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59" r:id="rId6"/>
    <p:sldId id="264" r:id="rId7"/>
    <p:sldId id="260" r:id="rId8"/>
    <p:sldId id="265" r:id="rId9"/>
    <p:sldId id="261" r:id="rId10"/>
    <p:sldId id="266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B302A-97D3-C9C1-885C-71FF280EE3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3A292-F580-5139-AC26-485AE8B6DD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4C5C-4ABA-653C-43C3-5FD9DE9CE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28ED7-A0D6-5012-9488-841CF24A4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432B84-AF25-853A-5A53-BD55294E2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83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D6F3B-ADD2-3509-CC56-FDA4D84FD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FA156-8A2B-3691-A82D-8ADB8C1DB3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BF7B1-EF44-46D2-E459-27204DCF8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59213-C89A-F986-B7D2-2CC380069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08D3D-2824-0581-F5F3-505A06AD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10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1BE054-C991-8CCE-915D-1947D8F0D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F3522B-47D3-E792-0A2F-BBAC47934A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4D908-4BC5-8462-0D91-C0DE1FB0E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E26C4-3A78-C5D9-C59A-75E531CCF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4F263-2C30-175A-29BC-FA3DE708F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413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C4A5E-9DBA-8B1D-FE75-03295929B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BB393-5CE7-1E35-8487-89F5F84E6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3FAF1-7D32-E47F-D7EF-0AF4D4FD5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5F242-AB08-CC78-B8D6-A1A90D0F6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F7219-589D-7BA9-2FED-904FA940E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77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8BD75-ACAB-43AB-03F3-4764185CD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4E435-82FB-6082-3CA2-1CE367A17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BFF33-B689-BC53-929E-ECC9BB3B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EB46D9-FAF4-3387-C826-236F85E96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F8A9F-EF75-703D-E472-F7F4D4DDC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56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019A2-0AF1-A4D9-3BD8-4470DC8B3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27303-045B-1038-52BD-5E2797CEF3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75B548-4A97-C21A-370C-EA6BD9B95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8D806-ECCD-A706-FD21-F8C33E7F6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EB8669-00F9-8FF2-D736-861310D12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E721A-8139-03EC-C3AF-BCAA0D8DB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34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C5AA3-8D75-B85C-0BC5-BAF89AE8D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03FBC-CB0F-17BB-DC30-7908DBD03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A23CE6-9757-4AA4-5694-71181B09D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7FDE70-C9C5-AFFD-90B2-C3A9F739DA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B47862-84B2-53A6-6B71-4337828057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473A5F-7CD4-79FA-0F6F-582A2A61E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08114A-EBEB-07C3-2D47-0DCFC0DC9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B847F5-2102-7082-0C90-EACAD14F2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480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D93B-690D-EFA3-FB8C-C7150C28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049A13-7D4F-F155-2689-DCA7FDF7F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947335-F97E-7841-770C-5EFE04C7A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059089-2A57-9A1C-3F57-8AF72F32F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78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ADBEC7-0864-DCAA-26B8-26EFCA5DF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BD4310-620F-02D7-F176-A063C8ED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834E0-DB7D-8B0B-B735-28A35D079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61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7C400-894B-CF01-1C0D-5FE64DDB1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31200-011C-DAE8-F830-C477ED8016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8A379-10F9-D0BD-8975-9EADF5B4A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019D85-4C2A-FEB9-5FD1-9B2396EFC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184B1-9B61-8789-9EA2-86FA94278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C9A14-EA43-5277-541C-2A12EE84B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10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7497B-8D6A-8A37-21FB-8B5A4A312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E1202D-B6DE-6B14-EC40-74E0510C1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AC6F6D-924C-4431-C127-D89632BCB2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5A01-8FA5-9F00-5023-2DAB2DD1A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9CFCA3-CDFF-110C-8BEB-9CFDB4A6E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F366D-E9C1-808A-949E-014E863E9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957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293662-DD0D-C97C-7F03-731A0CE2D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AF035-72F2-1829-38D9-36956702B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A9EED-C305-4FB9-1FFB-18F5EB64B2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E930EF-CE8E-4182-9BE1-D508F7C788AA}" type="datetimeFigureOut">
              <a:rPr lang="en-GB" smtClean="0"/>
              <a:t>09/03/2024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3A0B4-0779-019B-D628-42276F9E6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69760-79FC-0D70-07AD-84F6C0209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72D18A-9A9B-4BD0-B9B9-6EBAD3F3E9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09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4A261C3-DCB7-79A3-C766-1B496BC6D6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8110" y="2667786"/>
            <a:ext cx="6055481" cy="3991395"/>
          </a:xfrm>
          <a:prstGeom prst="rect">
            <a:avLst/>
          </a:prstGeom>
        </p:spPr>
      </p:pic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7D2B0046-F5E0-D283-6E64-4C7EE03884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4694ED7-B6F3-E08B-EDD5-8486AD5895A5}"/>
              </a:ext>
            </a:extLst>
          </p:cNvPr>
          <p:cNvSpPr txBox="1"/>
          <p:nvPr/>
        </p:nvSpPr>
        <p:spPr>
          <a:xfrm>
            <a:off x="298409" y="633419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687D05-EF72-C13C-F4CD-6A87DE762DB1}"/>
              </a:ext>
            </a:extLst>
          </p:cNvPr>
          <p:cNvSpPr txBox="1"/>
          <p:nvPr/>
        </p:nvSpPr>
        <p:spPr>
          <a:xfrm>
            <a:off x="2205317" y="2118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weather</a:t>
            </a:r>
          </a:p>
        </p:txBody>
      </p:sp>
    </p:spTree>
    <p:extLst>
      <p:ext uri="{BB962C8B-B14F-4D97-AF65-F5344CB8AC3E}">
        <p14:creationId xmlns:p14="http://schemas.microsoft.com/office/powerpoint/2010/main" val="4738173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82E4F-F773-7EF2-E6FE-9DD15EDB06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224EC1C3-489A-DE92-54B2-F36499A3B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9821630-30E3-90E9-266A-51FBC781427D}"/>
              </a:ext>
            </a:extLst>
          </p:cNvPr>
          <p:cNvSpPr txBox="1"/>
          <p:nvPr/>
        </p:nvSpPr>
        <p:spPr>
          <a:xfrm>
            <a:off x="298409" y="628198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D18624-36E0-91EB-E998-56FD7E5CA451}"/>
              </a:ext>
            </a:extLst>
          </p:cNvPr>
          <p:cNvSpPr txBox="1"/>
          <p:nvPr/>
        </p:nvSpPr>
        <p:spPr>
          <a:xfrm>
            <a:off x="2169458" y="2118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While-reading - answers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E8D569-F7DB-55E8-3599-C3AD7F5B71B2}"/>
              </a:ext>
            </a:extLst>
          </p:cNvPr>
          <p:cNvSpPr txBox="1"/>
          <p:nvPr/>
        </p:nvSpPr>
        <p:spPr>
          <a:xfrm>
            <a:off x="531685" y="858135"/>
            <a:ext cx="11077609" cy="4651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 to scientific studies, changeable weather can make it harder to concentrate, cloudy skies slow reflexes, and hot, dry winds can turn us into irritable snaps.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Studying weather patterns might help predict outbreaks like the Ebola epidemic. Favorable wind conditions are crucial for limiting the spread of airborne diseases.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Sandstorms, tornadoes, blizzards, and flash floods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leave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trail of destruction and displacement?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 can predict the weather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accuracy limited to about a week ahead.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Storm chasers are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weather enthusiasts who risk their lives chasing tornadoes and thunderstorms </a:t>
            </a: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979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1F9299-0BA8-FE3E-53C6-6C79EE915B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1778B514-275D-AD7B-92CA-0455506215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AF3773A-23D8-63AC-4B57-D6745ED1D871}"/>
              </a:ext>
            </a:extLst>
          </p:cNvPr>
          <p:cNvSpPr txBox="1"/>
          <p:nvPr/>
        </p:nvSpPr>
        <p:spPr>
          <a:xfrm>
            <a:off x="298409" y="628198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56C2C5-CF11-0FEB-77EF-8A6044CFE444}"/>
              </a:ext>
            </a:extLst>
          </p:cNvPr>
          <p:cNvSpPr txBox="1"/>
          <p:nvPr/>
        </p:nvSpPr>
        <p:spPr>
          <a:xfrm>
            <a:off x="2169458" y="2118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Post-reading discussion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34CD93-8777-817B-7FE0-B4B9E6D42C00}"/>
              </a:ext>
            </a:extLst>
          </p:cNvPr>
          <p:cNvSpPr txBox="1"/>
          <p:nvPr/>
        </p:nvSpPr>
        <p:spPr>
          <a:xfrm>
            <a:off x="531685" y="1521234"/>
            <a:ext cx="9619130" cy="1881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dirty="0"/>
              <a:t>•	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 you heard of any of the ideas in the article before?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Are there any parts of the article that you agree or disagree with? Why?</a:t>
            </a:r>
          </a:p>
          <a:p>
            <a:pPr marL="896938" indent="-896938"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Have you ever experienced any extreme weather conditions? Where were you and what was it like?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583647-6716-0F07-2055-1EE29DD1A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4486" y="4047002"/>
            <a:ext cx="4147514" cy="273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433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62031C-AF64-480A-FC26-7EEC87C699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63107EFB-AD69-6F33-069D-9B149A63D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B8BD4EC-B041-914C-836A-7AE6DADE56D9}"/>
              </a:ext>
            </a:extLst>
          </p:cNvPr>
          <p:cNvSpPr txBox="1"/>
          <p:nvPr/>
        </p:nvSpPr>
        <p:spPr>
          <a:xfrm>
            <a:off x="298409" y="633419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D955CC-048B-56CA-92AB-48B562AC370C}"/>
              </a:ext>
            </a:extLst>
          </p:cNvPr>
          <p:cNvSpPr txBox="1"/>
          <p:nvPr/>
        </p:nvSpPr>
        <p:spPr>
          <a:xfrm>
            <a:off x="2205317" y="2118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8FAE6A-2E54-8BC9-72E8-914A91C96217}"/>
              </a:ext>
            </a:extLst>
          </p:cNvPr>
          <p:cNvSpPr txBox="1"/>
          <p:nvPr/>
        </p:nvSpPr>
        <p:spPr>
          <a:xfrm>
            <a:off x="531685" y="1103010"/>
            <a:ext cx="10674197" cy="4651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at the following groups or pairs of words and discuss what the difference 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between them: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snow, sleet and hail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a storm and a blizzard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a breeze, a gale and a hurricane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flooding and droughts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mist and fog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a shower and sunny spells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rain and humidity</a:t>
            </a: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	a hurricane and a tornado</a:t>
            </a:r>
          </a:p>
        </p:txBody>
      </p:sp>
    </p:spTree>
    <p:extLst>
      <p:ext uri="{BB962C8B-B14F-4D97-AF65-F5344CB8AC3E}">
        <p14:creationId xmlns:p14="http://schemas.microsoft.com/office/powerpoint/2010/main" val="4085066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3FECC-2A3A-0CA9-4DF5-1C40D74E8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200D3B8C-F786-D684-AB74-610FA1B345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F770337-E157-AEE1-3BFE-FCF321D69E13}"/>
              </a:ext>
            </a:extLst>
          </p:cNvPr>
          <p:cNvSpPr txBox="1"/>
          <p:nvPr/>
        </p:nvSpPr>
        <p:spPr>
          <a:xfrm>
            <a:off x="298409" y="633419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9AAE91-1D77-DA58-6917-06ADB58E0F74}"/>
              </a:ext>
            </a:extLst>
          </p:cNvPr>
          <p:cNvSpPr txBox="1"/>
          <p:nvPr/>
        </p:nvSpPr>
        <p:spPr>
          <a:xfrm>
            <a:off x="2205317" y="2118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Pronunciation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7F30B3-2AEF-E749-BCB1-D690CBE990B0}"/>
              </a:ext>
            </a:extLst>
          </p:cNvPr>
          <p:cNvSpPr txBox="1"/>
          <p:nvPr/>
        </p:nvSpPr>
        <p:spPr>
          <a:xfrm>
            <a:off x="407894" y="1017965"/>
            <a:ext cx="1137621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the beginnings of six weather phenomena with the ends of the words. The words are all written in phonemic script, so this is how the words sound – not how we spell them.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24B1AC-AD39-ECF1-036A-70D7522D8007}"/>
              </a:ext>
            </a:extLst>
          </p:cNvPr>
          <p:cNvSpPr txBox="1"/>
          <p:nvPr/>
        </p:nvSpPr>
        <p:spPr>
          <a:xfrm>
            <a:off x="708211" y="4666194"/>
            <a:ext cx="1123277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 the written word (i.e. how we spell it) and the corresponding phonemic script next to each other and practise saying them with the correct pronunciation and word stress.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B2E6826-87B5-ECA4-AFC1-E49EE7ACD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060813"/>
              </p:ext>
            </p:extLst>
          </p:nvPr>
        </p:nvGraphicFramePr>
        <p:xfrm>
          <a:off x="2170952" y="2036522"/>
          <a:ext cx="81280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879089734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1097025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 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ˈ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blɪz</a:t>
                      </a:r>
                      <a:endParaRPr lang="en-GB" sz="2000" b="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</a:t>
                      </a:r>
                      <a:endParaRPr lang="en-GB" sz="2000" b="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ˈhʌrɪk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GB" sz="2000" dirty="0" err="1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82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ˈsaɪkl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ədz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45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d)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draʊ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ɪtɪ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84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e)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hju:ˈmɪd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ənz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588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f) </a:t>
                      </a:r>
                      <a:r>
                        <a:rPr lang="en-GB" sz="2000" dirty="0" err="1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flʌ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ənzʊ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593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13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5A87C-BB3B-5F26-5FB1-FC1E9E3440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657CAD26-AA28-F49F-3DEB-E11D1195B5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72E132E-F993-EBCA-430A-055E0FB3613E}"/>
              </a:ext>
            </a:extLst>
          </p:cNvPr>
          <p:cNvSpPr txBox="1"/>
          <p:nvPr/>
        </p:nvSpPr>
        <p:spPr>
          <a:xfrm>
            <a:off x="298409" y="633419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DD4C20-FBAA-BF87-6F5B-341300040EF3}"/>
              </a:ext>
            </a:extLst>
          </p:cNvPr>
          <p:cNvSpPr txBox="1"/>
          <p:nvPr/>
        </p:nvSpPr>
        <p:spPr>
          <a:xfrm>
            <a:off x="2205317" y="2118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Pronunciation - answers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679ABAE-A2BA-5805-A551-F1014ABA1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75011"/>
              </p:ext>
            </p:extLst>
          </p:nvPr>
        </p:nvGraphicFramePr>
        <p:xfrm>
          <a:off x="1776505" y="1929735"/>
          <a:ext cx="5655237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209">
                  <a:extLst>
                    <a:ext uri="{9D8B030D-6E8A-4147-A177-3AD203B41FA5}">
                      <a16:colId xmlns:a16="http://schemas.microsoft.com/office/drawing/2014/main" val="2879089734"/>
                    </a:ext>
                  </a:extLst>
                </a:gridCol>
                <a:gridCol w="1950014">
                  <a:extLst>
                    <a:ext uri="{9D8B030D-6E8A-4147-A177-3AD203B41FA5}">
                      <a16:colId xmlns:a16="http://schemas.microsoft.com/office/drawing/2014/main" val="1109702599"/>
                    </a:ext>
                  </a:extLst>
                </a:gridCol>
                <a:gridCol w="1950014">
                  <a:extLst>
                    <a:ext uri="{9D8B030D-6E8A-4147-A177-3AD203B41FA5}">
                      <a16:colId xmlns:a16="http://schemas.microsoft.com/office/drawing/2014/main" val="28031483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 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ˈ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blɪz </a:t>
                      </a:r>
                      <a:endParaRPr lang="en-GB" sz="2000" b="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ədz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blizzards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9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ˈhʌrɪk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ənz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hurricanes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0823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c)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ˈsaɪkl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en-GB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ənzʊ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cyclones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45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d)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draʊ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droughts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8847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e)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hju:ˈmɪd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GB" sz="20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ɪtɪ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humidity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8588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f) </a:t>
                      </a:r>
                      <a:r>
                        <a:rPr lang="en-GB" sz="2000" dirty="0" err="1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flʌ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lang="en-GB" sz="2000" dirty="0" err="1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</a:t>
                      </a:r>
                      <a:endParaRPr lang="en-GB" sz="2000" dirty="0">
                        <a:solidFill>
                          <a:srgbClr val="23085A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solidFill>
                            <a:srgbClr val="23085A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floods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593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2068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DD3179-9F09-A7D9-E291-157F26DF1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0CBC920C-1353-995F-05F9-1F923280AF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06981A-FAB0-7AFA-AF26-3CE70B1EA51C}"/>
              </a:ext>
            </a:extLst>
          </p:cNvPr>
          <p:cNvSpPr txBox="1"/>
          <p:nvPr/>
        </p:nvSpPr>
        <p:spPr>
          <a:xfrm>
            <a:off x="298409" y="633419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3C764D-07ED-CAC7-F611-AD24D7F7F2FB}"/>
              </a:ext>
            </a:extLst>
          </p:cNvPr>
          <p:cNvSpPr txBox="1"/>
          <p:nvPr/>
        </p:nvSpPr>
        <p:spPr>
          <a:xfrm>
            <a:off x="2205317" y="2118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Collocations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FB80233-1FC0-3D92-EB46-94A4CA9252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76196"/>
              </p:ext>
            </p:extLst>
          </p:nvPr>
        </p:nvGraphicFramePr>
        <p:xfrm>
          <a:off x="2205318" y="1801906"/>
          <a:ext cx="6790410" cy="348844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394833">
                  <a:extLst>
                    <a:ext uri="{9D8B030D-6E8A-4147-A177-3AD203B41FA5}">
                      <a16:colId xmlns:a16="http://schemas.microsoft.com/office/drawing/2014/main" val="2007768787"/>
                    </a:ext>
                  </a:extLst>
                </a:gridCol>
                <a:gridCol w="3395577">
                  <a:extLst>
                    <a:ext uri="{9D8B030D-6E8A-4147-A177-3AD203B41FA5}">
                      <a16:colId xmlns:a16="http://schemas.microsoft.com/office/drawing/2014/main" val="3866840803"/>
                    </a:ext>
                  </a:extLst>
                </a:gridCol>
              </a:tblGrid>
              <a:tr h="387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307304"/>
                  </a:ext>
                </a:extLst>
              </a:tr>
              <a:tr h="387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torrential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gales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551085"/>
                  </a:ext>
                </a:extLst>
              </a:tr>
              <a:tr h="387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flash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humidity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5306022"/>
                  </a:ext>
                </a:extLst>
              </a:tr>
              <a:tr h="387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severe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spells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967931"/>
                  </a:ext>
                </a:extLst>
              </a:tr>
              <a:tr h="387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dense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weather conditions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5036470"/>
                  </a:ext>
                </a:extLst>
              </a:tr>
              <a:tr h="387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sunny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rain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9063729"/>
                  </a:ext>
                </a:extLst>
              </a:tr>
              <a:tr h="387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freak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storms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411025"/>
                  </a:ext>
                </a:extLst>
              </a:tr>
              <a:tr h="387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violent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floods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133703"/>
                  </a:ext>
                </a:extLst>
              </a:tr>
              <a:tr h="388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high</a:t>
                      </a:r>
                      <a:endParaRPr lang="en-GB" sz="200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fog</a:t>
                      </a:r>
                      <a:endParaRPr lang="en-GB" sz="20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0848601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CC0B38E-835F-FCC7-0240-7C12A06B23F4}"/>
              </a:ext>
            </a:extLst>
          </p:cNvPr>
          <p:cNvCxnSpPr/>
          <p:nvPr/>
        </p:nvCxnSpPr>
        <p:spPr>
          <a:xfrm>
            <a:off x="3496235" y="2411506"/>
            <a:ext cx="2160494" cy="1407459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17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D8E394-7D62-4488-6012-99BC499CC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AD40ECA2-8CA3-B1C7-C841-1F4B24FC79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9B879E6-6DA5-039E-58DC-19D9A9320C63}"/>
              </a:ext>
            </a:extLst>
          </p:cNvPr>
          <p:cNvSpPr txBox="1"/>
          <p:nvPr/>
        </p:nvSpPr>
        <p:spPr>
          <a:xfrm>
            <a:off x="298409" y="6334198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F9EC27-D8E2-0CDA-2A7E-792873F4E9A3}"/>
              </a:ext>
            </a:extLst>
          </p:cNvPr>
          <p:cNvSpPr txBox="1"/>
          <p:nvPr/>
        </p:nvSpPr>
        <p:spPr>
          <a:xfrm>
            <a:off x="2205317" y="211804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Collocations – suggested answers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BDC61E-3E7C-1A76-DC07-CD7F6234EC05}"/>
              </a:ext>
            </a:extLst>
          </p:cNvPr>
          <p:cNvSpPr txBox="1"/>
          <p:nvPr/>
        </p:nvSpPr>
        <p:spPr>
          <a:xfrm>
            <a:off x="3048000" y="1680573"/>
            <a:ext cx="6096000" cy="37914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torrential rain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flash floods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severe gales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dense fog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sunny spells/weather conditions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freak gales/weather conditions/storms/floods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violent gales/weather conditions/storms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742950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3085A"/>
                </a:solidFill>
                <a:latin typeface="Arial" panose="020B0604020202020204" pitchFamily="34" charset="0"/>
              </a:rPr>
              <a:t>high humidity</a:t>
            </a:r>
            <a:endParaRPr lang="en-GB" sz="2000" dirty="0">
              <a:solidFill>
                <a:srgbClr val="23085A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553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4226A-EC2F-2746-2994-18C250FA80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B250E46A-ED0E-FFE7-F106-2E2D25D48A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D175A44-F7DB-D271-466D-4D0A0891030F}"/>
              </a:ext>
            </a:extLst>
          </p:cNvPr>
          <p:cNvSpPr txBox="1"/>
          <p:nvPr/>
        </p:nvSpPr>
        <p:spPr>
          <a:xfrm>
            <a:off x="298409" y="628198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02610F-02E3-5DEA-B8CB-F4963FAB6C60}"/>
              </a:ext>
            </a:extLst>
          </p:cNvPr>
          <p:cNvSpPr txBox="1"/>
          <p:nvPr/>
        </p:nvSpPr>
        <p:spPr>
          <a:xfrm>
            <a:off x="2205317" y="2118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Collocations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D2294C-1545-E890-D133-5388125841CC}"/>
              </a:ext>
            </a:extLst>
          </p:cNvPr>
          <p:cNvSpPr txBox="1"/>
          <p:nvPr/>
        </p:nvSpPr>
        <p:spPr>
          <a:xfrm>
            <a:off x="531685" y="1103010"/>
            <a:ext cx="10916244" cy="4651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the following questions with a partner.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Have you ever been caught in </a:t>
            </a:r>
            <a:r>
              <a:rPr lang="en-GB" sz="2000" b="1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torrential rain</a:t>
            </a: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 Describe the experience.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weather conditions can lead to </a:t>
            </a:r>
            <a:r>
              <a:rPr lang="en-GB" sz="2000" b="1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flash floods</a:t>
            </a: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 Are they a problem where you live?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does your region prepare for </a:t>
            </a:r>
            <a:r>
              <a:rPr lang="en-GB" sz="2000" b="1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severe weather </a:t>
            </a: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events?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Have you ever been in a car in </a:t>
            </a:r>
            <a:r>
              <a:rPr lang="en-GB" sz="2000" b="1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dense fog</a:t>
            </a: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? Was it scary?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Does </a:t>
            </a:r>
            <a:r>
              <a:rPr lang="en-GB" sz="2000" b="1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sunny weather </a:t>
            </a: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always improve your mood? Why or why not?</a:t>
            </a: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is the difference between a “</a:t>
            </a:r>
            <a:r>
              <a:rPr lang="en-GB" sz="2000" b="1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freak gale</a:t>
            </a: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 and a regular wind?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Have you ever witnessed a </a:t>
            </a:r>
            <a:r>
              <a:rPr lang="en-GB" sz="2000" b="1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violent storm </a:t>
            </a: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firsthand? Describe the experience.</a:t>
            </a: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How do people in regions with </a:t>
            </a:r>
            <a:r>
              <a:rPr lang="en-GB" sz="2000" b="1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high humidity </a:t>
            </a:r>
            <a:r>
              <a:rPr lang="en-GB" sz="2000" b="0" i="0" dirty="0">
                <a:solidFill>
                  <a:srgbClr val="23085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adapt to the climate?</a:t>
            </a: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68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EA2E4-A47A-1855-262E-AFED46BB3B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88BDAAFB-4BA6-1C3F-F0A8-66B7111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2BDAD4B-B88D-0A44-18D8-81FFB23C925E}"/>
              </a:ext>
            </a:extLst>
          </p:cNvPr>
          <p:cNvSpPr txBox="1"/>
          <p:nvPr/>
        </p:nvSpPr>
        <p:spPr>
          <a:xfrm>
            <a:off x="298409" y="628198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6B7C55-9178-6E4F-CF2D-26DF19B9E559}"/>
              </a:ext>
            </a:extLst>
          </p:cNvPr>
          <p:cNvSpPr txBox="1"/>
          <p:nvPr/>
        </p:nvSpPr>
        <p:spPr>
          <a:xfrm>
            <a:off x="2169458" y="2118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Pre-reading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CBB9F4-F4A5-481A-3972-260E06976128}"/>
              </a:ext>
            </a:extLst>
          </p:cNvPr>
          <p:cNvSpPr txBox="1"/>
          <p:nvPr/>
        </p:nvSpPr>
        <p:spPr>
          <a:xfrm>
            <a:off x="531685" y="858135"/>
            <a:ext cx="11077609" cy="6144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 the following questions: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7675" lvl="6" indent="-447675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what ways can we predict the weather?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47675" lvl="6" indent="-447675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There are many sayings in English about the weather. For example:</a:t>
            </a:r>
            <a:b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Red sky at night, shepherd’s delight; red sky in the morning, shepherd’s warning.</a:t>
            </a:r>
            <a:b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do you think this saying means?</a:t>
            </a:r>
            <a:b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there any similar sayings in your own language? Can you translate them into English and say what they mean?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47675" lvl="6" indent="-447675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you think the weather can influence our moods? If so, in what way?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47675" lvl="6" indent="-447675">
              <a:lnSpc>
                <a:spcPct val="115000"/>
              </a:lnSpc>
              <a:spcAft>
                <a:spcPts val="12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you think the weather can influence the personalities of people living in different countries or regions? If so, in what way?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042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45DE9-71AB-4109-492F-7A24FC98A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7F01DDE-065B-E80A-EFA5-4DADBAA9D6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85" y="339136"/>
            <a:ext cx="1362459" cy="39166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69909C4-33AF-0422-0AD3-8F063E9A84FF}"/>
              </a:ext>
            </a:extLst>
          </p:cNvPr>
          <p:cNvSpPr txBox="1"/>
          <p:nvPr/>
        </p:nvSpPr>
        <p:spPr>
          <a:xfrm>
            <a:off x="298409" y="6281980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D933EF-6138-2764-1916-CAF9EFBB9DDF}"/>
              </a:ext>
            </a:extLst>
          </p:cNvPr>
          <p:cNvSpPr txBox="1"/>
          <p:nvPr/>
        </p:nvSpPr>
        <p:spPr>
          <a:xfrm>
            <a:off x="2169458" y="21180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While-reading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4C44B1-6930-DA20-C40C-7FB06B7D4EF4}"/>
              </a:ext>
            </a:extLst>
          </p:cNvPr>
          <p:cNvSpPr txBox="1"/>
          <p:nvPr/>
        </p:nvSpPr>
        <p:spPr>
          <a:xfrm>
            <a:off x="531685" y="858135"/>
            <a:ext cx="11077609" cy="3266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 the article and answer the following questions.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 to scientific studies, what effects can the weather have on people?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connection between health and the weather is mentioned?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kinds of weather leave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trail of destruction and displacement?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reliable is technology in predicting the weather?</a:t>
            </a:r>
          </a:p>
          <a:p>
            <a:pPr marL="457200" indent="-457200">
              <a:lnSpc>
                <a:spcPct val="150000"/>
              </a:lnSpc>
              <a:buFontTx/>
              <a:buAutoNum type="arabicPeriod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storm chasers?</a:t>
            </a:r>
          </a:p>
        </p:txBody>
      </p:sp>
    </p:spTree>
    <p:extLst>
      <p:ext uri="{BB962C8B-B14F-4D97-AF65-F5344CB8AC3E}">
        <p14:creationId xmlns:p14="http://schemas.microsoft.com/office/powerpoint/2010/main" val="3003364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860</Words>
  <Application>Microsoft Office PowerPoint</Application>
  <PresentationFormat>Widescreen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3</cp:revision>
  <dcterms:created xsi:type="dcterms:W3CDTF">2024-03-08T16:35:50Z</dcterms:created>
  <dcterms:modified xsi:type="dcterms:W3CDTF">2024-03-09T15:05:56Z</dcterms:modified>
</cp:coreProperties>
</file>