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58"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8FE7-C786-AB1F-951B-73632F061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7E855A-181D-8BF4-B83D-002037BF5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EE2E2E-B759-56B2-1DC3-B159A1B2EC8D}"/>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5" name="Footer Placeholder 4">
            <a:extLst>
              <a:ext uri="{FF2B5EF4-FFF2-40B4-BE49-F238E27FC236}">
                <a16:creationId xmlns:a16="http://schemas.microsoft.com/office/drawing/2014/main" id="{4EF35B7C-CEAD-2E06-8779-703793BFA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F9C20-439C-96C9-BDCF-BDF75EB379D9}"/>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410912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1484-5C8A-C4F2-FCB6-806DEC9225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16EAED-52FC-2B66-A312-E6F51130CA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767081-5DE4-2909-1BCB-DDA7EA937232}"/>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5" name="Footer Placeholder 4">
            <a:extLst>
              <a:ext uri="{FF2B5EF4-FFF2-40B4-BE49-F238E27FC236}">
                <a16:creationId xmlns:a16="http://schemas.microsoft.com/office/drawing/2014/main" id="{7F39607B-899D-4598-33A6-DF58F648F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901E4-203E-D739-F8F2-64DD25172DF6}"/>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21122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C1F03-AC68-74D2-32A6-3E76B1E488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80B42F-6933-0E6F-EF93-39B88D3535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3265D3-ADF8-74E9-4D90-B656DAB82C0B}"/>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5" name="Footer Placeholder 4">
            <a:extLst>
              <a:ext uri="{FF2B5EF4-FFF2-40B4-BE49-F238E27FC236}">
                <a16:creationId xmlns:a16="http://schemas.microsoft.com/office/drawing/2014/main" id="{31B70977-4EB2-578F-1BEC-92B3A70AC1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269D3-01E9-170F-1871-F33FBF16AC75}"/>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367304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BBA-4A58-E0A7-A851-DDD88F2882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9F573C-569A-42AD-70DE-735546F2B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7597A5-BC1C-D341-1B5C-E81FB9394E82}"/>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5" name="Footer Placeholder 4">
            <a:extLst>
              <a:ext uri="{FF2B5EF4-FFF2-40B4-BE49-F238E27FC236}">
                <a16:creationId xmlns:a16="http://schemas.microsoft.com/office/drawing/2014/main" id="{6308FC60-3235-199D-BCF7-4948970A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18934F-50E4-85B2-8D32-8BC0DBBE6B95}"/>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113560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E3C1-B1C8-9125-F8EA-D0FD7E18B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497FFC-0617-6F35-7169-A9C7B80C61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D9D8E-B531-4B30-6003-55D2C120AA15}"/>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5" name="Footer Placeholder 4">
            <a:extLst>
              <a:ext uri="{FF2B5EF4-FFF2-40B4-BE49-F238E27FC236}">
                <a16:creationId xmlns:a16="http://schemas.microsoft.com/office/drawing/2014/main" id="{2839BC04-EBD0-0AED-E2AF-9A22D0607D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3474A-16D1-7B0E-6A1D-FC5BB4C60ACE}"/>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420932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EECA-36CD-5283-73A1-25E19397E6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0F69AF-3C16-9BA5-C39E-4510B7D2E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4FD684-E600-297D-8AAD-B97D42A713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4C03AD-2F44-CB4D-43FE-EB658E87D410}"/>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6" name="Footer Placeholder 5">
            <a:extLst>
              <a:ext uri="{FF2B5EF4-FFF2-40B4-BE49-F238E27FC236}">
                <a16:creationId xmlns:a16="http://schemas.microsoft.com/office/drawing/2014/main" id="{EB8EC95A-0917-9944-ABC2-29BDA46329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AD20CB-1F61-1246-F485-F24B74C6CB33}"/>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117277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5F6E-F9AA-A35A-4E52-23657DEFE4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80DCAA-B304-6EA1-5FB0-C7124C1F98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D2B537-9570-3832-5084-578A32C651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245D3F-6803-23D0-0229-72DBAC9DF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16336-31A6-9B79-071B-7829A42F41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1DDC40-9E5F-43C0-DBC8-38537341AB43}"/>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8" name="Footer Placeholder 7">
            <a:extLst>
              <a:ext uri="{FF2B5EF4-FFF2-40B4-BE49-F238E27FC236}">
                <a16:creationId xmlns:a16="http://schemas.microsoft.com/office/drawing/2014/main" id="{F03DB96E-BCF1-2C81-3F90-8266A80915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2424C5-0900-B533-4095-4ADD4172B0D3}"/>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216338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5DCE-EDC1-0750-51A4-C6613ABD5F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866D00-6F2B-7F54-7523-FAA04354DD13}"/>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4" name="Footer Placeholder 3">
            <a:extLst>
              <a:ext uri="{FF2B5EF4-FFF2-40B4-BE49-F238E27FC236}">
                <a16:creationId xmlns:a16="http://schemas.microsoft.com/office/drawing/2014/main" id="{2B1C9A14-4156-91D0-CA55-4D23E46EA4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2630BB-11D9-26DF-B462-CCE688E4529A}"/>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188218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D78E1-47E9-E1EB-B568-45888F4C90F0}"/>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3" name="Footer Placeholder 2">
            <a:extLst>
              <a:ext uri="{FF2B5EF4-FFF2-40B4-BE49-F238E27FC236}">
                <a16:creationId xmlns:a16="http://schemas.microsoft.com/office/drawing/2014/main" id="{C2FCFD34-BD39-2B1E-E5A1-FB6F5CE2CF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43D256-6E78-9CA2-24F1-1E035DAC90D4}"/>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166500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F537-7D11-7C78-F939-F947AD821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ACB1A6-FD97-BD40-51CC-EDD907008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1AD5E4-AD68-7631-8AB6-C29076CB7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2E660-F678-50E2-4E2A-BD573F27B20D}"/>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6" name="Footer Placeholder 5">
            <a:extLst>
              <a:ext uri="{FF2B5EF4-FFF2-40B4-BE49-F238E27FC236}">
                <a16:creationId xmlns:a16="http://schemas.microsoft.com/office/drawing/2014/main" id="{804DBE5B-E294-38DA-4668-60CFE3D5DD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EE05F6-C32F-BC06-3CDC-8383B35A8974}"/>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180615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0AB6-CA04-032B-9D96-01FB1D8C1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342112-691D-12AF-541D-9B2375E18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D2F288-CEBD-1F1B-19F6-21E71DF41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6B034-02DE-13F3-C218-CE9F3369C7AF}"/>
              </a:ext>
            </a:extLst>
          </p:cNvPr>
          <p:cNvSpPr>
            <a:spLocks noGrp="1"/>
          </p:cNvSpPr>
          <p:nvPr>
            <p:ph type="dt" sz="half" idx="10"/>
          </p:nvPr>
        </p:nvSpPr>
        <p:spPr/>
        <p:txBody>
          <a:bodyPr/>
          <a:lstStyle/>
          <a:p>
            <a:fld id="{EBE01608-3B39-49F8-AC17-52C099556C6F}" type="datetimeFigureOut">
              <a:rPr lang="en-GB" smtClean="0"/>
              <a:t>14/03/2024</a:t>
            </a:fld>
            <a:endParaRPr lang="en-GB"/>
          </a:p>
        </p:txBody>
      </p:sp>
      <p:sp>
        <p:nvSpPr>
          <p:cNvPr id="6" name="Footer Placeholder 5">
            <a:extLst>
              <a:ext uri="{FF2B5EF4-FFF2-40B4-BE49-F238E27FC236}">
                <a16:creationId xmlns:a16="http://schemas.microsoft.com/office/drawing/2014/main" id="{B1762030-7E42-6564-C3DC-9AD981C62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59FD44-9C37-7957-4C89-0442D2AE0A8E}"/>
              </a:ext>
            </a:extLst>
          </p:cNvPr>
          <p:cNvSpPr>
            <a:spLocks noGrp="1"/>
          </p:cNvSpPr>
          <p:nvPr>
            <p:ph type="sldNum" sz="quarter" idx="12"/>
          </p:nvPr>
        </p:nvSpPr>
        <p:spPr/>
        <p:txBody>
          <a:bodyPr/>
          <a:lstStyle/>
          <a:p>
            <a:fld id="{44BFFA22-BCA3-4234-8F3B-AE99AACDC2CA}" type="slidenum">
              <a:rPr lang="en-GB" smtClean="0"/>
              <a:t>‹#›</a:t>
            </a:fld>
            <a:endParaRPr lang="en-GB"/>
          </a:p>
        </p:txBody>
      </p:sp>
    </p:spTree>
    <p:extLst>
      <p:ext uri="{BB962C8B-B14F-4D97-AF65-F5344CB8AC3E}">
        <p14:creationId xmlns:p14="http://schemas.microsoft.com/office/powerpoint/2010/main" val="345134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C967F-0B90-0570-92D6-371F26CDF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574408-0FEA-480E-B221-6229ECB25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958BFA-FC3E-B7A2-0797-B293134B1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E01608-3B39-49F8-AC17-52C099556C6F}" type="datetimeFigureOut">
              <a:rPr lang="en-GB" smtClean="0"/>
              <a:t>14/03/2024</a:t>
            </a:fld>
            <a:endParaRPr lang="en-GB"/>
          </a:p>
        </p:txBody>
      </p:sp>
      <p:sp>
        <p:nvSpPr>
          <p:cNvPr id="5" name="Footer Placeholder 4">
            <a:extLst>
              <a:ext uri="{FF2B5EF4-FFF2-40B4-BE49-F238E27FC236}">
                <a16:creationId xmlns:a16="http://schemas.microsoft.com/office/drawing/2014/main" id="{533A971E-1BAF-9F16-5C19-29104BAE7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C7AB89E-B533-B451-02F8-CD6C58525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BFFA22-BCA3-4234-8F3B-AE99AACDC2CA}" type="slidenum">
              <a:rPr lang="en-GB" smtClean="0"/>
              <a:t>‹#›</a:t>
            </a:fld>
            <a:endParaRPr lang="en-GB"/>
          </a:p>
        </p:txBody>
      </p:sp>
    </p:spTree>
    <p:extLst>
      <p:ext uri="{BB962C8B-B14F-4D97-AF65-F5344CB8AC3E}">
        <p14:creationId xmlns:p14="http://schemas.microsoft.com/office/powerpoint/2010/main" val="2628898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E10BF19-7E48-D146-663D-97752507C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FC1753A3-F5DC-4DE0-4548-04318B503FE5}"/>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pic>
        <p:nvPicPr>
          <p:cNvPr id="9" name="Picture 8">
            <a:extLst>
              <a:ext uri="{FF2B5EF4-FFF2-40B4-BE49-F238E27FC236}">
                <a16:creationId xmlns:a16="http://schemas.microsoft.com/office/drawing/2014/main" id="{DDAF56E5-5BC8-B4AC-C733-C6ECE4CD9FDE}"/>
              </a:ext>
            </a:extLst>
          </p:cNvPr>
          <p:cNvPicPr>
            <a:picLocks noChangeAspect="1"/>
          </p:cNvPicPr>
          <p:nvPr/>
        </p:nvPicPr>
        <p:blipFill>
          <a:blip r:embed="rId3"/>
          <a:stretch>
            <a:fillRect/>
          </a:stretch>
        </p:blipFill>
        <p:spPr>
          <a:xfrm>
            <a:off x="5889812" y="2684026"/>
            <a:ext cx="5937418" cy="3884977"/>
          </a:xfrm>
          <a:prstGeom prst="rect">
            <a:avLst/>
          </a:prstGeom>
        </p:spPr>
      </p:pic>
      <p:sp>
        <p:nvSpPr>
          <p:cNvPr id="11" name="TextBox 10">
            <a:extLst>
              <a:ext uri="{FF2B5EF4-FFF2-40B4-BE49-F238E27FC236}">
                <a16:creationId xmlns:a16="http://schemas.microsoft.com/office/drawing/2014/main" id="{E0DDDD4F-61A1-E108-5288-F8B7889F9CD5}"/>
              </a:ext>
            </a:extLst>
          </p:cNvPr>
          <p:cNvSpPr txBox="1"/>
          <p:nvPr/>
        </p:nvSpPr>
        <p:spPr>
          <a:xfrm>
            <a:off x="2133600" y="324307"/>
            <a:ext cx="6096000" cy="646331"/>
          </a:xfrm>
          <a:prstGeom prst="rect">
            <a:avLst/>
          </a:prstGeom>
          <a:noFill/>
        </p:spPr>
        <p:txBody>
          <a:bodyPr wrap="square">
            <a:spAutoFit/>
          </a:bodyPr>
          <a:lstStyle/>
          <a:p>
            <a:r>
              <a:rPr lang="en-GB" sz="3600" dirty="0">
                <a:solidFill>
                  <a:srgbClr val="23085A"/>
                </a:solidFill>
                <a:latin typeface="Arial" panose="020B0604020202020204" pitchFamily="34" charset="0"/>
                <a:cs typeface="Arial" panose="020B0604020202020204" pitchFamily="34" charset="0"/>
              </a:rPr>
              <a:t>Kaleidoscope - Cardiff</a:t>
            </a:r>
          </a:p>
        </p:txBody>
      </p:sp>
    </p:spTree>
    <p:extLst>
      <p:ext uri="{BB962C8B-B14F-4D97-AF65-F5344CB8AC3E}">
        <p14:creationId xmlns:p14="http://schemas.microsoft.com/office/powerpoint/2010/main" val="141170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30A9-2192-BB9D-6481-6AA162C8AEE6}"/>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E37DC06F-3DC1-7F77-96B1-B7561C406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3FC24ABF-763D-58B9-8C37-29E8795E943A}"/>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C8433D48-3692-1FFF-80B0-2FCDF9497FE7}"/>
              </a:ext>
            </a:extLst>
          </p:cNvPr>
          <p:cNvSpPr txBox="1"/>
          <p:nvPr/>
        </p:nvSpPr>
        <p:spPr>
          <a:xfrm>
            <a:off x="2133600" y="324307"/>
            <a:ext cx="6096000" cy="646331"/>
          </a:xfrm>
          <a:prstGeom prst="rect">
            <a:avLst/>
          </a:prstGeom>
          <a:noFill/>
        </p:spPr>
        <p:txBody>
          <a:bodyPr wrap="square">
            <a:spAutoFit/>
          </a:bodyPr>
          <a:lstStyle/>
          <a:p>
            <a:r>
              <a:rPr lang="en-GB" sz="3600" dirty="0">
                <a:solidFill>
                  <a:srgbClr val="23085A"/>
                </a:solidFill>
                <a:latin typeface="Arial" panose="020B0604020202020204" pitchFamily="34" charset="0"/>
                <a:cs typeface="Arial" panose="020B0604020202020204" pitchFamily="34" charset="0"/>
              </a:rPr>
              <a:t>Welsh language - hints</a:t>
            </a:r>
          </a:p>
        </p:txBody>
      </p:sp>
      <p:sp>
        <p:nvSpPr>
          <p:cNvPr id="3" name="TextBox 2">
            <a:extLst>
              <a:ext uri="{FF2B5EF4-FFF2-40B4-BE49-F238E27FC236}">
                <a16:creationId xmlns:a16="http://schemas.microsoft.com/office/drawing/2014/main" id="{A632299A-8437-96CF-875E-336E298B37C8}"/>
              </a:ext>
            </a:extLst>
          </p:cNvPr>
          <p:cNvSpPr txBox="1"/>
          <p:nvPr/>
        </p:nvSpPr>
        <p:spPr>
          <a:xfrm>
            <a:off x="550539" y="970638"/>
            <a:ext cx="10820401" cy="5038367"/>
          </a:xfrm>
          <a:prstGeom prst="rect">
            <a:avLst/>
          </a:prstGeom>
          <a:noFill/>
        </p:spPr>
        <p:txBody>
          <a:bodyPr wrap="square">
            <a:spAutoFit/>
          </a:bodyPr>
          <a:lstStyle/>
          <a:p>
            <a:pPr>
              <a:lnSpc>
                <a:spcPct val="150000"/>
              </a:lnSpc>
            </a:pPr>
            <a:r>
              <a:rPr lang="en-GB" dirty="0"/>
              <a:t>1.                 </a:t>
            </a:r>
            <a:r>
              <a:rPr lang="en-GB" dirty="0">
                <a:solidFill>
                  <a:srgbClr val="23085A"/>
                </a:solidFill>
              </a:rPr>
              <a:t>Cari</a:t>
            </a:r>
            <a:r>
              <a:rPr lang="en-GB" b="0" i="0" dirty="0">
                <a:solidFill>
                  <a:srgbClr val="23085A"/>
                </a:solidFill>
                <a:effectLst/>
                <a:latin typeface="Google Sans"/>
              </a:rPr>
              <a:t>ô</a:t>
            </a:r>
            <a:r>
              <a:rPr lang="en-GB" dirty="0">
                <a:solidFill>
                  <a:srgbClr val="23085A"/>
                </a:solidFill>
              </a:rPr>
              <a:t>ce                     Karaoke</a:t>
            </a:r>
          </a:p>
          <a:p>
            <a:pPr>
              <a:lnSpc>
                <a:spcPct val="150000"/>
              </a:lnSpc>
            </a:pPr>
            <a:r>
              <a:rPr lang="en-GB" dirty="0">
                <a:solidFill>
                  <a:srgbClr val="23085A"/>
                </a:solidFill>
              </a:rPr>
              <a:t>2.                 Babuska                   babushka</a:t>
            </a:r>
          </a:p>
          <a:p>
            <a:pPr>
              <a:lnSpc>
                <a:spcPct val="150000"/>
              </a:lnSpc>
            </a:pPr>
            <a:r>
              <a:rPr lang="en-GB" dirty="0">
                <a:solidFill>
                  <a:srgbClr val="23085A"/>
                </a:solidFill>
              </a:rPr>
              <a:t>                     banjos	                   banjos</a:t>
            </a:r>
          </a:p>
          <a:p>
            <a:pPr>
              <a:lnSpc>
                <a:spcPct val="150000"/>
              </a:lnSpc>
            </a:pPr>
            <a:r>
              <a:rPr lang="en-GB" dirty="0">
                <a:solidFill>
                  <a:srgbClr val="23085A"/>
                </a:solidFill>
              </a:rPr>
              <a:t>3	coffi	                   coffee (also coffee klatsch (social gathering) and macchiato (type of coffee))</a:t>
            </a:r>
          </a:p>
          <a:p>
            <a:pPr>
              <a:lnSpc>
                <a:spcPct val="150000"/>
              </a:lnSpc>
            </a:pPr>
            <a:r>
              <a:rPr lang="en-GB" dirty="0">
                <a:solidFill>
                  <a:srgbClr val="23085A"/>
                </a:solidFill>
              </a:rPr>
              <a:t>4	delis	                    delis (delicatessen)</a:t>
            </a:r>
          </a:p>
          <a:p>
            <a:pPr>
              <a:lnSpc>
                <a:spcPct val="150000"/>
              </a:lnSpc>
            </a:pPr>
            <a:r>
              <a:rPr lang="en-GB" dirty="0">
                <a:solidFill>
                  <a:srgbClr val="23085A"/>
                </a:solidFill>
              </a:rPr>
              <a:t>5	Lingua franca	Lingua franca (no picture)</a:t>
            </a:r>
          </a:p>
          <a:p>
            <a:pPr>
              <a:lnSpc>
                <a:spcPct val="150000"/>
              </a:lnSpc>
            </a:pPr>
            <a:r>
              <a:rPr lang="en-GB" dirty="0">
                <a:solidFill>
                  <a:srgbClr val="23085A"/>
                </a:solidFill>
              </a:rPr>
              <a:t>6	Babel	                    Tower of Babel - many languages</a:t>
            </a:r>
          </a:p>
          <a:p>
            <a:pPr>
              <a:lnSpc>
                <a:spcPct val="150000"/>
              </a:lnSpc>
            </a:pPr>
            <a:r>
              <a:rPr lang="en-GB" dirty="0">
                <a:solidFill>
                  <a:srgbClr val="23085A"/>
                </a:solidFill>
              </a:rPr>
              <a:t>7	Senedd	                     Senate (no picture)</a:t>
            </a:r>
          </a:p>
          <a:p>
            <a:pPr>
              <a:lnSpc>
                <a:spcPct val="150000"/>
              </a:lnSpc>
            </a:pPr>
            <a:r>
              <a:rPr lang="en-GB" dirty="0">
                <a:solidFill>
                  <a:srgbClr val="23085A"/>
                </a:solidFill>
              </a:rPr>
              <a:t>8	Ffenestri	                    Window (similar to Latin fenestra - also French fenêtre, Italian finestra)</a:t>
            </a:r>
          </a:p>
          <a:p>
            <a:pPr>
              <a:lnSpc>
                <a:spcPct val="150000"/>
              </a:lnSpc>
            </a:pPr>
            <a:r>
              <a:rPr lang="en-GB" dirty="0">
                <a:solidFill>
                  <a:srgbClr val="23085A"/>
                </a:solidFill>
              </a:rPr>
              <a:t>9	Mileniwm	Millennium (name of the main arts centre in Cardiff)</a:t>
            </a:r>
          </a:p>
          <a:p>
            <a:pPr>
              <a:lnSpc>
                <a:spcPct val="150000"/>
              </a:lnSpc>
            </a:pPr>
            <a:r>
              <a:rPr lang="en-GB" dirty="0">
                <a:solidFill>
                  <a:srgbClr val="23085A"/>
                </a:solidFill>
              </a:rPr>
              <a:t>10	siampaen	Champagne</a:t>
            </a:r>
          </a:p>
          <a:p>
            <a:pPr>
              <a:lnSpc>
                <a:spcPct val="150000"/>
              </a:lnSpc>
            </a:pPr>
            <a:r>
              <a:rPr lang="en-GB" dirty="0">
                <a:solidFill>
                  <a:srgbClr val="23085A"/>
                </a:solidFill>
              </a:rPr>
              <a:t>11	phasta al dente	pasta al dente (pasta cooked lightly)</a:t>
            </a:r>
          </a:p>
        </p:txBody>
      </p:sp>
    </p:spTree>
    <p:extLst>
      <p:ext uri="{BB962C8B-B14F-4D97-AF65-F5344CB8AC3E}">
        <p14:creationId xmlns:p14="http://schemas.microsoft.com/office/powerpoint/2010/main" val="44026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83BC-81BD-D7C2-46CE-4C26C63FFA68}"/>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CF6E0B1D-1964-4E1E-CD8B-9E4799CBA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D6A44D71-44A8-064F-85F5-DCF0D8D7D9F0}"/>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AE9A140-A4D8-A469-1E6E-DBC9F245C558}"/>
              </a:ext>
            </a:extLst>
          </p:cNvPr>
          <p:cNvSpPr txBox="1"/>
          <p:nvPr/>
        </p:nvSpPr>
        <p:spPr>
          <a:xfrm>
            <a:off x="2133600" y="324307"/>
            <a:ext cx="6096000" cy="646331"/>
          </a:xfrm>
          <a:prstGeom prst="rect">
            <a:avLst/>
          </a:prstGeom>
          <a:noFill/>
        </p:spPr>
        <p:txBody>
          <a:bodyPr wrap="square">
            <a:spAutoFit/>
          </a:bodyPr>
          <a:lstStyle/>
          <a:p>
            <a:r>
              <a:rPr lang="en-GB" sz="3600" dirty="0">
                <a:solidFill>
                  <a:srgbClr val="23085A"/>
                </a:solidFill>
                <a:latin typeface="Arial" panose="020B0604020202020204" pitchFamily="34" charset="0"/>
                <a:cs typeface="Arial" panose="020B0604020202020204" pitchFamily="34" charset="0"/>
              </a:rPr>
              <a:t>Welsh language - answers</a:t>
            </a:r>
          </a:p>
        </p:txBody>
      </p:sp>
      <p:pic>
        <p:nvPicPr>
          <p:cNvPr id="6" name="Picture 5">
            <a:extLst>
              <a:ext uri="{FF2B5EF4-FFF2-40B4-BE49-F238E27FC236}">
                <a16:creationId xmlns:a16="http://schemas.microsoft.com/office/drawing/2014/main" id="{B72315F9-B836-D0AD-4E35-B309DB941A4C}"/>
              </a:ext>
            </a:extLst>
          </p:cNvPr>
          <p:cNvPicPr>
            <a:picLocks noChangeAspect="1"/>
          </p:cNvPicPr>
          <p:nvPr/>
        </p:nvPicPr>
        <p:blipFill>
          <a:blip r:embed="rId3"/>
          <a:stretch>
            <a:fillRect/>
          </a:stretch>
        </p:blipFill>
        <p:spPr>
          <a:xfrm>
            <a:off x="2026023" y="897587"/>
            <a:ext cx="7924800" cy="5367103"/>
          </a:xfrm>
          <a:prstGeom prst="rect">
            <a:avLst/>
          </a:prstGeom>
        </p:spPr>
      </p:pic>
      <p:sp>
        <p:nvSpPr>
          <p:cNvPr id="8" name="Rectangle 7">
            <a:extLst>
              <a:ext uri="{FF2B5EF4-FFF2-40B4-BE49-F238E27FC236}">
                <a16:creationId xmlns:a16="http://schemas.microsoft.com/office/drawing/2014/main" id="{25A53D57-0E2A-A045-12A2-D7CEE4F3FF77}"/>
              </a:ext>
            </a:extLst>
          </p:cNvPr>
          <p:cNvSpPr/>
          <p:nvPr/>
        </p:nvSpPr>
        <p:spPr>
          <a:xfrm>
            <a:off x="1912998" y="5692588"/>
            <a:ext cx="2793473" cy="5721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9" name="Rectangle 8">
            <a:extLst>
              <a:ext uri="{FF2B5EF4-FFF2-40B4-BE49-F238E27FC236}">
                <a16:creationId xmlns:a16="http://schemas.microsoft.com/office/drawing/2014/main" id="{562B225E-43D9-8382-00E3-C5F345235FB1}"/>
              </a:ext>
            </a:extLst>
          </p:cNvPr>
          <p:cNvSpPr/>
          <p:nvPr/>
        </p:nvSpPr>
        <p:spPr>
          <a:xfrm>
            <a:off x="4535173" y="6038463"/>
            <a:ext cx="4752262" cy="5721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Tree>
    <p:extLst>
      <p:ext uri="{BB962C8B-B14F-4D97-AF65-F5344CB8AC3E}">
        <p14:creationId xmlns:p14="http://schemas.microsoft.com/office/powerpoint/2010/main" val="73649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85799-9508-23D2-79AD-BCDA111975DA}"/>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EA30CB6E-C2C7-6C18-E56C-30599ABCD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1C1E0584-9F23-0059-11B9-BFFD763895F4}"/>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sp>
        <p:nvSpPr>
          <p:cNvPr id="3" name="TextBox 2">
            <a:extLst>
              <a:ext uri="{FF2B5EF4-FFF2-40B4-BE49-F238E27FC236}">
                <a16:creationId xmlns:a16="http://schemas.microsoft.com/office/drawing/2014/main" id="{E580D9E9-40A9-9778-6DA5-4A365D75161D}"/>
              </a:ext>
            </a:extLst>
          </p:cNvPr>
          <p:cNvSpPr txBox="1"/>
          <p:nvPr/>
        </p:nvSpPr>
        <p:spPr>
          <a:xfrm>
            <a:off x="2124635" y="258939"/>
            <a:ext cx="6096000"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Where is Cardiff?</a:t>
            </a:r>
          </a:p>
        </p:txBody>
      </p:sp>
      <p:pic>
        <p:nvPicPr>
          <p:cNvPr id="4" name="Picture 3">
            <a:extLst>
              <a:ext uri="{FF2B5EF4-FFF2-40B4-BE49-F238E27FC236}">
                <a16:creationId xmlns:a16="http://schemas.microsoft.com/office/drawing/2014/main" id="{1DECCEC9-5E88-FA39-180F-1880B5030E2C}"/>
              </a:ext>
            </a:extLst>
          </p:cNvPr>
          <p:cNvPicPr>
            <a:picLocks noChangeAspect="1"/>
          </p:cNvPicPr>
          <p:nvPr/>
        </p:nvPicPr>
        <p:blipFill>
          <a:blip r:embed="rId3"/>
          <a:stretch>
            <a:fillRect/>
          </a:stretch>
        </p:blipFill>
        <p:spPr>
          <a:xfrm>
            <a:off x="3887862" y="905091"/>
            <a:ext cx="4332773" cy="5479426"/>
          </a:xfrm>
          <a:prstGeom prst="rect">
            <a:avLst/>
          </a:prstGeom>
        </p:spPr>
      </p:pic>
    </p:spTree>
    <p:extLst>
      <p:ext uri="{BB962C8B-B14F-4D97-AF65-F5344CB8AC3E}">
        <p14:creationId xmlns:p14="http://schemas.microsoft.com/office/powerpoint/2010/main" val="292031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CF5C1-7328-3546-466D-5FC250A7288A}"/>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DC01326B-D515-5C1A-53E2-280EC278C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B53FDD7C-153B-5AAA-0909-D0BB298293C9}"/>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pic>
        <p:nvPicPr>
          <p:cNvPr id="2" name="Picture 1">
            <a:extLst>
              <a:ext uri="{FF2B5EF4-FFF2-40B4-BE49-F238E27FC236}">
                <a16:creationId xmlns:a16="http://schemas.microsoft.com/office/drawing/2014/main" id="{2733394C-15A4-C7A0-FD46-51A48E932A96}"/>
              </a:ext>
            </a:extLst>
          </p:cNvPr>
          <p:cNvPicPr>
            <a:picLocks noChangeAspect="1"/>
          </p:cNvPicPr>
          <p:nvPr/>
        </p:nvPicPr>
        <p:blipFill>
          <a:blip r:embed="rId3"/>
          <a:stretch>
            <a:fillRect/>
          </a:stretch>
        </p:blipFill>
        <p:spPr>
          <a:xfrm>
            <a:off x="4977607" y="981752"/>
            <a:ext cx="4560839" cy="5587251"/>
          </a:xfrm>
          <a:prstGeom prst="rect">
            <a:avLst/>
          </a:prstGeom>
        </p:spPr>
      </p:pic>
      <p:sp>
        <p:nvSpPr>
          <p:cNvPr id="3" name="TextBox 2">
            <a:extLst>
              <a:ext uri="{FF2B5EF4-FFF2-40B4-BE49-F238E27FC236}">
                <a16:creationId xmlns:a16="http://schemas.microsoft.com/office/drawing/2014/main" id="{A89416A2-B42E-B30B-2094-88B05D2FCFC0}"/>
              </a:ext>
            </a:extLst>
          </p:cNvPr>
          <p:cNvSpPr txBox="1"/>
          <p:nvPr/>
        </p:nvSpPr>
        <p:spPr>
          <a:xfrm>
            <a:off x="2070847" y="258939"/>
            <a:ext cx="4867835" cy="646331"/>
          </a:xfrm>
          <a:prstGeom prst="rect">
            <a:avLst/>
          </a:prstGeom>
          <a:noFill/>
        </p:spPr>
        <p:txBody>
          <a:bodyPr wrap="square" rtlCol="0">
            <a:spAutoFit/>
          </a:bodyPr>
          <a:lstStyle/>
          <a:p>
            <a:r>
              <a:rPr lang="en-GB" sz="3600" dirty="0">
                <a:solidFill>
                  <a:srgbClr val="23085A"/>
                </a:solidFill>
                <a:latin typeface="Arial" panose="020B0604020202020204" pitchFamily="34" charset="0"/>
                <a:cs typeface="Arial" panose="020B0604020202020204" pitchFamily="34" charset="0"/>
              </a:rPr>
              <a:t>Cardiff in Wales</a:t>
            </a:r>
          </a:p>
        </p:txBody>
      </p:sp>
    </p:spTree>
    <p:extLst>
      <p:ext uri="{BB962C8B-B14F-4D97-AF65-F5344CB8AC3E}">
        <p14:creationId xmlns:p14="http://schemas.microsoft.com/office/powerpoint/2010/main" val="384577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0A057-D4B0-4172-9B79-E7DBFB77217B}"/>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2B617F74-2425-ED50-C7DA-CF9C136C4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BF7CB2DF-654F-43E6-09A2-38C027BC9C6F}"/>
              </a:ext>
            </a:extLst>
          </p:cNvPr>
          <p:cNvSpPr txBox="1"/>
          <p:nvPr/>
        </p:nvSpPr>
        <p:spPr>
          <a:xfrm>
            <a:off x="97827" y="6414395"/>
            <a:ext cx="6094428" cy="369332"/>
          </a:xfrm>
          <a:prstGeom prst="rect">
            <a:avLst/>
          </a:prstGeom>
          <a:noFill/>
        </p:spPr>
        <p:txBody>
          <a:bodyPr wrap="square">
            <a:spAutoFit/>
          </a:bodyPr>
          <a:lstStyle/>
          <a:p>
            <a:r>
              <a:rPr lang="en-GB" dirty="0">
                <a:solidFill>
                  <a:srgbClr val="23085A"/>
                </a:solidFill>
              </a:rPr>
              <a:t>https://www.teachingenglish.org.uk/</a:t>
            </a:r>
          </a:p>
        </p:txBody>
      </p:sp>
      <p:graphicFrame>
        <p:nvGraphicFramePr>
          <p:cNvPr id="3" name="Table 2">
            <a:extLst>
              <a:ext uri="{FF2B5EF4-FFF2-40B4-BE49-F238E27FC236}">
                <a16:creationId xmlns:a16="http://schemas.microsoft.com/office/drawing/2014/main" id="{4466FC2A-B1EF-E9F7-1AE5-A0F5EF462201}"/>
              </a:ext>
            </a:extLst>
          </p:cNvPr>
          <p:cNvGraphicFramePr>
            <a:graphicFrameLocks noGrp="1"/>
          </p:cNvGraphicFramePr>
          <p:nvPr>
            <p:extLst>
              <p:ext uri="{D42A27DB-BD31-4B8C-83A1-F6EECF244321}">
                <p14:modId xmlns:p14="http://schemas.microsoft.com/office/powerpoint/2010/main" val="1654594655"/>
              </p:ext>
            </p:extLst>
          </p:nvPr>
        </p:nvGraphicFramePr>
        <p:xfrm>
          <a:off x="1912998" y="1383054"/>
          <a:ext cx="8128000" cy="2682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95639522"/>
                    </a:ext>
                  </a:extLst>
                </a:gridCol>
                <a:gridCol w="4064000">
                  <a:extLst>
                    <a:ext uri="{9D8B030D-6E8A-4147-A177-3AD203B41FA5}">
                      <a16:colId xmlns:a16="http://schemas.microsoft.com/office/drawing/2014/main" val="783856649"/>
                    </a:ext>
                  </a:extLst>
                </a:gridCol>
              </a:tblGrid>
              <a:tr h="370840">
                <a:tc>
                  <a:txBody>
                    <a:bodyPr/>
                    <a:lstStyle/>
                    <a:p>
                      <a:pPr algn="ctr"/>
                      <a:r>
                        <a:rPr lang="en-GB" sz="2000" dirty="0">
                          <a:solidFill>
                            <a:srgbClr val="23085A"/>
                          </a:solidFill>
                          <a:latin typeface="Arial" panose="020B0604020202020204" pitchFamily="34" charset="0"/>
                          <a:cs typeface="Arial" panose="020B0604020202020204" pitchFamily="34" charset="0"/>
                        </a:rPr>
                        <a:t>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23085A"/>
                          </a:solidFill>
                          <a:latin typeface="Arial" panose="020B0604020202020204" pitchFamily="34" charset="0"/>
                          <a:cs typeface="Arial" panose="020B0604020202020204" pitchFamily="34" charset="0"/>
                        </a:rPr>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43024"/>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6020785"/>
                  </a:ext>
                </a:extLst>
              </a:tr>
            </a:tbl>
          </a:graphicData>
        </a:graphic>
      </p:graphicFrame>
      <p:sp>
        <p:nvSpPr>
          <p:cNvPr id="4" name="TextBox 3">
            <a:extLst>
              <a:ext uri="{FF2B5EF4-FFF2-40B4-BE49-F238E27FC236}">
                <a16:creationId xmlns:a16="http://schemas.microsoft.com/office/drawing/2014/main" id="{EE19F5DB-F117-E54D-6502-54B0DE788EEA}"/>
              </a:ext>
            </a:extLst>
          </p:cNvPr>
          <p:cNvSpPr txBox="1"/>
          <p:nvPr/>
        </p:nvSpPr>
        <p:spPr>
          <a:xfrm>
            <a:off x="2187389" y="258939"/>
            <a:ext cx="5638800" cy="646331"/>
          </a:xfrm>
          <a:prstGeom prst="rect">
            <a:avLst/>
          </a:prstGeom>
          <a:noFill/>
        </p:spPr>
        <p:txBody>
          <a:bodyPr wrap="square" rtlCol="0">
            <a:spAutoFit/>
          </a:bodyPr>
          <a:lstStyle/>
          <a:p>
            <a:r>
              <a:rPr lang="en-GB" sz="3600" dirty="0">
                <a:solidFill>
                  <a:srgbClr val="23085A"/>
                </a:solidFill>
                <a:latin typeface="Arial" panose="020B0604020202020204" pitchFamily="34" charset="0"/>
                <a:cs typeface="Arial" panose="020B0604020202020204" pitchFamily="34" charset="0"/>
              </a:rPr>
              <a:t>Making comparisons</a:t>
            </a:r>
          </a:p>
        </p:txBody>
      </p:sp>
    </p:spTree>
    <p:extLst>
      <p:ext uri="{BB962C8B-B14F-4D97-AF65-F5344CB8AC3E}">
        <p14:creationId xmlns:p14="http://schemas.microsoft.com/office/powerpoint/2010/main" val="245775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EB5E2-DBA8-2B8E-1B2D-6948B3DBB40A}"/>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2645F108-C861-45E3-2002-833E50066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7947E768-640F-92F2-F4F0-A13665892673}"/>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pic>
        <p:nvPicPr>
          <p:cNvPr id="3" name="Picture 2">
            <a:extLst>
              <a:ext uri="{FF2B5EF4-FFF2-40B4-BE49-F238E27FC236}">
                <a16:creationId xmlns:a16="http://schemas.microsoft.com/office/drawing/2014/main" id="{6F193339-B1C8-C903-CCCF-E0A55256FC37}"/>
              </a:ext>
            </a:extLst>
          </p:cNvPr>
          <p:cNvPicPr>
            <a:picLocks noChangeAspect="1"/>
          </p:cNvPicPr>
          <p:nvPr/>
        </p:nvPicPr>
        <p:blipFill>
          <a:blip r:embed="rId3"/>
          <a:stretch>
            <a:fillRect/>
          </a:stretch>
        </p:blipFill>
        <p:spPr>
          <a:xfrm>
            <a:off x="1231768" y="1425388"/>
            <a:ext cx="3755091" cy="4580965"/>
          </a:xfrm>
          <a:prstGeom prst="rect">
            <a:avLst/>
          </a:prstGeom>
        </p:spPr>
      </p:pic>
      <p:pic>
        <p:nvPicPr>
          <p:cNvPr id="6" name="Picture 5">
            <a:extLst>
              <a:ext uri="{FF2B5EF4-FFF2-40B4-BE49-F238E27FC236}">
                <a16:creationId xmlns:a16="http://schemas.microsoft.com/office/drawing/2014/main" id="{12A8D17B-AF19-A7AB-9EB2-8FF0774B4D1C}"/>
              </a:ext>
            </a:extLst>
          </p:cNvPr>
          <p:cNvPicPr>
            <a:picLocks noChangeAspect="1"/>
          </p:cNvPicPr>
          <p:nvPr/>
        </p:nvPicPr>
        <p:blipFill>
          <a:blip r:embed="rId4"/>
          <a:stretch>
            <a:fillRect/>
          </a:stretch>
        </p:blipFill>
        <p:spPr>
          <a:xfrm>
            <a:off x="6854528" y="1207808"/>
            <a:ext cx="3755091" cy="4897738"/>
          </a:xfrm>
          <a:prstGeom prst="rect">
            <a:avLst/>
          </a:prstGeom>
        </p:spPr>
      </p:pic>
      <p:sp>
        <p:nvSpPr>
          <p:cNvPr id="8" name="TextBox 7">
            <a:extLst>
              <a:ext uri="{FF2B5EF4-FFF2-40B4-BE49-F238E27FC236}">
                <a16:creationId xmlns:a16="http://schemas.microsoft.com/office/drawing/2014/main" id="{1D1CD773-5B19-3227-86B1-88464F5F0ADD}"/>
              </a:ext>
            </a:extLst>
          </p:cNvPr>
          <p:cNvSpPr txBox="1"/>
          <p:nvPr/>
        </p:nvSpPr>
        <p:spPr>
          <a:xfrm>
            <a:off x="2223247" y="258939"/>
            <a:ext cx="6094428"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What’s the difference?</a:t>
            </a:r>
          </a:p>
        </p:txBody>
      </p:sp>
      <p:sp>
        <p:nvSpPr>
          <p:cNvPr id="9" name="TextBox 8">
            <a:extLst>
              <a:ext uri="{FF2B5EF4-FFF2-40B4-BE49-F238E27FC236}">
                <a16:creationId xmlns:a16="http://schemas.microsoft.com/office/drawing/2014/main" id="{C80442A3-D13F-E07D-B320-4C9893A06ABB}"/>
              </a:ext>
            </a:extLst>
          </p:cNvPr>
          <p:cNvSpPr txBox="1"/>
          <p:nvPr/>
        </p:nvSpPr>
        <p:spPr>
          <a:xfrm>
            <a:off x="394447" y="5692588"/>
            <a:ext cx="2635624" cy="400110"/>
          </a:xfrm>
          <a:prstGeom prst="rect">
            <a:avLst/>
          </a:prstGeom>
          <a:noFill/>
        </p:spPr>
        <p:txBody>
          <a:bodyPr wrap="square" rtlCol="0">
            <a:spAutoFit/>
          </a:bodyPr>
          <a:lstStyle/>
          <a:p>
            <a:r>
              <a:rPr lang="en-GB" sz="2000" dirty="0">
                <a:solidFill>
                  <a:srgbClr val="23085A"/>
                </a:solidFill>
                <a:latin typeface="Arial" panose="020B0604020202020204" pitchFamily="34" charset="0"/>
                <a:cs typeface="Arial" panose="020B0604020202020204" pitchFamily="34" charset="0"/>
              </a:rPr>
              <a:t>Old Cardiff</a:t>
            </a:r>
          </a:p>
        </p:txBody>
      </p:sp>
      <p:sp>
        <p:nvSpPr>
          <p:cNvPr id="10" name="TextBox 9">
            <a:extLst>
              <a:ext uri="{FF2B5EF4-FFF2-40B4-BE49-F238E27FC236}">
                <a16:creationId xmlns:a16="http://schemas.microsoft.com/office/drawing/2014/main" id="{7FEA8CB1-6ECC-9E1D-88D0-D43C0469A51D}"/>
              </a:ext>
            </a:extLst>
          </p:cNvPr>
          <p:cNvSpPr txBox="1"/>
          <p:nvPr/>
        </p:nvSpPr>
        <p:spPr>
          <a:xfrm>
            <a:off x="6299832" y="5838408"/>
            <a:ext cx="2635624" cy="400110"/>
          </a:xfrm>
          <a:prstGeom prst="rect">
            <a:avLst/>
          </a:prstGeom>
          <a:noFill/>
        </p:spPr>
        <p:txBody>
          <a:bodyPr wrap="square" rtlCol="0">
            <a:spAutoFit/>
          </a:bodyPr>
          <a:lstStyle/>
          <a:p>
            <a:r>
              <a:rPr lang="en-GB" sz="2000" dirty="0">
                <a:solidFill>
                  <a:srgbClr val="23085A"/>
                </a:solidFill>
                <a:latin typeface="Arial" panose="020B0604020202020204" pitchFamily="34" charset="0"/>
                <a:cs typeface="Arial" panose="020B0604020202020204" pitchFamily="34" charset="0"/>
              </a:rPr>
              <a:t>New Cardiff</a:t>
            </a:r>
          </a:p>
        </p:txBody>
      </p:sp>
    </p:spTree>
    <p:extLst>
      <p:ext uri="{BB962C8B-B14F-4D97-AF65-F5344CB8AC3E}">
        <p14:creationId xmlns:p14="http://schemas.microsoft.com/office/powerpoint/2010/main" val="397942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A09C6-BA8D-C391-008E-531D0C74B25A}"/>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3F1E1029-35A4-DDB2-9815-08CCB05E6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7438AACE-4AA4-9156-72C7-5B0142D2DE3E}"/>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pic>
        <p:nvPicPr>
          <p:cNvPr id="41" name="Picture 40">
            <a:extLst>
              <a:ext uri="{FF2B5EF4-FFF2-40B4-BE49-F238E27FC236}">
                <a16:creationId xmlns:a16="http://schemas.microsoft.com/office/drawing/2014/main" id="{964B9B00-5EAA-86FD-F99B-431E26B657E9}"/>
              </a:ext>
            </a:extLst>
          </p:cNvPr>
          <p:cNvPicPr>
            <a:picLocks noChangeAspect="1"/>
          </p:cNvPicPr>
          <p:nvPr/>
        </p:nvPicPr>
        <p:blipFill>
          <a:blip r:embed="rId3"/>
          <a:stretch>
            <a:fillRect/>
          </a:stretch>
        </p:blipFill>
        <p:spPr>
          <a:xfrm>
            <a:off x="744717" y="1395183"/>
            <a:ext cx="10932650" cy="4628543"/>
          </a:xfrm>
          <a:prstGeom prst="rect">
            <a:avLst/>
          </a:prstGeom>
        </p:spPr>
      </p:pic>
      <p:sp>
        <p:nvSpPr>
          <p:cNvPr id="42" name="TextBox 41">
            <a:extLst>
              <a:ext uri="{FF2B5EF4-FFF2-40B4-BE49-F238E27FC236}">
                <a16:creationId xmlns:a16="http://schemas.microsoft.com/office/drawing/2014/main" id="{A3B9392B-6917-1A54-02AC-6ECEB2871AC9}"/>
              </a:ext>
            </a:extLst>
          </p:cNvPr>
          <p:cNvSpPr txBox="1"/>
          <p:nvPr/>
        </p:nvSpPr>
        <p:spPr>
          <a:xfrm>
            <a:off x="2290713" y="386271"/>
            <a:ext cx="4845378" cy="646331"/>
          </a:xfrm>
          <a:prstGeom prst="rect">
            <a:avLst/>
          </a:prstGeom>
          <a:noFill/>
        </p:spPr>
        <p:txBody>
          <a:bodyPr wrap="square" rtlCol="0">
            <a:spAutoFit/>
          </a:bodyPr>
          <a:lstStyle/>
          <a:p>
            <a:r>
              <a:rPr lang="en-GB" sz="3600" dirty="0">
                <a:solidFill>
                  <a:srgbClr val="23085A"/>
                </a:solidFill>
                <a:latin typeface="Arial" panose="020B0604020202020204" pitchFamily="34" charset="0"/>
                <a:cs typeface="Arial" panose="020B0604020202020204" pitchFamily="34" charset="0"/>
              </a:rPr>
              <a:t>Positive or negative?</a:t>
            </a:r>
          </a:p>
        </p:txBody>
      </p:sp>
    </p:spTree>
    <p:extLst>
      <p:ext uri="{BB962C8B-B14F-4D97-AF65-F5344CB8AC3E}">
        <p14:creationId xmlns:p14="http://schemas.microsoft.com/office/powerpoint/2010/main" val="210890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E955-8EF5-8071-525B-E551C36BEB52}"/>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ACFD0985-A3CC-02C8-9EEA-965F63863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7" name="TextBox 6">
            <a:extLst>
              <a:ext uri="{FF2B5EF4-FFF2-40B4-BE49-F238E27FC236}">
                <a16:creationId xmlns:a16="http://schemas.microsoft.com/office/drawing/2014/main" id="{5D0B8DF3-396F-E2B0-C332-8A25899EED4F}"/>
              </a:ext>
            </a:extLst>
          </p:cNvPr>
          <p:cNvSpPr txBox="1"/>
          <p:nvPr/>
        </p:nvSpPr>
        <p:spPr>
          <a:xfrm>
            <a:off x="205404" y="6384337"/>
            <a:ext cx="6094428" cy="369332"/>
          </a:xfrm>
          <a:prstGeom prst="rect">
            <a:avLst/>
          </a:prstGeom>
          <a:noFill/>
        </p:spPr>
        <p:txBody>
          <a:bodyPr wrap="square">
            <a:spAutoFit/>
          </a:bodyPr>
          <a:lstStyle/>
          <a:p>
            <a:r>
              <a:rPr lang="en-GB" dirty="0">
                <a:solidFill>
                  <a:srgbClr val="23085A"/>
                </a:solidFill>
              </a:rPr>
              <a:t>https://www.teachingenglish.org.uk/</a:t>
            </a:r>
          </a:p>
        </p:txBody>
      </p:sp>
      <p:sp>
        <p:nvSpPr>
          <p:cNvPr id="42" name="TextBox 41">
            <a:extLst>
              <a:ext uri="{FF2B5EF4-FFF2-40B4-BE49-F238E27FC236}">
                <a16:creationId xmlns:a16="http://schemas.microsoft.com/office/drawing/2014/main" id="{E8F319FC-F132-04FA-3ECD-5755CAF616FC}"/>
              </a:ext>
            </a:extLst>
          </p:cNvPr>
          <p:cNvSpPr txBox="1"/>
          <p:nvPr/>
        </p:nvSpPr>
        <p:spPr>
          <a:xfrm>
            <a:off x="2290712" y="386271"/>
            <a:ext cx="7382205" cy="646331"/>
          </a:xfrm>
          <a:prstGeom prst="rect">
            <a:avLst/>
          </a:prstGeom>
          <a:noFill/>
        </p:spPr>
        <p:txBody>
          <a:bodyPr wrap="square" rtlCol="0">
            <a:spAutoFit/>
          </a:bodyPr>
          <a:lstStyle/>
          <a:p>
            <a:r>
              <a:rPr lang="en-GB" sz="3600" dirty="0">
                <a:solidFill>
                  <a:srgbClr val="23085A"/>
                </a:solidFill>
                <a:latin typeface="Arial" panose="020B0604020202020204" pitchFamily="34" charset="0"/>
                <a:cs typeface="Arial" panose="020B0604020202020204" pitchFamily="34" charset="0"/>
              </a:rPr>
              <a:t>Positive or negative - answers</a:t>
            </a:r>
          </a:p>
        </p:txBody>
      </p:sp>
      <p:pic>
        <p:nvPicPr>
          <p:cNvPr id="3" name="Picture 2">
            <a:extLst>
              <a:ext uri="{FF2B5EF4-FFF2-40B4-BE49-F238E27FC236}">
                <a16:creationId xmlns:a16="http://schemas.microsoft.com/office/drawing/2014/main" id="{E115BACB-0490-DCE7-8938-BB697B5972EE}"/>
              </a:ext>
            </a:extLst>
          </p:cNvPr>
          <p:cNvPicPr>
            <a:picLocks noChangeAspect="1"/>
          </p:cNvPicPr>
          <p:nvPr/>
        </p:nvPicPr>
        <p:blipFill>
          <a:blip r:embed="rId3"/>
          <a:stretch>
            <a:fillRect/>
          </a:stretch>
        </p:blipFill>
        <p:spPr>
          <a:xfrm>
            <a:off x="359346" y="1541929"/>
            <a:ext cx="11880972" cy="4587746"/>
          </a:xfrm>
          <a:prstGeom prst="rect">
            <a:avLst/>
          </a:prstGeom>
        </p:spPr>
      </p:pic>
    </p:spTree>
    <p:extLst>
      <p:ext uri="{BB962C8B-B14F-4D97-AF65-F5344CB8AC3E}">
        <p14:creationId xmlns:p14="http://schemas.microsoft.com/office/powerpoint/2010/main" val="255868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DC4F-DA42-102D-672B-A36103FBEABA}"/>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2640BAD8-8E10-0657-8995-687281F3B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11" name="TextBox 10">
            <a:extLst>
              <a:ext uri="{FF2B5EF4-FFF2-40B4-BE49-F238E27FC236}">
                <a16:creationId xmlns:a16="http://schemas.microsoft.com/office/drawing/2014/main" id="{7D4BF8D4-388E-6416-F2BF-E4D0CE94A514}"/>
              </a:ext>
            </a:extLst>
          </p:cNvPr>
          <p:cNvSpPr txBox="1"/>
          <p:nvPr/>
        </p:nvSpPr>
        <p:spPr>
          <a:xfrm>
            <a:off x="2133600" y="324307"/>
            <a:ext cx="6096000" cy="646331"/>
          </a:xfrm>
          <a:prstGeom prst="rect">
            <a:avLst/>
          </a:prstGeom>
          <a:noFill/>
        </p:spPr>
        <p:txBody>
          <a:bodyPr wrap="square">
            <a:spAutoFit/>
          </a:bodyPr>
          <a:lstStyle/>
          <a:p>
            <a:r>
              <a:rPr lang="en-GB" sz="3600" dirty="0">
                <a:solidFill>
                  <a:srgbClr val="23085A"/>
                </a:solidFill>
                <a:latin typeface="Arial" panose="020B0604020202020204" pitchFamily="34" charset="0"/>
                <a:cs typeface="Arial" panose="020B0604020202020204" pitchFamily="34" charset="0"/>
              </a:rPr>
              <a:t>Welsh language</a:t>
            </a:r>
          </a:p>
        </p:txBody>
      </p:sp>
      <p:sp>
        <p:nvSpPr>
          <p:cNvPr id="3" name="TextBox 2">
            <a:extLst>
              <a:ext uri="{FF2B5EF4-FFF2-40B4-BE49-F238E27FC236}">
                <a16:creationId xmlns:a16="http://schemas.microsoft.com/office/drawing/2014/main" id="{53D08014-C44D-27DB-9042-E21274B846F7}"/>
              </a:ext>
            </a:extLst>
          </p:cNvPr>
          <p:cNvSpPr txBox="1"/>
          <p:nvPr/>
        </p:nvSpPr>
        <p:spPr>
          <a:xfrm>
            <a:off x="550539" y="1282685"/>
            <a:ext cx="11175296" cy="2805320"/>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Half of the poem was in the Welsh language. Not more than half a million people speak Welsh as a first language, so it probably sounds unusual to you. However, modern Welsh has lexical links with other modern languages, and also contains some loan words from other languages. You’re going to look at extracts taken from the poem and match some of the words with the pictures. (You'll have to read the words aloud to hear what they might sound like - the spelling might not help you!)</a:t>
            </a:r>
          </a:p>
        </p:txBody>
      </p:sp>
      <p:sp>
        <p:nvSpPr>
          <p:cNvPr id="6" name="TextBox 5">
            <a:extLst>
              <a:ext uri="{FF2B5EF4-FFF2-40B4-BE49-F238E27FC236}">
                <a16:creationId xmlns:a16="http://schemas.microsoft.com/office/drawing/2014/main" id="{9EF011A1-E65A-8F97-86BB-68F8D8232C64}"/>
              </a:ext>
            </a:extLst>
          </p:cNvPr>
          <p:cNvSpPr txBox="1"/>
          <p:nvPr/>
        </p:nvSpPr>
        <p:spPr>
          <a:xfrm>
            <a:off x="143435" y="6349027"/>
            <a:ext cx="6096000" cy="369332"/>
          </a:xfrm>
          <a:prstGeom prst="rect">
            <a:avLst/>
          </a:prstGeom>
          <a:noFill/>
        </p:spPr>
        <p:txBody>
          <a:bodyPr wrap="square">
            <a:spAutoFit/>
          </a:bodyPr>
          <a:lstStyle/>
          <a:p>
            <a:r>
              <a:rPr lang="en-GB" dirty="0"/>
              <a:t>https://www.teachingenglish.org.uk/</a:t>
            </a:r>
          </a:p>
        </p:txBody>
      </p:sp>
    </p:spTree>
    <p:extLst>
      <p:ext uri="{BB962C8B-B14F-4D97-AF65-F5344CB8AC3E}">
        <p14:creationId xmlns:p14="http://schemas.microsoft.com/office/powerpoint/2010/main" val="316765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FC47-7D1F-6D0B-5EE0-9A67E46EF9CC}"/>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75A58951-DA5E-7C57-614C-230827D37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39" y="386271"/>
            <a:ext cx="1362459" cy="391669"/>
          </a:xfrm>
          <a:prstGeom prst="rect">
            <a:avLst/>
          </a:prstGeom>
        </p:spPr>
      </p:pic>
      <p:sp>
        <p:nvSpPr>
          <p:cNvPr id="11" name="TextBox 10">
            <a:extLst>
              <a:ext uri="{FF2B5EF4-FFF2-40B4-BE49-F238E27FC236}">
                <a16:creationId xmlns:a16="http://schemas.microsoft.com/office/drawing/2014/main" id="{DFC8DC57-6467-B5B3-27DF-1FB74ED7C33B}"/>
              </a:ext>
            </a:extLst>
          </p:cNvPr>
          <p:cNvSpPr txBox="1"/>
          <p:nvPr/>
        </p:nvSpPr>
        <p:spPr>
          <a:xfrm>
            <a:off x="2133600" y="324307"/>
            <a:ext cx="6096000" cy="646331"/>
          </a:xfrm>
          <a:prstGeom prst="rect">
            <a:avLst/>
          </a:prstGeom>
          <a:noFill/>
        </p:spPr>
        <p:txBody>
          <a:bodyPr wrap="square">
            <a:spAutoFit/>
          </a:bodyPr>
          <a:lstStyle/>
          <a:p>
            <a:r>
              <a:rPr lang="en-GB" sz="3600" dirty="0">
                <a:solidFill>
                  <a:srgbClr val="23085A"/>
                </a:solidFill>
                <a:latin typeface="Arial" panose="020B0604020202020204" pitchFamily="34" charset="0"/>
                <a:cs typeface="Arial" panose="020B0604020202020204" pitchFamily="34" charset="0"/>
              </a:rPr>
              <a:t>Welsh language</a:t>
            </a:r>
          </a:p>
        </p:txBody>
      </p:sp>
      <p:pic>
        <p:nvPicPr>
          <p:cNvPr id="2" name="Picture 1">
            <a:extLst>
              <a:ext uri="{FF2B5EF4-FFF2-40B4-BE49-F238E27FC236}">
                <a16:creationId xmlns:a16="http://schemas.microsoft.com/office/drawing/2014/main" id="{355E4E2E-579C-61CD-E99E-CED0BF010024}"/>
              </a:ext>
            </a:extLst>
          </p:cNvPr>
          <p:cNvPicPr>
            <a:picLocks noChangeAspect="1"/>
          </p:cNvPicPr>
          <p:nvPr/>
        </p:nvPicPr>
        <p:blipFill>
          <a:blip r:embed="rId3"/>
          <a:stretch>
            <a:fillRect/>
          </a:stretch>
        </p:blipFill>
        <p:spPr>
          <a:xfrm>
            <a:off x="6777318" y="829554"/>
            <a:ext cx="4932570" cy="4728564"/>
          </a:xfrm>
          <a:prstGeom prst="rect">
            <a:avLst/>
          </a:prstGeom>
        </p:spPr>
      </p:pic>
      <p:sp>
        <p:nvSpPr>
          <p:cNvPr id="4" name="TextBox 3">
            <a:extLst>
              <a:ext uri="{FF2B5EF4-FFF2-40B4-BE49-F238E27FC236}">
                <a16:creationId xmlns:a16="http://schemas.microsoft.com/office/drawing/2014/main" id="{046081CC-A1BD-4EA8-396D-23DB93CB0133}"/>
              </a:ext>
            </a:extLst>
          </p:cNvPr>
          <p:cNvSpPr txBox="1"/>
          <p:nvPr/>
        </p:nvSpPr>
        <p:spPr>
          <a:xfrm>
            <a:off x="482112" y="970638"/>
            <a:ext cx="6653794" cy="5724644"/>
          </a:xfrm>
          <a:prstGeom prst="rect">
            <a:avLst/>
          </a:prstGeom>
          <a:noFill/>
        </p:spPr>
        <p:txBody>
          <a:bodyPr wrap="square">
            <a:spAutoFit/>
          </a:bodyPr>
          <a:lstStyle/>
          <a:p>
            <a:pPr marL="457200" indent="-4572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Hon yw dinas cariad a cariôce, Dinas babushka a banjos,</a:t>
            </a:r>
          </a:p>
          <a:p>
            <a:pPr marL="457200" indent="-4572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Gan yfed coffi klatsch a macchiato,</a:t>
            </a:r>
          </a:p>
          <a:p>
            <a:pPr marL="457200" indent="-4572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Yma, mae delis, cân ‘Delilah’ yn cael ei hymian Lingua franca y dydd yw heddi,</a:t>
            </a:r>
          </a:p>
          <a:p>
            <a:pPr marL="457200" indent="-4572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Babel o ieithoedd yn Bute St,</a:t>
            </a:r>
          </a:p>
          <a:p>
            <a:pPr marL="457200" indent="-457200">
              <a:lnSpc>
                <a:spcPct val="150000"/>
              </a:lnSpc>
              <a:buFont typeface="+mj-lt"/>
              <a:buAutoNum type="arabicPeriod"/>
            </a:pPr>
            <a:endParaRPr lang="en-GB" sz="2000" dirty="0">
              <a:solidFill>
                <a:srgbClr val="23085A"/>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Yn y Senedd swish yn y bae; Ffenestri’n hawlio’r dŵr a’r a r</a:t>
            </a:r>
          </a:p>
          <a:p>
            <a:pPr marL="457200" indent="-4572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ger y Mileniwm, lle bydd opera yna, olifau’n llifo gyda siampaen, gwledd al fresco a phasta al dente,</a:t>
            </a:r>
          </a:p>
          <a:p>
            <a:endParaRPr lang="en-GB" dirty="0"/>
          </a:p>
          <a:p>
            <a:endParaRPr lang="en-GB" dirty="0"/>
          </a:p>
        </p:txBody>
      </p:sp>
      <p:sp>
        <p:nvSpPr>
          <p:cNvPr id="8" name="TextBox 7">
            <a:extLst>
              <a:ext uri="{FF2B5EF4-FFF2-40B4-BE49-F238E27FC236}">
                <a16:creationId xmlns:a16="http://schemas.microsoft.com/office/drawing/2014/main" id="{57BB7544-72FA-CCEF-84ED-CCF932A23DDD}"/>
              </a:ext>
            </a:extLst>
          </p:cNvPr>
          <p:cNvSpPr txBox="1"/>
          <p:nvPr/>
        </p:nvSpPr>
        <p:spPr>
          <a:xfrm>
            <a:off x="134470" y="6349027"/>
            <a:ext cx="6096000" cy="369332"/>
          </a:xfrm>
          <a:prstGeom prst="rect">
            <a:avLst/>
          </a:prstGeom>
          <a:noFill/>
        </p:spPr>
        <p:txBody>
          <a:bodyPr wrap="square">
            <a:spAutoFit/>
          </a:bodyPr>
          <a:lstStyle/>
          <a:p>
            <a:r>
              <a:rPr lang="en-GB" dirty="0">
                <a:solidFill>
                  <a:srgbClr val="23085A"/>
                </a:solidFill>
              </a:rPr>
              <a:t>https://www.teachingenglish.org.uk/</a:t>
            </a:r>
          </a:p>
        </p:txBody>
      </p:sp>
    </p:spTree>
    <p:extLst>
      <p:ext uri="{BB962C8B-B14F-4D97-AF65-F5344CB8AC3E}">
        <p14:creationId xmlns:p14="http://schemas.microsoft.com/office/powerpoint/2010/main" val="1882181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351</TotalTime>
  <Words>460</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mordue</dc:creator>
  <cp:lastModifiedBy>suzanne mordue</cp:lastModifiedBy>
  <cp:revision>3</cp:revision>
  <dcterms:created xsi:type="dcterms:W3CDTF">2024-03-13T15:16:10Z</dcterms:created>
  <dcterms:modified xsi:type="dcterms:W3CDTF">2024-03-14T13:24:20Z</dcterms:modified>
</cp:coreProperties>
</file>