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7"/>
  </p:notesMasterIdLst>
  <p:handoutMasterIdLst>
    <p:handoutMasterId r:id="rId18"/>
  </p:handoutMasterIdLst>
  <p:sldIdLst>
    <p:sldId id="281" r:id="rId8"/>
    <p:sldId id="294" r:id="rId9"/>
    <p:sldId id="295" r:id="rId10"/>
    <p:sldId id="296" r:id="rId11"/>
    <p:sldId id="297" r:id="rId12"/>
    <p:sldId id="298" r:id="rId13"/>
    <p:sldId id="299" r:id="rId14"/>
    <p:sldId id="300" r:id="rId15"/>
    <p:sldId id="291" r:id="rId16"/>
  </p:sldIdLst>
  <p:sldSz cx="12192000" cy="6858000"/>
  <p:notesSz cx="6858000" cy="9144000"/>
  <p:embeddedFontLst>
    <p:embeddedFont>
      <p:font typeface="British Council Sans" panose="020B0604020202020204" charset="0"/>
      <p:regular r:id="rId19"/>
      <p:bold r:id="rId20"/>
      <p:italic r:id="rId21"/>
      <p:boldItalic r:id="rId22"/>
    </p:embeddedFont>
    <p:embeddedFont>
      <p:font typeface="British Council Sans Headline" panose="020B060402020202020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2" d="100"/>
          <a:sy n="82" d="100"/>
        </p:scale>
        <p:origin x="91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26" Type="http://schemas.openxmlformats.org/officeDocument/2006/relationships/font" Target="fonts/font8.fntdata"/><Relationship Id="rId3" Type="http://schemas.openxmlformats.org/officeDocument/2006/relationships/slideMaster" Target="slideMasters/slideMaster3.xml"/><Relationship Id="rId21" Type="http://schemas.openxmlformats.org/officeDocument/2006/relationships/font" Target="fonts/font3.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5"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6.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font" Target="fonts/font1.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27/03/2024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27/03/2024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1309029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3035689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415343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371738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3229776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03/27/2024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03/27/2024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4.jpeg"/><Relationship Id="rId5" Type="http://schemas.openxmlformats.org/officeDocument/2006/relationships/hyperlink" Target="http://creativecommons.org/licenses/by-nc/2.0/" TargetMode="External"/><Relationship Id="rId4" Type="http://schemas.openxmlformats.org/officeDocument/2006/relationships/hyperlink" Target="http://www.flickr.com/photos/54942754@N02/5748469836/in/photolist-9KYpNU-9KYpyy-9Bisgx-9KVAcc-cKfTLw"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Escape 3</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Escape 3</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1000"/>
              </a:spcAft>
            </a:pPr>
            <a:r>
              <a:rPr lang="en-GB" b="1" dirty="0">
                <a:ea typeface="Times New Roman" panose="02020603050405020304" pitchFamily="18" charset="0"/>
              </a:rPr>
              <a:t>Look at the photo. Why is there a chocolate monkey on the post?</a:t>
            </a:r>
            <a:endParaRPr lang="en-GB" sz="1800" b="1" dirty="0">
              <a:effectLst/>
              <a:ea typeface="Times New Roman" panose="02020603050405020304" pitchFamily="18" charset="0"/>
            </a:endParaRPr>
          </a:p>
        </p:txBody>
      </p:sp>
      <p:pic>
        <p:nvPicPr>
          <p:cNvPr id="3" name="Picture 2" descr="A black post with a toy in it&#10;&#10;Description automatically generated">
            <a:extLst>
              <a:ext uri="{FF2B5EF4-FFF2-40B4-BE49-F238E27FC236}">
                <a16:creationId xmlns:a16="http://schemas.microsoft.com/office/drawing/2014/main" id="{8695CC3C-8FB5-A8DA-548E-59AD6553DBA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29626" y="1518891"/>
            <a:ext cx="5944898" cy="4456445"/>
          </a:xfrm>
          <a:prstGeom prst="rect">
            <a:avLst/>
          </a:prstGeom>
          <a:noFill/>
          <a:ln>
            <a:noFill/>
          </a:ln>
        </p:spPr>
      </p:pic>
      <p:sp>
        <p:nvSpPr>
          <p:cNvPr id="11" name="Rectangle 5">
            <a:extLst>
              <a:ext uri="{FF2B5EF4-FFF2-40B4-BE49-F238E27FC236}">
                <a16:creationId xmlns:a16="http://schemas.microsoft.com/office/drawing/2014/main" id="{2058FF8E-7B37-1E27-0A8E-B81B04CECFA3}"/>
              </a:ext>
            </a:extLst>
          </p:cNvPr>
          <p:cNvSpPr>
            <a:spLocks noChangeArrowheads="1"/>
          </p:cNvSpPr>
          <p:nvPr/>
        </p:nvSpPr>
        <p:spPr bwMode="auto">
          <a:xfrm>
            <a:off x="7748954" y="4373083"/>
            <a:ext cx="3339045"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Image supplied courtesy of </a:t>
            </a:r>
            <a:r>
              <a:rPr kumimoji="0" lang="en-GB" altLang="en-US" sz="1200" b="0" i="0" u="none" strike="noStrike" cap="none" normalizeH="0" baseline="0" dirty="0" err="1">
                <a:ln>
                  <a:noFill/>
                </a:ln>
                <a:solidFill>
                  <a:schemeClr val="tx1"/>
                </a:solidFill>
                <a:effectLst/>
                <a:ea typeface="Times New Roman" panose="02020603050405020304" pitchFamily="18" charset="0"/>
                <a:cs typeface="Arial" panose="020B0604020202020204" pitchFamily="34" charset="0"/>
              </a:rPr>
              <a:t>ELTPics</a:t>
            </a:r>
            <a:r>
              <a:rPr kumimoji="0" lang="en-GB"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hlinkClick r:id="rId4"/>
              </a:rPr>
              <a:t>http://www.flickr.com/photos/54942754@N02/5748469836/in/photolist-9KYpNU-9KYpyy-9Bisgx-9KVAcc-cKfTLw</a:t>
            </a:r>
            <a:r>
              <a:rPr kumimoji="0" lang="en-GB"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13" name="Picture 1" descr="A black and white sign with a person in a circle&#10;&#10;Description automatically generated">
            <a:hlinkClick r:id="rId5"/>
            <a:extLst>
              <a:ext uri="{FF2B5EF4-FFF2-40B4-BE49-F238E27FC236}">
                <a16:creationId xmlns:a16="http://schemas.microsoft.com/office/drawing/2014/main" id="{1A276E29-1B4E-4027-33C4-564AA71E76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66184" y="5267485"/>
            <a:ext cx="2029173" cy="70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75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Escape 3</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020921"/>
          </a:xfrm>
          <a:prstGeom prst="rect">
            <a:avLst/>
          </a:prstGeom>
          <a:noFill/>
        </p:spPr>
        <p:txBody>
          <a:bodyPr wrap="square" rtlCol="0">
            <a:spAutoFit/>
          </a:bodyPr>
          <a:lstStyle/>
          <a:p>
            <a:pPr lvl="0">
              <a:lnSpc>
                <a:spcPct val="115000"/>
              </a:lnSpc>
              <a:spcAft>
                <a:spcPts val="1000"/>
              </a:spcAft>
              <a:tabLst>
                <a:tab pos="298450" algn="l"/>
              </a:tabLst>
            </a:pPr>
            <a:r>
              <a:rPr lang="en-GB" sz="1800" b="1" dirty="0">
                <a:effectLst/>
                <a:ea typeface="Times New Roman" panose="02020603050405020304" pitchFamily="18" charset="0"/>
              </a:rPr>
              <a:t>Look at the word cloud. These are some of the words used by the photographer to talk about the photo. Compare them with your ideas about the photo. Using these words to help you, change or develop your ideas.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 name="Picture 1" descr="A close-up of words&#10;&#10;Description automatically generated">
            <a:extLst>
              <a:ext uri="{FF2B5EF4-FFF2-40B4-BE49-F238E27FC236}">
                <a16:creationId xmlns:a16="http://schemas.microsoft.com/office/drawing/2014/main" id="{F1A7E72F-78E3-B5A4-8B18-821CD434AF50}"/>
              </a:ext>
            </a:extLst>
          </p:cNvPr>
          <p:cNvPicPr>
            <a:picLocks noChangeAspect="1"/>
          </p:cNvPicPr>
          <p:nvPr/>
        </p:nvPicPr>
        <p:blipFill>
          <a:blip r:embed="rId3">
            <a:extLst>
              <a:ext uri="{28A0092B-C50C-407E-A947-70E740481C1C}">
                <a14:useLocalDpi xmlns:a14="http://schemas.microsoft.com/office/drawing/2010/main" val="0"/>
              </a:ext>
            </a:extLst>
          </a:blip>
          <a:srcRect t="8110" b="4054"/>
          <a:stretch>
            <a:fillRect/>
          </a:stretch>
        </p:blipFill>
        <p:spPr bwMode="auto">
          <a:xfrm>
            <a:off x="2296996" y="2388405"/>
            <a:ext cx="7142005" cy="3507911"/>
          </a:xfrm>
          <a:prstGeom prst="rect">
            <a:avLst/>
          </a:prstGeom>
          <a:noFill/>
          <a:ln>
            <a:noFill/>
          </a:ln>
        </p:spPr>
      </p:pic>
    </p:spTree>
    <p:extLst>
      <p:ext uri="{BB962C8B-B14F-4D97-AF65-F5344CB8AC3E}">
        <p14:creationId xmlns:p14="http://schemas.microsoft.com/office/powerpoint/2010/main" val="975576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Escape 3</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1731"/>
          </a:xfrm>
          <a:prstGeom prst="rect">
            <a:avLst/>
          </a:prstGeom>
          <a:noFill/>
        </p:spPr>
        <p:txBody>
          <a:bodyPr wrap="square" rtlCol="0">
            <a:spAutoFit/>
          </a:bodyPr>
          <a:lstStyle/>
          <a:p>
            <a:pPr lvl="0">
              <a:lnSpc>
                <a:spcPct val="115000"/>
              </a:lnSpc>
              <a:spcAft>
                <a:spcPts val="1000"/>
              </a:spcAft>
              <a:tabLst>
                <a:tab pos="298450" algn="l"/>
              </a:tabLst>
            </a:pPr>
            <a:r>
              <a:rPr lang="en-GB" sz="1800" b="1" dirty="0">
                <a:effectLst/>
                <a:ea typeface="Times New Roman" panose="02020603050405020304" pitchFamily="18" charset="0"/>
              </a:rPr>
              <a:t>Look at this word cloud. These are more words used by the photographer to talk about the photo. Using these words to help you, try to develop your ideas even more.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3" name="Picture 2" descr="A close up of words&#10;&#10;Description automatically generated">
            <a:extLst>
              <a:ext uri="{FF2B5EF4-FFF2-40B4-BE49-F238E27FC236}">
                <a16:creationId xmlns:a16="http://schemas.microsoft.com/office/drawing/2014/main" id="{0100D4F3-7122-2D7B-65D8-244A43B5787F}"/>
              </a:ext>
            </a:extLst>
          </p:cNvPr>
          <p:cNvPicPr>
            <a:picLocks noChangeAspect="1"/>
          </p:cNvPicPr>
          <p:nvPr/>
        </p:nvPicPr>
        <p:blipFill>
          <a:blip r:embed="rId3">
            <a:extLst>
              <a:ext uri="{28A0092B-C50C-407E-A947-70E740481C1C}">
                <a14:useLocalDpi xmlns:a14="http://schemas.microsoft.com/office/drawing/2010/main" val="0"/>
              </a:ext>
            </a:extLst>
          </a:blip>
          <a:srcRect l="2220" t="11934" b="11934"/>
          <a:stretch>
            <a:fillRect/>
          </a:stretch>
        </p:blipFill>
        <p:spPr bwMode="auto">
          <a:xfrm>
            <a:off x="2142580" y="1773532"/>
            <a:ext cx="7954840" cy="4431300"/>
          </a:xfrm>
          <a:prstGeom prst="rect">
            <a:avLst/>
          </a:prstGeom>
          <a:noFill/>
          <a:ln>
            <a:noFill/>
          </a:ln>
        </p:spPr>
      </p:pic>
    </p:spTree>
    <p:extLst>
      <p:ext uri="{BB962C8B-B14F-4D97-AF65-F5344CB8AC3E}">
        <p14:creationId xmlns:p14="http://schemas.microsoft.com/office/powerpoint/2010/main" val="730046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Escape 3</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878580"/>
          </a:xfrm>
          <a:prstGeom prst="rect">
            <a:avLst/>
          </a:prstGeom>
          <a:noFill/>
        </p:spPr>
        <p:txBody>
          <a:bodyPr wrap="square" rtlCol="0">
            <a:spAutoFit/>
          </a:bodyPr>
          <a:lstStyle/>
          <a:p>
            <a:pPr>
              <a:lnSpc>
                <a:spcPct val="115000"/>
              </a:lnSpc>
              <a:spcAft>
                <a:spcPts val="1000"/>
              </a:spcAft>
            </a:pPr>
            <a:r>
              <a:rPr lang="en-GB" b="1" dirty="0">
                <a:effectLst/>
                <a:ea typeface="Times New Roman" panose="02020603050405020304" pitchFamily="18" charset="0"/>
              </a:rPr>
              <a:t>Write five ‘True / False / Doesn’t say’ sentences about your ideas and the words in the word cloud. For example:</a:t>
            </a:r>
            <a:endParaRPr lang="en-GB" dirty="0">
              <a:effectLst/>
              <a:ea typeface="Times New Roman" panose="02020603050405020304" pitchFamily="18" charset="0"/>
            </a:endParaRPr>
          </a:p>
          <a:p>
            <a:pPr marL="742950" lvl="1" indent="-285750">
              <a:lnSpc>
                <a:spcPct val="115000"/>
              </a:lnSpc>
              <a:spcAft>
                <a:spcPts val="1000"/>
              </a:spcAft>
              <a:buFont typeface="+mj-lt"/>
              <a:buAutoNum type="alphaLcPeriod"/>
              <a:tabLst>
                <a:tab pos="755650" algn="l"/>
              </a:tabLst>
            </a:pPr>
            <a:r>
              <a:rPr lang="en-US" dirty="0">
                <a:effectLst/>
                <a:ea typeface="Times New Roman" panose="02020603050405020304" pitchFamily="18" charset="0"/>
              </a:rPr>
              <a:t>They took a different photo in front of Big Ben.  True / False / Doesn’t say     </a:t>
            </a:r>
            <a:endParaRPr lang="en-GB" dirty="0">
              <a:effectLst/>
              <a:ea typeface="Times New Roman" panose="02020603050405020304" pitchFamily="18" charset="0"/>
            </a:endParaRPr>
          </a:p>
          <a:p>
            <a:pPr marL="742950" lvl="1" indent="-285750">
              <a:lnSpc>
                <a:spcPct val="115000"/>
              </a:lnSpc>
              <a:spcAft>
                <a:spcPts val="1000"/>
              </a:spcAft>
              <a:buFont typeface="+mj-lt"/>
              <a:buAutoNum type="alphaLcPeriod"/>
              <a:tabLst>
                <a:tab pos="755650" algn="l"/>
              </a:tabLst>
            </a:pPr>
            <a:r>
              <a:rPr lang="en-US" dirty="0">
                <a:effectLst/>
                <a:ea typeface="Times New Roman" panose="02020603050405020304" pitchFamily="18" charset="0"/>
              </a:rPr>
              <a:t>The photographer’s father-in-law lives in London. True / False / Doesn’t say</a:t>
            </a:r>
            <a:endParaRPr lang="en-GB" dirty="0">
              <a:ea typeface="Times New Roman" panose="02020603050405020304" pitchFamily="18" charset="0"/>
            </a:endParaRPr>
          </a:p>
          <a:p>
            <a:pPr marL="742950" lvl="1" indent="-285750">
              <a:lnSpc>
                <a:spcPct val="115000"/>
              </a:lnSpc>
              <a:spcAft>
                <a:spcPts val="1000"/>
              </a:spcAft>
              <a:buFont typeface="+mj-lt"/>
              <a:buAutoNum type="alphaLcPeriod"/>
              <a:tabLst>
                <a:tab pos="755650" algn="l"/>
              </a:tabLst>
            </a:pPr>
            <a:r>
              <a:rPr lang="en-US" dirty="0">
                <a:effectLst/>
                <a:ea typeface="Times New Roman" panose="02020603050405020304" pitchFamily="18" charset="0"/>
              </a:rPr>
              <a:t>The monkey was a present for the father-in-law.  True / False / Doesn’t say</a:t>
            </a:r>
            <a:endParaRPr lang="en-GB" dirty="0">
              <a:effectLst/>
              <a:ea typeface="Times New Roman" panose="02020603050405020304" pitchFamily="18" charset="0"/>
            </a:endParaRPr>
          </a:p>
          <a:p>
            <a:pPr lvl="1">
              <a:lnSpc>
                <a:spcPct val="200000"/>
              </a:lnSpc>
              <a:spcAft>
                <a:spcPts val="1000"/>
              </a:spcAft>
              <a:tabLst>
                <a:tab pos="755650" algn="l"/>
              </a:tabLst>
            </a:pPr>
            <a:r>
              <a:rPr lang="en-US" dirty="0">
                <a:effectLst/>
                <a:ea typeface="Times New Roman" panose="02020603050405020304" pitchFamily="18" charset="0"/>
              </a:rPr>
              <a:t>d. …………………………………………………..………………… True / False / Doesn’t say</a:t>
            </a:r>
            <a:br>
              <a:rPr lang="en-GB" dirty="0">
                <a:ea typeface="Times New Roman" panose="02020603050405020304" pitchFamily="18" charset="0"/>
              </a:rPr>
            </a:br>
            <a:r>
              <a:rPr lang="en-GB" dirty="0">
                <a:ea typeface="Times New Roman" panose="02020603050405020304" pitchFamily="18" charset="0"/>
              </a:rPr>
              <a:t>e. </a:t>
            </a:r>
            <a:r>
              <a:rPr lang="en-US" dirty="0">
                <a:effectLst/>
                <a:ea typeface="Times New Roman" panose="02020603050405020304" pitchFamily="18" charset="0"/>
              </a:rPr>
              <a:t>…………………………………………………..………………… True / False / Doesn’t say</a:t>
            </a:r>
            <a:br>
              <a:rPr lang="en-GB" dirty="0">
                <a:ea typeface="Times New Roman" panose="02020603050405020304" pitchFamily="18" charset="0"/>
              </a:rPr>
            </a:br>
            <a:r>
              <a:rPr lang="en-GB" dirty="0">
                <a:ea typeface="Times New Roman" panose="02020603050405020304" pitchFamily="18" charset="0"/>
              </a:rPr>
              <a:t>f. </a:t>
            </a:r>
            <a:r>
              <a:rPr lang="en-US" dirty="0">
                <a:effectLst/>
                <a:ea typeface="Times New Roman" panose="02020603050405020304" pitchFamily="18" charset="0"/>
              </a:rPr>
              <a:t>…………………………………………………..………………… True / False / Doesn’t say</a:t>
            </a:r>
            <a:br>
              <a:rPr lang="en-US" dirty="0">
                <a:effectLst/>
                <a:ea typeface="Times New Roman" panose="02020603050405020304" pitchFamily="18" charset="0"/>
              </a:rPr>
            </a:br>
            <a:r>
              <a:rPr lang="en-US" dirty="0">
                <a:effectLst/>
                <a:ea typeface="Times New Roman" panose="02020603050405020304" pitchFamily="18" charset="0"/>
              </a:rPr>
              <a:t>g. …………………………………………………..………………… True / False / Doesn’t say</a:t>
            </a:r>
            <a:br>
              <a:rPr lang="en-GB" dirty="0">
                <a:ea typeface="Times New Roman" panose="02020603050405020304" pitchFamily="18" charset="0"/>
              </a:rPr>
            </a:br>
            <a:r>
              <a:rPr lang="en-GB" dirty="0">
                <a:ea typeface="Times New Roman" panose="02020603050405020304" pitchFamily="18" charset="0"/>
              </a:rPr>
              <a:t>h. </a:t>
            </a:r>
            <a:r>
              <a:rPr lang="en-US" dirty="0">
                <a:effectLst/>
                <a:ea typeface="Times New Roman" panose="02020603050405020304" pitchFamily="18" charset="0"/>
              </a:rPr>
              <a:t>…………………………………………………..………………… True / False / Doesn’t say</a:t>
            </a:r>
            <a:endParaRPr lang="en-GB"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55493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Escape 3</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608506"/>
          </a:xfrm>
          <a:prstGeom prst="rect">
            <a:avLst/>
          </a:prstGeom>
          <a:noFill/>
        </p:spPr>
        <p:txBody>
          <a:bodyPr wrap="square" rtlCol="0">
            <a:spAutoFit/>
          </a:bodyPr>
          <a:lstStyle/>
          <a:p>
            <a:pPr>
              <a:lnSpc>
                <a:spcPct val="115000"/>
              </a:lnSpc>
              <a:spcAft>
                <a:spcPts val="1000"/>
              </a:spcAft>
            </a:pPr>
            <a:r>
              <a:rPr lang="en-GB" b="1" dirty="0">
                <a:effectLst/>
                <a:ea typeface="Times New Roman" panose="02020603050405020304" pitchFamily="18" charset="0"/>
              </a:rPr>
              <a:t>Transcript</a:t>
            </a:r>
            <a:endParaRPr lang="en-GB" dirty="0">
              <a:effectLst/>
              <a:ea typeface="Times New Roman" panose="02020603050405020304" pitchFamily="18" charset="0"/>
            </a:endParaRPr>
          </a:p>
          <a:p>
            <a:pPr>
              <a:lnSpc>
                <a:spcPct val="150000"/>
              </a:lnSpc>
              <a:spcAft>
                <a:spcPts val="1000"/>
              </a:spcAft>
            </a:pPr>
            <a:r>
              <a:rPr lang="en-GB" sz="1800" b="1" dirty="0">
                <a:effectLst/>
                <a:ea typeface="MS Mincho" panose="02020609040205080304" pitchFamily="49" charset="-128"/>
              </a:rPr>
              <a:t>Phil</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I took this picture in 2007.  As you can probably see, I was standing right in front of Buckingham Palace, the Queen's residence in London. It's a very famous building. </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There is a story behind the photo, as you can probably imagine. My wife and I were in central London and we were looking for a present for Father's Day for my father-in-law. We wanted to find something different and original, but not very big because we had to send the present by post. Um, my father-in-law lives in Argentina, and he's really interested in things to do with London so.... anyway. </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47107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Escape 3</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936527"/>
          </a:xfrm>
          <a:prstGeom prst="rect">
            <a:avLst/>
          </a:prstGeom>
          <a:noFill/>
        </p:spPr>
        <p:txBody>
          <a:bodyPr wrap="square" rtlCol="0">
            <a:spAutoFit/>
          </a:bodyPr>
          <a:lstStyle/>
          <a:p>
            <a:pPr>
              <a:lnSpc>
                <a:spcPct val="115000"/>
              </a:lnSpc>
              <a:spcAft>
                <a:spcPts val="1000"/>
              </a:spcAft>
            </a:pPr>
            <a:r>
              <a:rPr lang="en-GB" b="1" dirty="0">
                <a:effectLst/>
                <a:ea typeface="Times New Roman" panose="02020603050405020304" pitchFamily="18" charset="0"/>
              </a:rPr>
              <a:t>Transcript</a:t>
            </a:r>
            <a:endParaRPr lang="en-GB" dirty="0">
              <a:effectLst/>
              <a:ea typeface="Times New Roman" panose="02020603050405020304" pitchFamily="18" charset="0"/>
            </a:endParaRPr>
          </a:p>
          <a:p>
            <a:pPr>
              <a:lnSpc>
                <a:spcPct val="150000"/>
              </a:lnSpc>
              <a:spcAft>
                <a:spcPts val="1000"/>
              </a:spcAft>
            </a:pPr>
            <a:r>
              <a:rPr lang="en-GB" sz="1800" b="1" dirty="0">
                <a:effectLst/>
                <a:ea typeface="MS Mincho" panose="02020609040205080304" pitchFamily="49" charset="-128"/>
              </a:rPr>
              <a:t>Phil</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So we found the chocolate monkey that you can see in the photo and we bought it for him – it says Number One Dad in the World on it - and then we were walking around, shopping and having a sandwich in the park and enjoying the day and, I </a:t>
            </a:r>
            <a:r>
              <a:rPr lang="en-GB" sz="1800" dirty="0" err="1">
                <a:effectLst/>
                <a:ea typeface="MS Mincho" panose="02020609040205080304" pitchFamily="49" charset="-128"/>
              </a:rPr>
              <a:t>dunno</a:t>
            </a:r>
            <a:r>
              <a:rPr lang="en-GB" sz="1800" dirty="0">
                <a:effectLst/>
                <a:ea typeface="MS Mincho" panose="02020609040205080304" pitchFamily="49" charset="-128"/>
              </a:rPr>
              <a:t>, I decided it would be fun if we put the monkey in a tree in the park and took a photo. And then I thought it'd be a good idea to put it in front of Buckingham Palace and Big Ben and other famous places, and took photos. Similar to the film ‘Amelie’ with the garden gnome that sends postcards from different cities around the world. Do you know it?</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661622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Escape 3</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5152244"/>
          </a:xfrm>
          <a:prstGeom prst="rect">
            <a:avLst/>
          </a:prstGeom>
          <a:noFill/>
        </p:spPr>
        <p:txBody>
          <a:bodyPr wrap="square" rtlCol="0">
            <a:spAutoFit/>
          </a:bodyPr>
          <a:lstStyle/>
          <a:p>
            <a:pPr>
              <a:lnSpc>
                <a:spcPct val="115000"/>
              </a:lnSpc>
              <a:spcAft>
                <a:spcPts val="1000"/>
              </a:spcAft>
            </a:pPr>
            <a:r>
              <a:rPr lang="en-GB" b="1" dirty="0">
                <a:effectLst/>
                <a:ea typeface="Times New Roman" panose="02020603050405020304" pitchFamily="18" charset="0"/>
              </a:rPr>
              <a:t>Transcript</a:t>
            </a:r>
            <a:endParaRPr lang="en-GB" dirty="0">
              <a:effectLst/>
              <a:ea typeface="Times New Roman" panose="02020603050405020304" pitchFamily="18" charset="0"/>
            </a:endParaRPr>
          </a:p>
          <a:p>
            <a:pPr>
              <a:lnSpc>
                <a:spcPct val="150000"/>
              </a:lnSpc>
              <a:spcAft>
                <a:spcPts val="1000"/>
              </a:spcAft>
            </a:pPr>
            <a:r>
              <a:rPr lang="en-GB" sz="1800" b="1" dirty="0">
                <a:effectLst/>
                <a:ea typeface="MS Mincho" panose="02020609040205080304" pitchFamily="49" charset="-128"/>
              </a:rPr>
              <a:t>Interviewer</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Yes, yes, it’s a fun idea. I can't remember exactly how she did it in the film though.</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 </a:t>
            </a:r>
            <a:r>
              <a:rPr lang="en-GB" sz="1800" b="1" dirty="0">
                <a:effectLst/>
                <a:ea typeface="MS Mincho" panose="02020609040205080304" pitchFamily="49" charset="-128"/>
              </a:rPr>
              <a:t>Phil</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Well, I don't know, that's what we did, we walked to different places – Number Ten Downing Street where the British Prime Minister lives, Trafalgar Square, Big Ben, the river...and took photos with the monkey. And we took a picture of it in front of Buckingham Palace, near the park. </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He's very, my father-in-law's very interested in London, he's never been here but he loves to see pictures of it, so we thought he'd really like this. We printed out the photos and we sent them with the chocolate monkey as a Father's Day present. And that's it!</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252626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Escape 3</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2470</TotalTime>
  <Words>735</Words>
  <Application>Microsoft Office PowerPoint</Application>
  <PresentationFormat>Widescreen</PresentationFormat>
  <Paragraphs>61</Paragraphs>
  <Slides>9</Slides>
  <Notes>9</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9</vt:i4>
      </vt:variant>
    </vt:vector>
  </HeadingPairs>
  <TitlesOfParts>
    <vt:vector size="23" baseType="lpstr">
      <vt:lpstr>Times New Roman</vt:lpstr>
      <vt:lpstr>British Council Sans</vt:lpstr>
      <vt:lpstr>Calibri</vt:lpstr>
      <vt:lpstr>MS Mincho</vt:lpstr>
      <vt:lpstr>Arial</vt:lpstr>
      <vt:lpstr>Calibri Light</vt:lpstr>
      <vt:lpstr>British Council Sans Headline</vt:lpstr>
      <vt:lpstr>Cover - indigo</vt:lpstr>
      <vt:lpstr>Section - indigo</vt:lpstr>
      <vt:lpstr>Cover - white</vt:lpstr>
      <vt:lpstr>Section - white</vt:lpstr>
      <vt:lpstr>British Council</vt:lpstr>
      <vt:lpstr>Custom Design</vt:lpstr>
      <vt:lpstr>British Council blank</vt:lpstr>
      <vt:lpstr>Escape 3</vt:lpstr>
      <vt:lpstr>Escape 3</vt:lpstr>
      <vt:lpstr>Escape 3</vt:lpstr>
      <vt:lpstr>Escape 3</vt:lpstr>
      <vt:lpstr>Escape 3</vt:lpstr>
      <vt:lpstr>Escape 3</vt:lpstr>
      <vt:lpstr>Escape 3</vt:lpstr>
      <vt:lpstr>Escape 3</vt:lpstr>
      <vt:lpstr>Escape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132</cp:revision>
  <dcterms:created xsi:type="dcterms:W3CDTF">2020-03-31T10:47:13Z</dcterms:created>
  <dcterms:modified xsi:type="dcterms:W3CDTF">2024-03-27T15:21:18Z</dcterms:modified>
</cp:coreProperties>
</file>