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727" r:id="rId3"/>
    <p:sldMasterId id="2147483759" r:id="rId4"/>
    <p:sldMasterId id="2147483660" r:id="rId5"/>
    <p:sldMasterId id="2147483765" r:id="rId6"/>
    <p:sldMasterId id="2147483700" r:id="rId7"/>
  </p:sldMasterIdLst>
  <p:notesMasterIdLst>
    <p:notesMasterId r:id="rId16"/>
  </p:notesMasterIdLst>
  <p:handoutMasterIdLst>
    <p:handoutMasterId r:id="rId17"/>
  </p:handoutMasterIdLst>
  <p:sldIdLst>
    <p:sldId id="281" r:id="rId8"/>
    <p:sldId id="296" r:id="rId9"/>
    <p:sldId id="297" r:id="rId10"/>
    <p:sldId id="298" r:id="rId11"/>
    <p:sldId id="299" r:id="rId12"/>
    <p:sldId id="300" r:id="rId13"/>
    <p:sldId id="301" r:id="rId14"/>
    <p:sldId id="291" r:id="rId15"/>
  </p:sldIdLst>
  <p:sldSz cx="12192000" cy="6858000"/>
  <p:notesSz cx="6858000" cy="9144000"/>
  <p:embeddedFontLst>
    <p:embeddedFont>
      <p:font typeface="British Council Sans" panose="020B0604020202020204" charset="0"/>
      <p:regular r:id="rId18"/>
      <p:bold r:id="rId19"/>
      <p:italic r:id="rId20"/>
      <p:boldItalic r:id="rId21"/>
    </p:embeddedFont>
    <p:embeddedFont>
      <p:font typeface="British Council Sans Headline" panose="020B0604020202020204" charset="0"/>
      <p:regular r:id="rId22"/>
      <p:bold r:id="rId23"/>
      <p:italic r:id="rId24"/>
      <p:boldItalic r:id="rId25"/>
    </p:embeddedFont>
    <p:embeddedFont>
      <p:font typeface="Cambria" panose="02040503050406030204" pitchFamily="18" charset="0"/>
      <p:regular r:id="rId26"/>
      <p:bold r:id="rId27"/>
      <p:italic r:id="rId28"/>
      <p:boldItalic r:id="rId29"/>
    </p:embeddedFont>
    <p:embeddedFont>
      <p:font typeface="Helvetica" panose="020B0604020202020204" pitchFamily="34" charset="0"/>
      <p:regular r:id="rId30"/>
      <p:bold r:id="rId31"/>
      <p:italic r:id="rId32"/>
      <p:boldItalic r:id="rId33"/>
    </p:embeddedFont>
    <p:embeddedFont>
      <p:font typeface="Verdana" panose="020B060403050404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a:srgbClr val="920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91" autoAdjust="0"/>
    <p:restoredTop sz="91803" autoAdjust="0"/>
  </p:normalViewPr>
  <p:slideViewPr>
    <p:cSldViewPr snapToGrid="0" snapToObjects="1">
      <p:cViewPr varScale="1">
        <p:scale>
          <a:sx n="82" d="100"/>
          <a:sy n="82" d="100"/>
        </p:scale>
        <p:origin x="91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2" d="100"/>
          <a:sy n="82" d="100"/>
        </p:scale>
        <p:origin x="278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3.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21/03/2024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21/03/2024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32207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BBF0D-AC39-BF58-04F0-6FD9C91D41C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F2BBA39-5A4F-0BAE-B844-766F396EEA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F2E22F4-9781-C667-5CF6-08D865F0A2D6}"/>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97955E56-6DA0-55C0-A69A-8F77786289CE}"/>
              </a:ext>
            </a:extLst>
          </p:cNvPr>
          <p:cNvSpPr>
            <a:spLocks noGrp="1"/>
          </p:cNvSpPr>
          <p:nvPr>
            <p:ph type="sldNum" sz="quarter" idx="5"/>
          </p:nvPr>
        </p:nvSpPr>
        <p:spPr/>
        <p:txBody>
          <a:bodyPr/>
          <a:lstStyle/>
          <a:p>
            <a:fld id="{A5C7F705-F937-46CB-A48B-0D9E19179A36}" type="slidenum">
              <a:rPr lang="en-GB" smtClean="0"/>
              <a:t>2</a:t>
            </a:fld>
            <a:endParaRPr lang="en-GB"/>
          </a:p>
        </p:txBody>
      </p:sp>
    </p:spTree>
    <p:extLst>
      <p:ext uri="{BB962C8B-B14F-4D97-AF65-F5344CB8AC3E}">
        <p14:creationId xmlns:p14="http://schemas.microsoft.com/office/powerpoint/2010/main" val="162457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BBF0D-AC39-BF58-04F0-6FD9C91D41C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F2BBA39-5A4F-0BAE-B844-766F396EEA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F2E22F4-9781-C667-5CF6-08D865F0A2D6}"/>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97955E56-6DA0-55C0-A69A-8F77786289CE}"/>
              </a:ext>
            </a:extLst>
          </p:cNvPr>
          <p:cNvSpPr>
            <a:spLocks noGrp="1"/>
          </p:cNvSpPr>
          <p:nvPr>
            <p:ph type="sldNum" sz="quarter" idx="5"/>
          </p:nvPr>
        </p:nvSpPr>
        <p:spPr/>
        <p:txBody>
          <a:bodyPr/>
          <a:lstStyle/>
          <a:p>
            <a:fld id="{A5C7F705-F937-46CB-A48B-0D9E19179A36}" type="slidenum">
              <a:rPr lang="en-GB" smtClean="0"/>
              <a:t>3</a:t>
            </a:fld>
            <a:endParaRPr lang="en-GB"/>
          </a:p>
        </p:txBody>
      </p:sp>
    </p:spTree>
    <p:extLst>
      <p:ext uri="{BB962C8B-B14F-4D97-AF65-F5344CB8AC3E}">
        <p14:creationId xmlns:p14="http://schemas.microsoft.com/office/powerpoint/2010/main" val="430183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BBF0D-AC39-BF58-04F0-6FD9C91D41C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F2BBA39-5A4F-0BAE-B844-766F396EEA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F2E22F4-9781-C667-5CF6-08D865F0A2D6}"/>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97955E56-6DA0-55C0-A69A-8F77786289CE}"/>
              </a:ext>
            </a:extLst>
          </p:cNvPr>
          <p:cNvSpPr>
            <a:spLocks noGrp="1"/>
          </p:cNvSpPr>
          <p:nvPr>
            <p:ph type="sldNum" sz="quarter" idx="5"/>
          </p:nvPr>
        </p:nvSpPr>
        <p:spPr/>
        <p:txBody>
          <a:bodyPr/>
          <a:lstStyle/>
          <a:p>
            <a:fld id="{A5C7F705-F937-46CB-A48B-0D9E19179A36}" type="slidenum">
              <a:rPr lang="en-GB" smtClean="0"/>
              <a:t>4</a:t>
            </a:fld>
            <a:endParaRPr lang="en-GB"/>
          </a:p>
        </p:txBody>
      </p:sp>
    </p:spTree>
    <p:extLst>
      <p:ext uri="{BB962C8B-B14F-4D97-AF65-F5344CB8AC3E}">
        <p14:creationId xmlns:p14="http://schemas.microsoft.com/office/powerpoint/2010/main" val="183158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BBF0D-AC39-BF58-04F0-6FD9C91D41C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F2BBA39-5A4F-0BAE-B844-766F396EEA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F2E22F4-9781-C667-5CF6-08D865F0A2D6}"/>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97955E56-6DA0-55C0-A69A-8F77786289CE}"/>
              </a:ext>
            </a:extLst>
          </p:cNvPr>
          <p:cNvSpPr>
            <a:spLocks noGrp="1"/>
          </p:cNvSpPr>
          <p:nvPr>
            <p:ph type="sldNum" sz="quarter" idx="5"/>
          </p:nvPr>
        </p:nvSpPr>
        <p:spPr/>
        <p:txBody>
          <a:bodyPr/>
          <a:lstStyle/>
          <a:p>
            <a:fld id="{A5C7F705-F937-46CB-A48B-0D9E19179A36}" type="slidenum">
              <a:rPr lang="en-GB" smtClean="0"/>
              <a:t>5</a:t>
            </a:fld>
            <a:endParaRPr lang="en-GB"/>
          </a:p>
        </p:txBody>
      </p:sp>
    </p:spTree>
    <p:extLst>
      <p:ext uri="{BB962C8B-B14F-4D97-AF65-F5344CB8AC3E}">
        <p14:creationId xmlns:p14="http://schemas.microsoft.com/office/powerpoint/2010/main" val="126650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BBF0D-AC39-BF58-04F0-6FD9C91D41C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F2BBA39-5A4F-0BAE-B844-766F396EEA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F2E22F4-9781-C667-5CF6-08D865F0A2D6}"/>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97955E56-6DA0-55C0-A69A-8F77786289CE}"/>
              </a:ext>
            </a:extLst>
          </p:cNvPr>
          <p:cNvSpPr>
            <a:spLocks noGrp="1"/>
          </p:cNvSpPr>
          <p:nvPr>
            <p:ph type="sldNum" sz="quarter" idx="5"/>
          </p:nvPr>
        </p:nvSpPr>
        <p:spPr/>
        <p:txBody>
          <a:bodyPr/>
          <a:lstStyle/>
          <a:p>
            <a:fld id="{A5C7F705-F937-46CB-A48B-0D9E19179A36}" type="slidenum">
              <a:rPr lang="en-GB" smtClean="0"/>
              <a:t>6</a:t>
            </a:fld>
            <a:endParaRPr lang="en-GB"/>
          </a:p>
        </p:txBody>
      </p:sp>
    </p:spTree>
    <p:extLst>
      <p:ext uri="{BB962C8B-B14F-4D97-AF65-F5344CB8AC3E}">
        <p14:creationId xmlns:p14="http://schemas.microsoft.com/office/powerpoint/2010/main" val="1944503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BBF0D-AC39-BF58-04F0-6FD9C91D41C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F2BBA39-5A4F-0BAE-B844-766F396EEA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F2E22F4-9781-C667-5CF6-08D865F0A2D6}"/>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97955E56-6DA0-55C0-A69A-8F77786289CE}"/>
              </a:ext>
            </a:extLst>
          </p:cNvPr>
          <p:cNvSpPr>
            <a:spLocks noGrp="1"/>
          </p:cNvSpPr>
          <p:nvPr>
            <p:ph type="sldNum" sz="quarter" idx="5"/>
          </p:nvPr>
        </p:nvSpPr>
        <p:spPr/>
        <p:txBody>
          <a:bodyPr/>
          <a:lstStyle/>
          <a:p>
            <a:fld id="{A5C7F705-F937-46CB-A48B-0D9E19179A36}" type="slidenum">
              <a:rPr lang="en-GB" smtClean="0"/>
              <a:t>7</a:t>
            </a:fld>
            <a:endParaRPr lang="en-GB"/>
          </a:p>
        </p:txBody>
      </p:sp>
    </p:spTree>
    <p:extLst>
      <p:ext uri="{BB962C8B-B14F-4D97-AF65-F5344CB8AC3E}">
        <p14:creationId xmlns:p14="http://schemas.microsoft.com/office/powerpoint/2010/main" val="3038452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8</a:t>
            </a:fld>
            <a:endParaRPr lang="en-GB"/>
          </a:p>
        </p:txBody>
      </p:sp>
    </p:spTree>
    <p:extLst>
      <p:ext uri="{BB962C8B-B14F-4D97-AF65-F5344CB8AC3E}">
        <p14:creationId xmlns:p14="http://schemas.microsoft.com/office/powerpoint/2010/main" val="2422000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Tree>
    <p:extLst>
      <p:ext uri="{BB962C8B-B14F-4D97-AF65-F5344CB8AC3E}">
        <p14:creationId xmlns:p14="http://schemas.microsoft.com/office/powerpoint/2010/main" val="37937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GB" noProof="0"/>
              <a:t>www.teachingenglish.org.uk</a:t>
            </a:r>
            <a:endParaRPr lang="en-GB" noProof="0"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a:t>www.teachingenglish.org.uk</a:t>
            </a:r>
            <a:endParaRPr lang="en-GB" noProof="0" dirty="0"/>
          </a:p>
        </p:txBody>
      </p:sp>
      <p:sp>
        <p:nvSpPr>
          <p:cNvPr id="6" name="Slide Number Placeholder 5"/>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www.teachingenglish.org.uk</a:t>
            </a:r>
            <a:endParaRPr lang="en-US"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GB" noProof="0"/>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a:t>www.teachingenglish.org.uk</a:t>
            </a:r>
            <a:endParaRPr lang="en-GB" noProof="0" dirty="0"/>
          </a:p>
        </p:txBody>
      </p:sp>
      <p:sp>
        <p:nvSpPr>
          <p:cNvPr id="4" name="Slide Number Placeholder 3"/>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FC60-865B-B442-B90B-5AA6EFB56F7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ES"/>
          </a:p>
        </p:txBody>
      </p:sp>
      <p:sp>
        <p:nvSpPr>
          <p:cNvPr id="3" name="Subtitle 2">
            <a:extLst>
              <a:ext uri="{FF2B5EF4-FFF2-40B4-BE49-F238E27FC236}">
                <a16:creationId xmlns:a16="http://schemas.microsoft.com/office/drawing/2014/main" id="{33CE5286-FBB1-EA46-83F1-A6227079C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S"/>
          </a:p>
        </p:txBody>
      </p:sp>
      <p:sp>
        <p:nvSpPr>
          <p:cNvPr id="4" name="Date Placeholder 3">
            <a:extLst>
              <a:ext uri="{FF2B5EF4-FFF2-40B4-BE49-F238E27FC236}">
                <a16:creationId xmlns:a16="http://schemas.microsoft.com/office/drawing/2014/main" id="{435BA31A-4BB7-CE4E-982C-DA8D621EE4E5}"/>
              </a:ext>
            </a:extLst>
          </p:cNvPr>
          <p:cNvSpPr>
            <a:spLocks noGrp="1"/>
          </p:cNvSpPr>
          <p:nvPr>
            <p:ph type="dt" sz="half" idx="10"/>
          </p:nvPr>
        </p:nvSpPr>
        <p:spPr/>
        <p:txBody>
          <a:bodyPr/>
          <a:lstStyle/>
          <a:p>
            <a:fld id="{2A895F2C-50B8-EE47-896A-AC179E4995DC}" type="datetimeFigureOut">
              <a:rPr lang="en-ES" smtClean="0"/>
              <a:t>03/21/2024</a:t>
            </a:fld>
            <a:endParaRPr lang="en-ES"/>
          </a:p>
        </p:txBody>
      </p:sp>
      <p:sp>
        <p:nvSpPr>
          <p:cNvPr id="5" name="Footer Placeholder 4">
            <a:extLst>
              <a:ext uri="{FF2B5EF4-FFF2-40B4-BE49-F238E27FC236}">
                <a16:creationId xmlns:a16="http://schemas.microsoft.com/office/drawing/2014/main" id="{26EB0565-8A8F-7049-BF27-AA056B12B87A}"/>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9A3263C5-CCA8-424A-96F6-5A9F1627FD01}"/>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105836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0CCF-5D5F-5544-A6E6-B7434B886F9A}"/>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5F57DCC5-46E8-4549-93A5-5B9C1F021A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EBEA4F67-1088-3D42-BD2F-09C1CCA6D75F}"/>
              </a:ext>
            </a:extLst>
          </p:cNvPr>
          <p:cNvSpPr>
            <a:spLocks noGrp="1"/>
          </p:cNvSpPr>
          <p:nvPr>
            <p:ph type="dt" sz="half" idx="10"/>
          </p:nvPr>
        </p:nvSpPr>
        <p:spPr/>
        <p:txBody>
          <a:bodyPr/>
          <a:lstStyle/>
          <a:p>
            <a:fld id="{2A895F2C-50B8-EE47-896A-AC179E4995DC}" type="datetimeFigureOut">
              <a:rPr lang="en-ES" smtClean="0"/>
              <a:t>03/21/2024</a:t>
            </a:fld>
            <a:endParaRPr lang="en-ES"/>
          </a:p>
        </p:txBody>
      </p:sp>
      <p:sp>
        <p:nvSpPr>
          <p:cNvPr id="5" name="Footer Placeholder 4">
            <a:extLst>
              <a:ext uri="{FF2B5EF4-FFF2-40B4-BE49-F238E27FC236}">
                <a16:creationId xmlns:a16="http://schemas.microsoft.com/office/drawing/2014/main" id="{601A371D-1F61-4F4B-859A-05CBE9A81737}"/>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A44D9285-6916-6A40-8836-5BB0DF794D78}"/>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31852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8695-9906-794A-A5AC-4998C8887B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ES"/>
          </a:p>
        </p:txBody>
      </p:sp>
      <p:sp>
        <p:nvSpPr>
          <p:cNvPr id="3" name="Text Placeholder 2">
            <a:extLst>
              <a:ext uri="{FF2B5EF4-FFF2-40B4-BE49-F238E27FC236}">
                <a16:creationId xmlns:a16="http://schemas.microsoft.com/office/drawing/2014/main" id="{F5E79D68-EE95-5541-9F00-4F4FEFEB39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5E8B7A-B4DC-A345-BE62-69BDF4F26C61}"/>
              </a:ext>
            </a:extLst>
          </p:cNvPr>
          <p:cNvSpPr>
            <a:spLocks noGrp="1"/>
          </p:cNvSpPr>
          <p:nvPr>
            <p:ph type="dt" sz="half" idx="10"/>
          </p:nvPr>
        </p:nvSpPr>
        <p:spPr/>
        <p:txBody>
          <a:bodyPr/>
          <a:lstStyle/>
          <a:p>
            <a:fld id="{2A895F2C-50B8-EE47-896A-AC179E4995DC}" type="datetimeFigureOut">
              <a:rPr lang="en-ES" smtClean="0"/>
              <a:t>03/21/2024</a:t>
            </a:fld>
            <a:endParaRPr lang="en-ES"/>
          </a:p>
        </p:txBody>
      </p:sp>
      <p:sp>
        <p:nvSpPr>
          <p:cNvPr id="5" name="Footer Placeholder 4">
            <a:extLst>
              <a:ext uri="{FF2B5EF4-FFF2-40B4-BE49-F238E27FC236}">
                <a16:creationId xmlns:a16="http://schemas.microsoft.com/office/drawing/2014/main" id="{17BDCB8C-75EE-DC45-BC35-92CC0D39BE44}"/>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9AD95BA2-9911-5347-A7C7-D9F718CD66CE}"/>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544062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BE15-3D7E-F04B-A8D2-0514731F2AB4}"/>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49ED241F-EEFA-BE4D-8F1D-2876C153011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Content Placeholder 3">
            <a:extLst>
              <a:ext uri="{FF2B5EF4-FFF2-40B4-BE49-F238E27FC236}">
                <a16:creationId xmlns:a16="http://schemas.microsoft.com/office/drawing/2014/main" id="{57196749-4463-C048-BFAD-1FA0154D85B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Date Placeholder 4">
            <a:extLst>
              <a:ext uri="{FF2B5EF4-FFF2-40B4-BE49-F238E27FC236}">
                <a16:creationId xmlns:a16="http://schemas.microsoft.com/office/drawing/2014/main" id="{0E64D0EC-FF7E-2444-AFDD-A15A6D1AB7FC}"/>
              </a:ext>
            </a:extLst>
          </p:cNvPr>
          <p:cNvSpPr>
            <a:spLocks noGrp="1"/>
          </p:cNvSpPr>
          <p:nvPr>
            <p:ph type="dt" sz="half" idx="10"/>
          </p:nvPr>
        </p:nvSpPr>
        <p:spPr/>
        <p:txBody>
          <a:bodyPr/>
          <a:lstStyle/>
          <a:p>
            <a:fld id="{2A895F2C-50B8-EE47-896A-AC179E4995DC}" type="datetimeFigureOut">
              <a:rPr lang="en-ES" smtClean="0"/>
              <a:t>03/21/2024</a:t>
            </a:fld>
            <a:endParaRPr lang="en-ES"/>
          </a:p>
        </p:txBody>
      </p:sp>
      <p:sp>
        <p:nvSpPr>
          <p:cNvPr id="6" name="Footer Placeholder 5">
            <a:extLst>
              <a:ext uri="{FF2B5EF4-FFF2-40B4-BE49-F238E27FC236}">
                <a16:creationId xmlns:a16="http://schemas.microsoft.com/office/drawing/2014/main" id="{229814AF-02BE-0F40-B38D-1AD62B8771C1}"/>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BDBE33AA-4738-8E4F-9A3B-FFA130FF7F03}"/>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83260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D0EB-39BD-964B-A930-861D6E2304AF}"/>
              </a:ext>
            </a:extLst>
          </p:cNvPr>
          <p:cNvSpPr>
            <a:spLocks noGrp="1"/>
          </p:cNvSpPr>
          <p:nvPr>
            <p:ph type="title"/>
          </p:nvPr>
        </p:nvSpPr>
        <p:spPr>
          <a:xfrm>
            <a:off x="839788" y="365125"/>
            <a:ext cx="10515600" cy="1325563"/>
          </a:xfrm>
        </p:spPr>
        <p:txBody>
          <a:bodyPr/>
          <a:lstStyle/>
          <a:p>
            <a:r>
              <a:rPr lang="en-GB"/>
              <a:t>Click to edit Master title style</a:t>
            </a:r>
            <a:endParaRPr lang="en-ES"/>
          </a:p>
        </p:txBody>
      </p:sp>
      <p:sp>
        <p:nvSpPr>
          <p:cNvPr id="3" name="Text Placeholder 2">
            <a:extLst>
              <a:ext uri="{FF2B5EF4-FFF2-40B4-BE49-F238E27FC236}">
                <a16:creationId xmlns:a16="http://schemas.microsoft.com/office/drawing/2014/main" id="{70CFC383-635A-0C49-B08F-2A22BB914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FE2051B-6E97-5F4A-9BBD-86789E65D0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Text Placeholder 4">
            <a:extLst>
              <a:ext uri="{FF2B5EF4-FFF2-40B4-BE49-F238E27FC236}">
                <a16:creationId xmlns:a16="http://schemas.microsoft.com/office/drawing/2014/main" id="{F2E3A68B-7100-E441-995A-D402EAF82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C565D2-1B16-F647-AA3D-790B0CDC64D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7" name="Date Placeholder 6">
            <a:extLst>
              <a:ext uri="{FF2B5EF4-FFF2-40B4-BE49-F238E27FC236}">
                <a16:creationId xmlns:a16="http://schemas.microsoft.com/office/drawing/2014/main" id="{A4A0AA92-09BD-E044-8103-20745EE61EB5}"/>
              </a:ext>
            </a:extLst>
          </p:cNvPr>
          <p:cNvSpPr>
            <a:spLocks noGrp="1"/>
          </p:cNvSpPr>
          <p:nvPr>
            <p:ph type="dt" sz="half" idx="10"/>
          </p:nvPr>
        </p:nvSpPr>
        <p:spPr/>
        <p:txBody>
          <a:bodyPr/>
          <a:lstStyle/>
          <a:p>
            <a:fld id="{2A895F2C-50B8-EE47-896A-AC179E4995DC}" type="datetimeFigureOut">
              <a:rPr lang="en-ES" smtClean="0"/>
              <a:t>03/21/2024</a:t>
            </a:fld>
            <a:endParaRPr lang="en-ES"/>
          </a:p>
        </p:txBody>
      </p:sp>
      <p:sp>
        <p:nvSpPr>
          <p:cNvPr id="8" name="Footer Placeholder 7">
            <a:extLst>
              <a:ext uri="{FF2B5EF4-FFF2-40B4-BE49-F238E27FC236}">
                <a16:creationId xmlns:a16="http://schemas.microsoft.com/office/drawing/2014/main" id="{8BDF43C2-15B7-D74C-8919-02DA66248CA5}"/>
              </a:ext>
            </a:extLst>
          </p:cNvPr>
          <p:cNvSpPr>
            <a:spLocks noGrp="1"/>
          </p:cNvSpPr>
          <p:nvPr>
            <p:ph type="ftr" sz="quarter" idx="11"/>
          </p:nvPr>
        </p:nvSpPr>
        <p:spPr/>
        <p:txBody>
          <a:bodyPr/>
          <a:lstStyle/>
          <a:p>
            <a:endParaRPr lang="en-ES"/>
          </a:p>
        </p:txBody>
      </p:sp>
      <p:sp>
        <p:nvSpPr>
          <p:cNvPr id="9" name="Slide Number Placeholder 8">
            <a:extLst>
              <a:ext uri="{FF2B5EF4-FFF2-40B4-BE49-F238E27FC236}">
                <a16:creationId xmlns:a16="http://schemas.microsoft.com/office/drawing/2014/main" id="{8E389521-ED33-5642-8A01-1138795999B0}"/>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1308889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C15D-454C-364D-BDF6-0ED9549B37E3}"/>
              </a:ext>
            </a:extLst>
          </p:cNvPr>
          <p:cNvSpPr>
            <a:spLocks noGrp="1"/>
          </p:cNvSpPr>
          <p:nvPr>
            <p:ph type="title"/>
          </p:nvPr>
        </p:nvSpPr>
        <p:spPr/>
        <p:txBody>
          <a:bodyPr/>
          <a:lstStyle/>
          <a:p>
            <a:r>
              <a:rPr lang="en-GB"/>
              <a:t>Click to edit Master title style</a:t>
            </a:r>
            <a:endParaRPr lang="en-ES"/>
          </a:p>
        </p:txBody>
      </p:sp>
      <p:sp>
        <p:nvSpPr>
          <p:cNvPr id="3" name="Date Placeholder 2">
            <a:extLst>
              <a:ext uri="{FF2B5EF4-FFF2-40B4-BE49-F238E27FC236}">
                <a16:creationId xmlns:a16="http://schemas.microsoft.com/office/drawing/2014/main" id="{4FB64A24-3265-1E4A-A100-9F6D5CF8A9C0}"/>
              </a:ext>
            </a:extLst>
          </p:cNvPr>
          <p:cNvSpPr>
            <a:spLocks noGrp="1"/>
          </p:cNvSpPr>
          <p:nvPr>
            <p:ph type="dt" sz="half" idx="10"/>
          </p:nvPr>
        </p:nvSpPr>
        <p:spPr/>
        <p:txBody>
          <a:bodyPr/>
          <a:lstStyle/>
          <a:p>
            <a:fld id="{2A895F2C-50B8-EE47-896A-AC179E4995DC}" type="datetimeFigureOut">
              <a:rPr lang="en-ES" smtClean="0"/>
              <a:t>03/21/2024</a:t>
            </a:fld>
            <a:endParaRPr lang="en-ES"/>
          </a:p>
        </p:txBody>
      </p:sp>
      <p:sp>
        <p:nvSpPr>
          <p:cNvPr id="4" name="Footer Placeholder 3">
            <a:extLst>
              <a:ext uri="{FF2B5EF4-FFF2-40B4-BE49-F238E27FC236}">
                <a16:creationId xmlns:a16="http://schemas.microsoft.com/office/drawing/2014/main" id="{169D31D7-96DC-1E43-8DF6-C67C9DC23AC0}"/>
              </a:ext>
            </a:extLst>
          </p:cNvPr>
          <p:cNvSpPr>
            <a:spLocks noGrp="1"/>
          </p:cNvSpPr>
          <p:nvPr>
            <p:ph type="ftr" sz="quarter" idx="11"/>
          </p:nvPr>
        </p:nvSpPr>
        <p:spPr/>
        <p:txBody>
          <a:bodyPr/>
          <a:lstStyle/>
          <a:p>
            <a:endParaRPr lang="en-ES"/>
          </a:p>
        </p:txBody>
      </p:sp>
      <p:sp>
        <p:nvSpPr>
          <p:cNvPr id="5" name="Slide Number Placeholder 4">
            <a:extLst>
              <a:ext uri="{FF2B5EF4-FFF2-40B4-BE49-F238E27FC236}">
                <a16:creationId xmlns:a16="http://schemas.microsoft.com/office/drawing/2014/main" id="{BB4BDEEB-FAEF-0644-BBD0-E5097EC8CFDB}"/>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943939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D8EDD-9088-3540-A87E-80B83E966CB5}"/>
              </a:ext>
            </a:extLst>
          </p:cNvPr>
          <p:cNvSpPr>
            <a:spLocks noGrp="1"/>
          </p:cNvSpPr>
          <p:nvPr>
            <p:ph type="dt" sz="half" idx="10"/>
          </p:nvPr>
        </p:nvSpPr>
        <p:spPr/>
        <p:txBody>
          <a:bodyPr/>
          <a:lstStyle/>
          <a:p>
            <a:fld id="{2A895F2C-50B8-EE47-896A-AC179E4995DC}" type="datetimeFigureOut">
              <a:rPr lang="en-ES" smtClean="0"/>
              <a:t>03/21/2024</a:t>
            </a:fld>
            <a:endParaRPr lang="en-ES"/>
          </a:p>
        </p:txBody>
      </p:sp>
      <p:sp>
        <p:nvSpPr>
          <p:cNvPr id="3" name="Footer Placeholder 2">
            <a:extLst>
              <a:ext uri="{FF2B5EF4-FFF2-40B4-BE49-F238E27FC236}">
                <a16:creationId xmlns:a16="http://schemas.microsoft.com/office/drawing/2014/main" id="{F6718A9D-D064-424A-B6F2-E414179FDBCC}"/>
              </a:ext>
            </a:extLst>
          </p:cNvPr>
          <p:cNvSpPr>
            <a:spLocks noGrp="1"/>
          </p:cNvSpPr>
          <p:nvPr>
            <p:ph type="ftr" sz="quarter" idx="11"/>
          </p:nvPr>
        </p:nvSpPr>
        <p:spPr/>
        <p:txBody>
          <a:bodyPr/>
          <a:lstStyle/>
          <a:p>
            <a:endParaRPr lang="en-ES"/>
          </a:p>
        </p:txBody>
      </p:sp>
      <p:sp>
        <p:nvSpPr>
          <p:cNvPr id="4" name="Slide Number Placeholder 3">
            <a:extLst>
              <a:ext uri="{FF2B5EF4-FFF2-40B4-BE49-F238E27FC236}">
                <a16:creationId xmlns:a16="http://schemas.microsoft.com/office/drawing/2014/main" id="{FD7538CC-C136-EB4B-9537-BFB1D258153D}"/>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765115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2370-CB69-9B42-8D87-681FC91BC5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Content Placeholder 2">
            <a:extLst>
              <a:ext uri="{FF2B5EF4-FFF2-40B4-BE49-F238E27FC236}">
                <a16:creationId xmlns:a16="http://schemas.microsoft.com/office/drawing/2014/main" id="{3193161C-14F4-004A-9A46-6385CF73B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Text Placeholder 3">
            <a:extLst>
              <a:ext uri="{FF2B5EF4-FFF2-40B4-BE49-F238E27FC236}">
                <a16:creationId xmlns:a16="http://schemas.microsoft.com/office/drawing/2014/main" id="{816FEC12-F972-DB4F-830E-49CDFA5CC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DB76D3-EC29-A041-9108-92C3BE8C0D2F}"/>
              </a:ext>
            </a:extLst>
          </p:cNvPr>
          <p:cNvSpPr>
            <a:spLocks noGrp="1"/>
          </p:cNvSpPr>
          <p:nvPr>
            <p:ph type="dt" sz="half" idx="10"/>
          </p:nvPr>
        </p:nvSpPr>
        <p:spPr/>
        <p:txBody>
          <a:bodyPr/>
          <a:lstStyle/>
          <a:p>
            <a:fld id="{2A895F2C-50B8-EE47-896A-AC179E4995DC}" type="datetimeFigureOut">
              <a:rPr lang="en-ES" smtClean="0"/>
              <a:t>03/21/2024</a:t>
            </a:fld>
            <a:endParaRPr lang="en-ES"/>
          </a:p>
        </p:txBody>
      </p:sp>
      <p:sp>
        <p:nvSpPr>
          <p:cNvPr id="6" name="Footer Placeholder 5">
            <a:extLst>
              <a:ext uri="{FF2B5EF4-FFF2-40B4-BE49-F238E27FC236}">
                <a16:creationId xmlns:a16="http://schemas.microsoft.com/office/drawing/2014/main" id="{D56CD103-4FC0-634C-8EFD-A6E38727A1FF}"/>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7FFC5719-AFBF-D643-A1E9-796973E6ED22}"/>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272308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0614-6659-EB46-A706-8E3321648D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Picture Placeholder 2">
            <a:extLst>
              <a:ext uri="{FF2B5EF4-FFF2-40B4-BE49-F238E27FC236}">
                <a16:creationId xmlns:a16="http://schemas.microsoft.com/office/drawing/2014/main" id="{8A366ADB-DC00-0C43-B722-09A575E9D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S"/>
          </a:p>
        </p:txBody>
      </p:sp>
      <p:sp>
        <p:nvSpPr>
          <p:cNvPr id="4" name="Text Placeholder 3">
            <a:extLst>
              <a:ext uri="{FF2B5EF4-FFF2-40B4-BE49-F238E27FC236}">
                <a16:creationId xmlns:a16="http://schemas.microsoft.com/office/drawing/2014/main" id="{3153EABA-E722-EA49-B994-277995FC3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6A49783-E57C-CD46-ADA9-0A2A3EF5A34B}"/>
              </a:ext>
            </a:extLst>
          </p:cNvPr>
          <p:cNvSpPr>
            <a:spLocks noGrp="1"/>
          </p:cNvSpPr>
          <p:nvPr>
            <p:ph type="dt" sz="half" idx="10"/>
          </p:nvPr>
        </p:nvSpPr>
        <p:spPr/>
        <p:txBody>
          <a:bodyPr/>
          <a:lstStyle/>
          <a:p>
            <a:fld id="{2A895F2C-50B8-EE47-896A-AC179E4995DC}" type="datetimeFigureOut">
              <a:rPr lang="en-ES" smtClean="0"/>
              <a:t>03/21/2024</a:t>
            </a:fld>
            <a:endParaRPr lang="en-ES"/>
          </a:p>
        </p:txBody>
      </p:sp>
      <p:sp>
        <p:nvSpPr>
          <p:cNvPr id="6" name="Footer Placeholder 5">
            <a:extLst>
              <a:ext uri="{FF2B5EF4-FFF2-40B4-BE49-F238E27FC236}">
                <a16:creationId xmlns:a16="http://schemas.microsoft.com/office/drawing/2014/main" id="{7AC280CA-2596-944A-9FB7-761F82B76A15}"/>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6A93DC0F-680C-E740-8B6B-3A1666B7F8A0}"/>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72219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793448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58E5-2C05-6F41-8A23-D3E8E13C9B29}"/>
              </a:ext>
            </a:extLst>
          </p:cNvPr>
          <p:cNvSpPr>
            <a:spLocks noGrp="1"/>
          </p:cNvSpPr>
          <p:nvPr>
            <p:ph type="title"/>
          </p:nvPr>
        </p:nvSpPr>
        <p:spPr/>
        <p:txBody>
          <a:bodyPr/>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8444019A-4585-0842-A4F5-A02B7A13DF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A1EBF43A-A56F-504E-82F7-CDC111A63C5B}"/>
              </a:ext>
            </a:extLst>
          </p:cNvPr>
          <p:cNvSpPr>
            <a:spLocks noGrp="1"/>
          </p:cNvSpPr>
          <p:nvPr>
            <p:ph type="dt" sz="half" idx="10"/>
          </p:nvPr>
        </p:nvSpPr>
        <p:spPr/>
        <p:txBody>
          <a:bodyPr/>
          <a:lstStyle/>
          <a:p>
            <a:fld id="{2A895F2C-50B8-EE47-896A-AC179E4995DC}" type="datetimeFigureOut">
              <a:rPr lang="en-ES" smtClean="0"/>
              <a:t>03/21/2024</a:t>
            </a:fld>
            <a:endParaRPr lang="en-ES"/>
          </a:p>
        </p:txBody>
      </p:sp>
      <p:sp>
        <p:nvSpPr>
          <p:cNvPr id="5" name="Footer Placeholder 4">
            <a:extLst>
              <a:ext uri="{FF2B5EF4-FFF2-40B4-BE49-F238E27FC236}">
                <a16:creationId xmlns:a16="http://schemas.microsoft.com/office/drawing/2014/main" id="{A77711DA-3466-674A-9399-0CCA46F106CB}"/>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8939A817-3498-0440-B5C2-288C45508DB6}"/>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968774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8ECBD-5AF8-EE4C-B1F0-6BADF51F30D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26C58C5E-18F7-5249-BC6C-95F5A9CA5EA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0F6E053D-5644-3D4C-BFEC-9B2AED00A92D}"/>
              </a:ext>
            </a:extLst>
          </p:cNvPr>
          <p:cNvSpPr>
            <a:spLocks noGrp="1"/>
          </p:cNvSpPr>
          <p:nvPr>
            <p:ph type="dt" sz="half" idx="10"/>
          </p:nvPr>
        </p:nvSpPr>
        <p:spPr/>
        <p:txBody>
          <a:bodyPr/>
          <a:lstStyle/>
          <a:p>
            <a:fld id="{2A895F2C-50B8-EE47-896A-AC179E4995DC}" type="datetimeFigureOut">
              <a:rPr lang="en-ES" smtClean="0"/>
              <a:t>03/21/2024</a:t>
            </a:fld>
            <a:endParaRPr lang="en-ES"/>
          </a:p>
        </p:txBody>
      </p:sp>
      <p:sp>
        <p:nvSpPr>
          <p:cNvPr id="5" name="Footer Placeholder 4">
            <a:extLst>
              <a:ext uri="{FF2B5EF4-FFF2-40B4-BE49-F238E27FC236}">
                <a16:creationId xmlns:a16="http://schemas.microsoft.com/office/drawing/2014/main" id="{C805F68C-4918-1449-9236-F21E8125EC6E}"/>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292AE548-A9BA-984B-AFE8-CFC30CA96762}"/>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141299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406886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2793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dirty="0"/>
              <a:t>Click to </a:t>
            </a:r>
            <a:r>
              <a:rPr lang="en-GB" noProof="0" dirty="0"/>
              <a:t>edit</a:t>
            </a:r>
            <a:r>
              <a:rPr lang="en-US" dirty="0"/>
              <a: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0514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Footer Placeholder 4">
            <a:extLst>
              <a:ext uri="{FF2B5EF4-FFF2-40B4-BE49-F238E27FC236}">
                <a16:creationId xmlns:a16="http://schemas.microsoft.com/office/drawing/2014/main" id="{DBCC5060-0956-494D-BDA8-83E48EFB48B7}"/>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spTree>
    <p:extLst>
      <p:ext uri="{BB962C8B-B14F-4D97-AF65-F5344CB8AC3E}">
        <p14:creationId xmlns:p14="http://schemas.microsoft.com/office/powerpoint/2010/main" val="111207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8144029-A22A-9A49-B9EE-98B449D69D85}"/>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bg2"/>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06F040B-0B1A-1441-942C-BE62348984CF}"/>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a:t>www.teachingenglish.org.uk</a:t>
            </a:r>
            <a:endParaRPr lang="en-GB" noProof="0" dirty="0"/>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cxnSp>
        <p:nvCxnSpPr>
          <p:cNvPr id="7" name="Straight Connector 6">
            <a:extLst>
              <a:ext uri="{FF2B5EF4-FFF2-40B4-BE49-F238E27FC236}">
                <a16:creationId xmlns:a16="http://schemas.microsoft.com/office/drawing/2014/main"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43337C-4476-0C46-9F6A-B732ABBE6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ES"/>
          </a:p>
        </p:txBody>
      </p:sp>
      <p:sp>
        <p:nvSpPr>
          <p:cNvPr id="3" name="Text Placeholder 2">
            <a:extLst>
              <a:ext uri="{FF2B5EF4-FFF2-40B4-BE49-F238E27FC236}">
                <a16:creationId xmlns:a16="http://schemas.microsoft.com/office/drawing/2014/main" id="{262E42B2-5106-8E4D-A6B9-95659CCBB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FB971860-D38B-8349-BA26-A69F646103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95F2C-50B8-EE47-896A-AC179E4995DC}" type="datetimeFigureOut">
              <a:rPr lang="en-ES" smtClean="0"/>
              <a:t>03/21/2024</a:t>
            </a:fld>
            <a:endParaRPr lang="en-ES"/>
          </a:p>
        </p:txBody>
      </p:sp>
      <p:sp>
        <p:nvSpPr>
          <p:cNvPr id="5" name="Footer Placeholder 4">
            <a:extLst>
              <a:ext uri="{FF2B5EF4-FFF2-40B4-BE49-F238E27FC236}">
                <a16:creationId xmlns:a16="http://schemas.microsoft.com/office/drawing/2014/main" id="{76366D2D-5F84-1A4E-BBE1-247F24E0A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S"/>
          </a:p>
        </p:txBody>
      </p:sp>
      <p:sp>
        <p:nvSpPr>
          <p:cNvPr id="6" name="Slide Number Placeholder 5">
            <a:extLst>
              <a:ext uri="{FF2B5EF4-FFF2-40B4-BE49-F238E27FC236}">
                <a16:creationId xmlns:a16="http://schemas.microsoft.com/office/drawing/2014/main" id="{9A7C0873-67A8-8846-B3AF-BFD85F816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CC911-34ED-C141-AB1C-C424FE40F12D}" type="slidenum">
              <a:rPr lang="en-ES" smtClean="0"/>
              <a:t>‹#›</a:t>
            </a:fld>
            <a:endParaRPr lang="en-ES"/>
          </a:p>
        </p:txBody>
      </p:sp>
    </p:spTree>
    <p:extLst>
      <p:ext uri="{BB962C8B-B14F-4D97-AF65-F5344CB8AC3E}">
        <p14:creationId xmlns:p14="http://schemas.microsoft.com/office/powerpoint/2010/main" val="75833302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8000" y="2700000"/>
            <a:ext cx="6876000" cy="729000"/>
          </a:xfrm>
        </p:spPr>
        <p:txBody>
          <a:bodyPr>
            <a:normAutofit fontScale="90000"/>
          </a:bodyPr>
          <a:lstStyle/>
          <a:p>
            <a:r>
              <a:rPr lang="en-GB" dirty="0"/>
              <a:t>Entrepreneurs are Great</a:t>
            </a:r>
          </a:p>
        </p:txBody>
      </p:sp>
      <p:sp>
        <p:nvSpPr>
          <p:cNvPr id="4" name="Subtitle 3"/>
          <p:cNvSpPr>
            <a:spLocks noGrp="1"/>
          </p:cNvSpPr>
          <p:nvPr>
            <p:ph type="subTitle" idx="1"/>
          </p:nvPr>
        </p:nvSpPr>
        <p:spPr/>
        <p:txBody>
          <a:bodyPr>
            <a:normAutofit/>
          </a:bodyPr>
          <a:lstStyle/>
          <a:p>
            <a:r>
              <a:rPr lang="en-GB" dirty="0"/>
              <a:t>TeachingEnglish lesson</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5" name="TextBox 4">
            <a:extLst>
              <a:ext uri="{FF2B5EF4-FFF2-40B4-BE49-F238E27FC236}">
                <a16:creationId xmlns:a16="http://schemas.microsoft.com/office/drawing/2014/main" id="{88555051-4B29-D942-AA20-875F9F7069EE}"/>
              </a:ext>
            </a:extLst>
          </p:cNvPr>
          <p:cNvSpPr txBox="1"/>
          <p:nvPr/>
        </p:nvSpPr>
        <p:spPr>
          <a:xfrm>
            <a:off x="3699982" y="200972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950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08EEC-B619-1108-EB7E-6493B2DC235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D74F806-96D8-E254-0484-55A7A3983E13}"/>
              </a:ext>
            </a:extLst>
          </p:cNvPr>
          <p:cNvSpPr>
            <a:spLocks noGrp="1"/>
          </p:cNvSpPr>
          <p:nvPr>
            <p:ph type="title"/>
          </p:nvPr>
        </p:nvSpPr>
        <p:spPr/>
        <p:txBody>
          <a:bodyPr/>
          <a:lstStyle/>
          <a:p>
            <a:r>
              <a:rPr lang="en-US" dirty="0"/>
              <a:t>Entrepreneurs are Great</a:t>
            </a:r>
            <a:endParaRPr lang="en-GB" dirty="0"/>
          </a:p>
        </p:txBody>
      </p:sp>
      <p:sp>
        <p:nvSpPr>
          <p:cNvPr id="5" name="Footer Placeholder 4">
            <a:extLst>
              <a:ext uri="{FF2B5EF4-FFF2-40B4-BE49-F238E27FC236}">
                <a16:creationId xmlns:a16="http://schemas.microsoft.com/office/drawing/2014/main" id="{D3B1F546-A647-8000-EA73-F900DA7511A1}"/>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1CFA804-FF3A-0B28-2EA9-1F7F53C31D79}"/>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7DACAEE8-DDC2-7263-1720-0ECBD0A403B8}"/>
              </a:ext>
            </a:extLst>
          </p:cNvPr>
          <p:cNvSpPr txBox="1"/>
          <p:nvPr/>
        </p:nvSpPr>
        <p:spPr>
          <a:xfrm>
            <a:off x="1104001" y="1071801"/>
            <a:ext cx="9983998" cy="4663456"/>
          </a:xfrm>
          <a:prstGeom prst="rect">
            <a:avLst/>
          </a:prstGeom>
          <a:noFill/>
        </p:spPr>
        <p:txBody>
          <a:bodyPr wrap="square" rtlCol="0">
            <a:spAutoFit/>
          </a:bodyPr>
          <a:lstStyle/>
          <a:p>
            <a:pPr>
              <a:lnSpc>
                <a:spcPct val="115000"/>
              </a:lnSpc>
            </a:pPr>
            <a:r>
              <a:rPr lang="en-US" sz="1800" b="1" dirty="0">
                <a:solidFill>
                  <a:srgbClr val="363636"/>
                </a:solidFill>
                <a:effectLst/>
                <a:ea typeface="Cambria" panose="02040503050406030204" pitchFamily="18" charset="0"/>
                <a:cs typeface="Times New Roman" panose="02020603050405020304" pitchFamily="18" charset="0"/>
              </a:rPr>
              <a:t>Task 1: Discuss these questions. </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800" b="1" dirty="0">
                <a:solidFill>
                  <a:srgbClr val="363636"/>
                </a:solidFill>
                <a:effectLst/>
                <a:ea typeface="Cambria" panose="02040503050406030204" pitchFamily="18" charset="0"/>
                <a:cs typeface="Times New Roman" panose="02020603050405020304" pitchFamily="18" charset="0"/>
              </a:rPr>
              <a:t> </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200000"/>
              </a:lnSpc>
              <a:tabLst>
                <a:tab pos="139700" algn="l"/>
                <a:tab pos="457200" algn="l"/>
              </a:tabLst>
            </a:pPr>
            <a:r>
              <a:rPr lang="en-US" sz="1800" dirty="0">
                <a:solidFill>
                  <a:srgbClr val="262626"/>
                </a:solidFill>
                <a:effectLst/>
                <a:ea typeface="ヒラギノ角ゴ Pro W3"/>
                <a:cs typeface="Times New Roman" panose="02020603050405020304" pitchFamily="18" charset="0"/>
              </a:rPr>
              <a:t>1. Do you agree with this statement?</a:t>
            </a:r>
          </a:p>
          <a:p>
            <a:pPr>
              <a:lnSpc>
                <a:spcPct val="200000"/>
              </a:lnSpc>
              <a:tabLst>
                <a:tab pos="139700" algn="l"/>
                <a:tab pos="457200" algn="l"/>
                <a:tab pos="899795" algn="l"/>
                <a:tab pos="1350010" algn="l"/>
                <a:tab pos="2249805" algn="l"/>
                <a:tab pos="2700020" algn="l"/>
                <a:tab pos="3150235" algn="l"/>
                <a:tab pos="3599815" algn="l"/>
                <a:tab pos="4050030" algn="l"/>
                <a:tab pos="4500245" algn="l"/>
                <a:tab pos="4949825" algn="l"/>
                <a:tab pos="5400040" algn="l"/>
                <a:tab pos="5850255" algn="l"/>
              </a:tabLst>
            </a:pPr>
            <a:r>
              <a:rPr lang="en-US" sz="1800" dirty="0">
                <a:solidFill>
                  <a:srgbClr val="262626"/>
                </a:solidFill>
                <a:effectLst/>
                <a:ea typeface="ヒラギノ角ゴ Pro W3"/>
                <a:cs typeface="Times New Roman" panose="02020603050405020304" pitchFamily="18" charset="0"/>
              </a:rPr>
              <a:t>2. Do you have any friends or family who are entrepreneurs?</a:t>
            </a:r>
            <a:br>
              <a:rPr lang="en-US" sz="1800" dirty="0">
                <a:solidFill>
                  <a:srgbClr val="262626"/>
                </a:solidFill>
                <a:effectLst/>
                <a:ea typeface="ヒラギノ角ゴ Pro W3"/>
                <a:cs typeface="Times New Roman" panose="02020603050405020304" pitchFamily="18" charset="0"/>
              </a:rPr>
            </a:br>
            <a:r>
              <a:rPr lang="en-US" sz="1800" dirty="0">
                <a:solidFill>
                  <a:srgbClr val="262626"/>
                </a:solidFill>
                <a:effectLst/>
                <a:ea typeface="ヒラギノ角ゴ Pro W3"/>
                <a:cs typeface="Times New Roman" panose="02020603050405020304" pitchFamily="18" charset="0"/>
              </a:rPr>
              <a:t>    If so, how?</a:t>
            </a:r>
            <a:endParaRPr lang="en-GB" sz="1800" dirty="0">
              <a:solidFill>
                <a:srgbClr val="000000"/>
              </a:solidFill>
              <a:effectLst/>
              <a:ea typeface="ヒラギノ角ゴ Pro W3"/>
              <a:cs typeface="Times New Roman" panose="02020603050405020304" pitchFamily="18" charset="0"/>
            </a:endParaRPr>
          </a:p>
          <a:p>
            <a:pPr>
              <a:lnSpc>
                <a:spcPct val="200000"/>
              </a:lnSpc>
              <a:tabLst>
                <a:tab pos="139700" algn="l"/>
                <a:tab pos="457200" algn="l"/>
                <a:tab pos="899795" algn="l"/>
                <a:tab pos="1350010" algn="l"/>
                <a:tab pos="2249805" algn="l"/>
                <a:tab pos="2700020" algn="l"/>
                <a:tab pos="3150235" algn="l"/>
                <a:tab pos="3599815" algn="l"/>
                <a:tab pos="4050030" algn="l"/>
                <a:tab pos="4500245" algn="l"/>
                <a:tab pos="4949825" algn="l"/>
                <a:tab pos="5400040" algn="l"/>
                <a:tab pos="5850255" algn="l"/>
              </a:tabLst>
            </a:pPr>
            <a:r>
              <a:rPr lang="en-US" sz="1800" dirty="0">
                <a:solidFill>
                  <a:srgbClr val="262626"/>
                </a:solidFill>
                <a:effectLst/>
                <a:ea typeface="ヒラギノ角ゴ Pro W3"/>
                <a:cs typeface="Times New Roman" panose="02020603050405020304" pitchFamily="18" charset="0"/>
              </a:rPr>
              <a:t>3. Are you, or would you like to be, an entrepreneur? Why?</a:t>
            </a:r>
            <a:endParaRPr lang="en-GB" sz="1800" dirty="0">
              <a:solidFill>
                <a:srgbClr val="000000"/>
              </a:solidFill>
              <a:effectLst/>
              <a:ea typeface="ヒラギノ角ゴ Pro W3"/>
              <a:cs typeface="Times New Roman" panose="02020603050405020304" pitchFamily="18" charset="0"/>
            </a:endParaRPr>
          </a:p>
          <a:p>
            <a:pPr>
              <a:lnSpc>
                <a:spcPct val="200000"/>
              </a:lnSpc>
              <a:tabLst>
                <a:tab pos="139700" algn="l"/>
                <a:tab pos="457200" algn="l"/>
                <a:tab pos="899795" algn="l"/>
                <a:tab pos="1350010" algn="l"/>
                <a:tab pos="2249805" algn="l"/>
                <a:tab pos="2700020" algn="l"/>
                <a:tab pos="3150235" algn="l"/>
                <a:tab pos="3599815" algn="l"/>
                <a:tab pos="4050030" algn="l"/>
                <a:tab pos="4500245" algn="l"/>
                <a:tab pos="4949825" algn="l"/>
                <a:tab pos="5400040" algn="l"/>
                <a:tab pos="5850255" algn="l"/>
              </a:tabLst>
            </a:pPr>
            <a:r>
              <a:rPr lang="en-US" sz="1800" dirty="0">
                <a:solidFill>
                  <a:srgbClr val="262626"/>
                </a:solidFill>
                <a:effectLst/>
                <a:ea typeface="ヒラギノ角ゴ Pro W3"/>
                <a:cs typeface="Times New Roman" panose="02020603050405020304" pitchFamily="18" charset="0"/>
              </a:rPr>
              <a:t>4. Do you know of any famous entrepreneurs? Why are they famous?</a:t>
            </a:r>
            <a:endParaRPr lang="en-GB" sz="1800" dirty="0">
              <a:solidFill>
                <a:srgbClr val="000000"/>
              </a:solidFill>
              <a:effectLst/>
              <a:ea typeface="ヒラギノ角ゴ Pro W3"/>
              <a:cs typeface="Times New Roman" panose="02020603050405020304" pitchFamily="18" charset="0"/>
            </a:endParaRPr>
          </a:p>
          <a:p>
            <a:pPr>
              <a:lnSpc>
                <a:spcPct val="200000"/>
              </a:lnSpc>
              <a:tabLst>
                <a:tab pos="139700" algn="l"/>
                <a:tab pos="457200" algn="l"/>
                <a:tab pos="899795" algn="l"/>
                <a:tab pos="1350010" algn="l"/>
                <a:tab pos="2249805" algn="l"/>
                <a:tab pos="2700020" algn="l"/>
                <a:tab pos="3150235" algn="l"/>
                <a:tab pos="3599815" algn="l"/>
                <a:tab pos="4050030" algn="l"/>
                <a:tab pos="4500245" algn="l"/>
                <a:tab pos="4949825" algn="l"/>
                <a:tab pos="5400040" algn="l"/>
                <a:tab pos="5850255" algn="l"/>
              </a:tabLst>
            </a:pPr>
            <a:r>
              <a:rPr lang="en-US" sz="1800" dirty="0">
                <a:solidFill>
                  <a:srgbClr val="262626"/>
                </a:solidFill>
                <a:effectLst/>
                <a:ea typeface="ヒラギノ角ゴ Pro W3"/>
                <a:cs typeface="Times New Roman" panose="02020603050405020304" pitchFamily="18" charset="0"/>
              </a:rPr>
              <a:t>5. What are the qualities of a successful entrepreneur?</a:t>
            </a:r>
            <a:endParaRPr lang="en-GB" sz="1800" dirty="0">
              <a:solidFill>
                <a:srgbClr val="000000"/>
              </a:solidFill>
              <a:effectLst/>
              <a:ea typeface="ヒラギノ角ゴ Pro W3"/>
              <a:cs typeface="Times New Roman" panose="02020603050405020304" pitchFamily="18" charset="0"/>
            </a:endParaRPr>
          </a:p>
          <a:p>
            <a:pPr>
              <a:lnSpc>
                <a:spcPct val="115000"/>
              </a:lnSpc>
              <a:tabLst>
                <a:tab pos="139700" algn="l"/>
                <a:tab pos="457200" algn="l"/>
              </a:tabLst>
            </a:pPr>
            <a:endParaRPr lang="en-US" sz="1800" dirty="0">
              <a:solidFill>
                <a:srgbClr val="262626"/>
              </a:solidFill>
              <a:effectLst/>
              <a:latin typeface="Arial" panose="020B0604020202020204" pitchFamily="34" charset="0"/>
              <a:ea typeface="ヒラギノ角ゴ Pro W3"/>
              <a:cs typeface="Times New Roman" panose="02020603050405020304" pitchFamily="18" charset="0"/>
            </a:endParaRPr>
          </a:p>
          <a:p>
            <a:pPr marL="342900" indent="-342900">
              <a:lnSpc>
                <a:spcPct val="115000"/>
              </a:lnSpc>
              <a:buAutoNum type="arabicPeriod"/>
              <a:tabLst>
                <a:tab pos="139700" algn="l"/>
                <a:tab pos="457200" algn="l"/>
              </a:tabLst>
            </a:pPr>
            <a:endParaRPr lang="en-GB" sz="1800" dirty="0">
              <a:solidFill>
                <a:srgbClr val="000000"/>
              </a:solidFill>
              <a:effectLst/>
              <a:latin typeface="Helvetica" panose="020B0604020202020204" pitchFamily="34" charset="0"/>
              <a:ea typeface="ヒラギノ角ゴ Pro W3"/>
              <a:cs typeface="Times New Roman" panose="02020603050405020304" pitchFamily="18" charset="0"/>
            </a:endParaRPr>
          </a:p>
        </p:txBody>
      </p:sp>
      <p:sp>
        <p:nvSpPr>
          <p:cNvPr id="3" name="Speech Bubble: Oval 2">
            <a:extLst>
              <a:ext uri="{FF2B5EF4-FFF2-40B4-BE49-F238E27FC236}">
                <a16:creationId xmlns:a16="http://schemas.microsoft.com/office/drawing/2014/main" id="{45A1EDAF-E270-4063-122A-3F8131A331EE}"/>
              </a:ext>
            </a:extLst>
          </p:cNvPr>
          <p:cNvSpPr/>
          <p:nvPr/>
        </p:nvSpPr>
        <p:spPr>
          <a:xfrm>
            <a:off x="7652113" y="1296000"/>
            <a:ext cx="3799210" cy="2853969"/>
          </a:xfrm>
          <a:prstGeom prst="wedgeEllipseCallout">
            <a:avLst>
              <a:gd name="adj1" fmla="val -62801"/>
              <a:gd name="adj2" fmla="val -3723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r>
              <a:rPr lang="en-US" sz="1800" b="1" kern="1200" dirty="0">
                <a:solidFill>
                  <a:schemeClr val="lt1"/>
                </a:solidFill>
                <a:effectLst/>
                <a:ea typeface="+mn-ea"/>
                <a:cs typeface="+mn-cs"/>
              </a:rPr>
              <a:t>Entrepreneurship is essential in society and governments should help individuals to become entrepreneurs.</a:t>
            </a:r>
            <a:endParaRPr lang="en-GB" dirty="0"/>
          </a:p>
        </p:txBody>
      </p:sp>
    </p:spTree>
    <p:extLst>
      <p:ext uri="{BB962C8B-B14F-4D97-AF65-F5344CB8AC3E}">
        <p14:creationId xmlns:p14="http://schemas.microsoft.com/office/powerpoint/2010/main" val="2029050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08EEC-B619-1108-EB7E-6493B2DC235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D74F806-96D8-E254-0484-55A7A3983E13}"/>
              </a:ext>
            </a:extLst>
          </p:cNvPr>
          <p:cNvSpPr>
            <a:spLocks noGrp="1"/>
          </p:cNvSpPr>
          <p:nvPr>
            <p:ph type="title"/>
          </p:nvPr>
        </p:nvSpPr>
        <p:spPr/>
        <p:txBody>
          <a:bodyPr/>
          <a:lstStyle/>
          <a:p>
            <a:r>
              <a:rPr lang="en-US" dirty="0"/>
              <a:t>Entrepreneurs are Great</a:t>
            </a:r>
            <a:endParaRPr lang="en-GB" dirty="0"/>
          </a:p>
        </p:txBody>
      </p:sp>
      <p:sp>
        <p:nvSpPr>
          <p:cNvPr id="5" name="Footer Placeholder 4">
            <a:extLst>
              <a:ext uri="{FF2B5EF4-FFF2-40B4-BE49-F238E27FC236}">
                <a16:creationId xmlns:a16="http://schemas.microsoft.com/office/drawing/2014/main" id="{D3B1F546-A647-8000-EA73-F900DA7511A1}"/>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1CFA804-FF3A-0B28-2EA9-1F7F53C31D79}"/>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7DACAEE8-DDC2-7263-1720-0ECBD0A403B8}"/>
              </a:ext>
            </a:extLst>
          </p:cNvPr>
          <p:cNvSpPr txBox="1"/>
          <p:nvPr/>
        </p:nvSpPr>
        <p:spPr>
          <a:xfrm>
            <a:off x="1104001" y="1071801"/>
            <a:ext cx="9983998" cy="4982005"/>
          </a:xfrm>
          <a:prstGeom prst="rect">
            <a:avLst/>
          </a:prstGeom>
          <a:noFill/>
        </p:spPr>
        <p:txBody>
          <a:bodyPr wrap="square" rtlCol="0">
            <a:spAutoFit/>
          </a:bodyPr>
          <a:lstStyle/>
          <a:p>
            <a:pPr>
              <a:lnSpc>
                <a:spcPct val="115000"/>
              </a:lnSpc>
            </a:pPr>
            <a:r>
              <a:rPr lang="en-US" sz="1800" b="1" dirty="0">
                <a:solidFill>
                  <a:srgbClr val="363636"/>
                </a:solidFill>
                <a:effectLst/>
                <a:ea typeface="Cambria" panose="02040503050406030204" pitchFamily="18" charset="0"/>
                <a:cs typeface="Times New Roman" panose="02020603050405020304" pitchFamily="18" charset="0"/>
              </a:rPr>
              <a:t>Task 2: </a:t>
            </a:r>
            <a:r>
              <a:rPr lang="en-GB" sz="1800" b="1" dirty="0">
                <a:solidFill>
                  <a:srgbClr val="363636"/>
                </a:solidFill>
                <a:effectLst/>
                <a:ea typeface="Cambria" panose="02040503050406030204" pitchFamily="18" charset="0"/>
                <a:cs typeface="Times New Roman" panose="02020603050405020304" pitchFamily="18" charset="0"/>
              </a:rPr>
              <a:t>Entrepreneurship</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800" b="1" dirty="0">
                <a:solidFill>
                  <a:srgbClr val="363636"/>
                </a:solidFill>
                <a:effectLst/>
                <a:ea typeface="Cambria" panose="02040503050406030204" pitchFamily="18" charset="0"/>
                <a:cs typeface="Times New Roman" panose="02020603050405020304" pitchFamily="18" charset="0"/>
              </a:rPr>
              <a:t> </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50000"/>
              </a:lnSpc>
            </a:pPr>
            <a:r>
              <a:rPr lang="en-GB" sz="1800" dirty="0">
                <a:effectLst/>
                <a:ea typeface="Calibri" panose="020F0502020204030204" pitchFamily="34" charset="0"/>
                <a:cs typeface="Times New Roman" panose="02020603050405020304" pitchFamily="18" charset="0"/>
              </a:rPr>
              <a:t>Entrepreneurs are innovators. They are people with a clear vision about how they want to make their mark in the world. They are individuals who think outside the box; the movers and shakers who take the plunge and overcome difficulties in order to set up new businesses. </a:t>
            </a:r>
          </a:p>
          <a:p>
            <a:pPr>
              <a:lnSpc>
                <a:spcPct val="115000"/>
              </a:lnSpc>
              <a:tabLst>
                <a:tab pos="139700" algn="l"/>
                <a:tab pos="457200" algn="l"/>
              </a:tabLst>
            </a:pPr>
            <a:endParaRPr lang="en-US" sz="1800" dirty="0">
              <a:solidFill>
                <a:srgbClr val="262626"/>
              </a:solidFill>
              <a:effectLst/>
              <a:ea typeface="ヒラギノ角ゴ Pro W3"/>
              <a:cs typeface="Times New Roman" panose="02020603050405020304" pitchFamily="18" charset="0"/>
            </a:endParaRPr>
          </a:p>
          <a:p>
            <a:pPr>
              <a:lnSpc>
                <a:spcPct val="150000"/>
              </a:lnSpc>
              <a:tabLst>
                <a:tab pos="139700" algn="l"/>
                <a:tab pos="457200" algn="l"/>
              </a:tabLst>
            </a:pPr>
            <a:r>
              <a:rPr lang="en-GB" sz="1800" dirty="0">
                <a:effectLst/>
                <a:ea typeface="Calibri" panose="020F0502020204030204" pitchFamily="34" charset="0"/>
                <a:cs typeface="Times New Roman" panose="02020603050405020304" pitchFamily="18" charset="0"/>
              </a:rPr>
              <a:t>Famous entrepreneurs, such as Richard Branson, are renowned for believing ‘nothing ventured, nothing gained’.  They realise that, in order to get off the ground, innovators must identify a niche in the market and be prepared to take a risk. They understand that success breeds success and the achievements of just one person can have an impact on the world and change the lives of many.</a:t>
            </a:r>
          </a:p>
          <a:p>
            <a:pPr>
              <a:lnSpc>
                <a:spcPct val="115000"/>
              </a:lnSpc>
              <a:tabLst>
                <a:tab pos="139700" algn="l"/>
                <a:tab pos="457200" algn="l"/>
              </a:tabLst>
            </a:pPr>
            <a:endParaRPr lang="en-US" sz="1800" dirty="0">
              <a:solidFill>
                <a:srgbClr val="262626"/>
              </a:solidFill>
              <a:effectLst/>
              <a:latin typeface="Arial" panose="020B0604020202020204" pitchFamily="34" charset="0"/>
              <a:ea typeface="ヒラギノ角ゴ Pro W3"/>
              <a:cs typeface="Times New Roman" panose="02020603050405020304" pitchFamily="18" charset="0"/>
            </a:endParaRPr>
          </a:p>
          <a:p>
            <a:pPr marL="342900" indent="-342900">
              <a:lnSpc>
                <a:spcPct val="115000"/>
              </a:lnSpc>
              <a:buAutoNum type="arabicPeriod"/>
              <a:tabLst>
                <a:tab pos="139700" algn="l"/>
                <a:tab pos="457200" algn="l"/>
              </a:tabLst>
            </a:pPr>
            <a:endParaRPr lang="en-GB" sz="1800" dirty="0">
              <a:solidFill>
                <a:srgbClr val="000000"/>
              </a:solidFill>
              <a:effectLst/>
              <a:latin typeface="Helvetica" panose="020B0604020202020204" pitchFamily="34" charset="0"/>
              <a:ea typeface="ヒラギノ角ゴ Pro W3"/>
              <a:cs typeface="Times New Roman" panose="02020603050405020304" pitchFamily="18" charset="0"/>
            </a:endParaRPr>
          </a:p>
        </p:txBody>
      </p:sp>
    </p:spTree>
    <p:extLst>
      <p:ext uri="{BB962C8B-B14F-4D97-AF65-F5344CB8AC3E}">
        <p14:creationId xmlns:p14="http://schemas.microsoft.com/office/powerpoint/2010/main" val="2627841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08EEC-B619-1108-EB7E-6493B2DC235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D74F806-96D8-E254-0484-55A7A3983E13}"/>
              </a:ext>
            </a:extLst>
          </p:cNvPr>
          <p:cNvSpPr>
            <a:spLocks noGrp="1"/>
          </p:cNvSpPr>
          <p:nvPr>
            <p:ph type="title"/>
          </p:nvPr>
        </p:nvSpPr>
        <p:spPr/>
        <p:txBody>
          <a:bodyPr/>
          <a:lstStyle/>
          <a:p>
            <a:r>
              <a:rPr lang="en-US" dirty="0"/>
              <a:t>Entrepreneurs are Great</a:t>
            </a:r>
            <a:endParaRPr lang="en-GB" dirty="0"/>
          </a:p>
        </p:txBody>
      </p:sp>
      <p:sp>
        <p:nvSpPr>
          <p:cNvPr id="5" name="Footer Placeholder 4">
            <a:extLst>
              <a:ext uri="{FF2B5EF4-FFF2-40B4-BE49-F238E27FC236}">
                <a16:creationId xmlns:a16="http://schemas.microsoft.com/office/drawing/2014/main" id="{D3B1F546-A647-8000-EA73-F900DA7511A1}"/>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1CFA804-FF3A-0B28-2EA9-1F7F53C31D79}"/>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7DACAEE8-DDC2-7263-1720-0ECBD0A403B8}"/>
              </a:ext>
            </a:extLst>
          </p:cNvPr>
          <p:cNvSpPr txBox="1"/>
          <p:nvPr/>
        </p:nvSpPr>
        <p:spPr>
          <a:xfrm>
            <a:off x="1104001" y="1071801"/>
            <a:ext cx="9983998" cy="702372"/>
          </a:xfrm>
          <a:prstGeom prst="rect">
            <a:avLst/>
          </a:prstGeom>
          <a:noFill/>
        </p:spPr>
        <p:txBody>
          <a:bodyPr wrap="square" rtlCol="0">
            <a:spAutoFit/>
          </a:bodyPr>
          <a:lstStyle/>
          <a:p>
            <a:pPr>
              <a:lnSpc>
                <a:spcPct val="115000"/>
              </a:lnSpc>
            </a:pPr>
            <a:r>
              <a:rPr lang="en-US" sz="1800" b="1" dirty="0">
                <a:solidFill>
                  <a:srgbClr val="363636"/>
                </a:solidFill>
                <a:effectLst/>
                <a:ea typeface="Cambria" panose="02040503050406030204" pitchFamily="18" charset="0"/>
                <a:cs typeface="Times New Roman" panose="02020603050405020304" pitchFamily="18" charset="0"/>
              </a:rPr>
              <a:t>Task 3: Match idioms from the text with their meanings. </a:t>
            </a:r>
            <a:endParaRPr lang="en-US" sz="1800" dirty="0">
              <a:solidFill>
                <a:srgbClr val="262626"/>
              </a:solidFill>
              <a:effectLst/>
              <a:ea typeface="ヒラギノ角ゴ Pro W3"/>
              <a:cs typeface="Times New Roman" panose="02020603050405020304" pitchFamily="18" charset="0"/>
            </a:endParaRPr>
          </a:p>
          <a:p>
            <a:pPr marL="342900" indent="-342900">
              <a:lnSpc>
                <a:spcPct val="115000"/>
              </a:lnSpc>
              <a:buAutoNum type="arabicPeriod"/>
              <a:tabLst>
                <a:tab pos="139700" algn="l"/>
                <a:tab pos="457200" algn="l"/>
              </a:tabLst>
            </a:pPr>
            <a:endParaRPr lang="en-GB" sz="1800" dirty="0">
              <a:solidFill>
                <a:srgbClr val="000000"/>
              </a:solidFill>
              <a:effectLst/>
              <a:latin typeface="Helvetica" panose="020B0604020202020204" pitchFamily="34" charset="0"/>
              <a:ea typeface="ヒラギノ角ゴ Pro W3"/>
              <a:cs typeface="Times New Roman" panose="02020603050405020304" pitchFamily="18" charset="0"/>
            </a:endParaRPr>
          </a:p>
        </p:txBody>
      </p:sp>
      <p:graphicFrame>
        <p:nvGraphicFramePr>
          <p:cNvPr id="2" name="Table 1">
            <a:extLst>
              <a:ext uri="{FF2B5EF4-FFF2-40B4-BE49-F238E27FC236}">
                <a16:creationId xmlns:a16="http://schemas.microsoft.com/office/drawing/2014/main" id="{A46EFD16-2B80-6BBE-DD25-08D264AE7606}"/>
              </a:ext>
            </a:extLst>
          </p:cNvPr>
          <p:cNvGraphicFramePr>
            <a:graphicFrameLocks noGrp="1"/>
          </p:cNvGraphicFramePr>
          <p:nvPr>
            <p:extLst>
              <p:ext uri="{D42A27DB-BD31-4B8C-83A1-F6EECF244321}">
                <p14:modId xmlns:p14="http://schemas.microsoft.com/office/powerpoint/2010/main" val="1560423243"/>
              </p:ext>
            </p:extLst>
          </p:nvPr>
        </p:nvGraphicFramePr>
        <p:xfrm>
          <a:off x="1254368" y="1422987"/>
          <a:ext cx="9556087" cy="4676510"/>
        </p:xfrm>
        <a:graphic>
          <a:graphicData uri="http://schemas.openxmlformats.org/drawingml/2006/table">
            <a:tbl>
              <a:tblPr firstRow="1" firstCol="1" bandRow="1">
                <a:tableStyleId>{F2DE63D5-997A-4646-A377-4702673A728D}</a:tableStyleId>
              </a:tblPr>
              <a:tblGrid>
                <a:gridCol w="3461782">
                  <a:extLst>
                    <a:ext uri="{9D8B030D-6E8A-4147-A177-3AD203B41FA5}">
                      <a16:colId xmlns:a16="http://schemas.microsoft.com/office/drawing/2014/main" val="3866650329"/>
                    </a:ext>
                  </a:extLst>
                </a:gridCol>
                <a:gridCol w="6094305">
                  <a:extLst>
                    <a:ext uri="{9D8B030D-6E8A-4147-A177-3AD203B41FA5}">
                      <a16:colId xmlns:a16="http://schemas.microsoft.com/office/drawing/2014/main" val="3415437794"/>
                    </a:ext>
                  </a:extLst>
                </a:gridCol>
              </a:tblGrid>
              <a:tr h="293162">
                <a:tc>
                  <a:txBody>
                    <a:bodyPr/>
                    <a:lstStyle/>
                    <a:p>
                      <a:pPr algn="ctr">
                        <a:lnSpc>
                          <a:spcPct val="150000"/>
                        </a:lnSpc>
                      </a:pPr>
                      <a:r>
                        <a:rPr lang="en-US" sz="1400" dirty="0">
                          <a:effectLst/>
                        </a:rPr>
                        <a:t>idiom</a:t>
                      </a:r>
                      <a:endParaRPr lang="en-GB" sz="14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sz="1400" dirty="0">
                          <a:effectLst/>
                        </a:rPr>
                        <a:t>meaning</a:t>
                      </a:r>
                      <a:endParaRPr lang="en-GB" sz="14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41564064"/>
                  </a:ext>
                </a:extLst>
              </a:tr>
              <a:tr h="631064">
                <a:tc>
                  <a:txBody>
                    <a:bodyPr/>
                    <a:lstStyle/>
                    <a:p>
                      <a:pPr>
                        <a:lnSpc>
                          <a:spcPct val="150000"/>
                        </a:lnSpc>
                      </a:pPr>
                      <a:r>
                        <a:rPr lang="en-US" sz="1400">
                          <a:effectLst/>
                        </a:rPr>
                        <a:t>1. think outside the box</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nSpc>
                          <a:spcPct val="150000"/>
                        </a:lnSpc>
                      </a:pPr>
                      <a:r>
                        <a:rPr lang="en-US" sz="1400" dirty="0">
                          <a:effectLst/>
                        </a:rPr>
                        <a:t>a. do something you really want to do, even thought it might be dangerous or risky</a:t>
                      </a:r>
                      <a:endParaRPr lang="en-GB" sz="14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46987614"/>
                  </a:ext>
                </a:extLst>
              </a:tr>
              <a:tr h="631064">
                <a:tc>
                  <a:txBody>
                    <a:bodyPr/>
                    <a:lstStyle/>
                    <a:p>
                      <a:pPr>
                        <a:lnSpc>
                          <a:spcPct val="150000"/>
                        </a:lnSpc>
                      </a:pPr>
                      <a:r>
                        <a:rPr lang="en-US" sz="1400">
                          <a:effectLst/>
                        </a:rPr>
                        <a:t>2. movers and shakers</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50000"/>
                        </a:lnSpc>
                      </a:pPr>
                      <a:r>
                        <a:rPr lang="en-US" sz="1400" dirty="0">
                          <a:effectLst/>
                        </a:rPr>
                        <a:t>b. an opportunity for a product or service that does not already exist</a:t>
                      </a:r>
                      <a:endParaRPr lang="en-GB" sz="14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61050942"/>
                  </a:ext>
                </a:extLst>
              </a:tr>
              <a:tr h="631064">
                <a:tc>
                  <a:txBody>
                    <a:bodyPr/>
                    <a:lstStyle/>
                    <a:p>
                      <a:pPr>
                        <a:lnSpc>
                          <a:spcPct val="150000"/>
                        </a:lnSpc>
                      </a:pPr>
                      <a:r>
                        <a:rPr lang="en-US" sz="1400">
                          <a:effectLst/>
                        </a:rPr>
                        <a:t>3. take the plunge</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50000"/>
                        </a:lnSpc>
                      </a:pPr>
                      <a:r>
                        <a:rPr lang="en-US" sz="1400">
                          <a:effectLst/>
                        </a:rPr>
                        <a:t>c. think creatively and differently, in a non-traditional way</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43268785"/>
                  </a:ext>
                </a:extLst>
              </a:tr>
              <a:tr h="631064">
                <a:tc>
                  <a:txBody>
                    <a:bodyPr/>
                    <a:lstStyle/>
                    <a:p>
                      <a:pPr>
                        <a:lnSpc>
                          <a:spcPct val="150000"/>
                        </a:lnSpc>
                      </a:pPr>
                      <a:r>
                        <a:rPr lang="en-US" sz="1400">
                          <a:effectLst/>
                        </a:rPr>
                        <a:t>4. ‘nothing ventured, nothing gained’</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50000"/>
                        </a:lnSpc>
                      </a:pPr>
                      <a:r>
                        <a:rPr lang="en-US" sz="1400">
                          <a:effectLst/>
                        </a:rPr>
                        <a:t>d. a phrase which means achievement leads to greater achievement</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16051913"/>
                  </a:ext>
                </a:extLst>
              </a:tr>
              <a:tr h="631064">
                <a:tc>
                  <a:txBody>
                    <a:bodyPr/>
                    <a:lstStyle/>
                    <a:p>
                      <a:pPr>
                        <a:lnSpc>
                          <a:spcPct val="150000"/>
                        </a:lnSpc>
                      </a:pPr>
                      <a:r>
                        <a:rPr lang="en-US" sz="1400">
                          <a:effectLst/>
                        </a:rPr>
                        <a:t>5. get off the ground</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50000"/>
                        </a:lnSpc>
                      </a:pPr>
                      <a:r>
                        <a:rPr lang="en-US" sz="1400">
                          <a:effectLst/>
                        </a:rPr>
                        <a:t>e. a phrase which means that you have to take a risk in order to get something good</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11111298"/>
                  </a:ext>
                </a:extLst>
              </a:tr>
              <a:tr h="293162">
                <a:tc>
                  <a:txBody>
                    <a:bodyPr/>
                    <a:lstStyle/>
                    <a:p>
                      <a:pPr>
                        <a:lnSpc>
                          <a:spcPct val="150000"/>
                        </a:lnSpc>
                      </a:pPr>
                      <a:r>
                        <a:rPr lang="en-US" sz="1400">
                          <a:effectLst/>
                        </a:rPr>
                        <a:t>6. a niche in the market</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50000"/>
                        </a:lnSpc>
                      </a:pPr>
                      <a:r>
                        <a:rPr lang="en-US" sz="1400" dirty="0">
                          <a:effectLst/>
                        </a:rPr>
                        <a:t>f. make a successful start in something</a:t>
                      </a:r>
                    </a:p>
                    <a:p>
                      <a:pPr>
                        <a:lnSpc>
                          <a:spcPct val="150000"/>
                        </a:lnSpc>
                      </a:pPr>
                      <a:endParaRPr lang="en-GB" sz="14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78012663"/>
                  </a:ext>
                </a:extLst>
              </a:tr>
              <a:tr h="631064">
                <a:tc>
                  <a:txBody>
                    <a:bodyPr/>
                    <a:lstStyle/>
                    <a:p>
                      <a:pPr>
                        <a:lnSpc>
                          <a:spcPct val="150000"/>
                        </a:lnSpc>
                      </a:pPr>
                      <a:r>
                        <a:rPr lang="en-US" sz="1400" dirty="0">
                          <a:effectLst/>
                        </a:rPr>
                        <a:t>7. ‘success breeds success’</a:t>
                      </a:r>
                      <a:endParaRPr lang="en-GB" sz="14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50000"/>
                        </a:lnSpc>
                      </a:pPr>
                      <a:r>
                        <a:rPr lang="en-US" sz="1400" dirty="0">
                          <a:effectLst/>
                        </a:rPr>
                        <a:t>g. people who make changes and have an impact on society</a:t>
                      </a:r>
                      <a:endParaRPr lang="en-GB" sz="14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9768961"/>
                  </a:ext>
                </a:extLst>
              </a:tr>
            </a:tbl>
          </a:graphicData>
        </a:graphic>
      </p:graphicFrame>
    </p:spTree>
    <p:extLst>
      <p:ext uri="{BB962C8B-B14F-4D97-AF65-F5344CB8AC3E}">
        <p14:creationId xmlns:p14="http://schemas.microsoft.com/office/powerpoint/2010/main" val="65270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08EEC-B619-1108-EB7E-6493B2DC235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D74F806-96D8-E254-0484-55A7A3983E13}"/>
              </a:ext>
            </a:extLst>
          </p:cNvPr>
          <p:cNvSpPr>
            <a:spLocks noGrp="1"/>
          </p:cNvSpPr>
          <p:nvPr>
            <p:ph type="title"/>
          </p:nvPr>
        </p:nvSpPr>
        <p:spPr/>
        <p:txBody>
          <a:bodyPr/>
          <a:lstStyle/>
          <a:p>
            <a:r>
              <a:rPr lang="en-US" dirty="0"/>
              <a:t>Entrepreneurs are Great</a:t>
            </a:r>
            <a:endParaRPr lang="en-GB" dirty="0"/>
          </a:p>
        </p:txBody>
      </p:sp>
      <p:sp>
        <p:nvSpPr>
          <p:cNvPr id="5" name="Footer Placeholder 4">
            <a:extLst>
              <a:ext uri="{FF2B5EF4-FFF2-40B4-BE49-F238E27FC236}">
                <a16:creationId xmlns:a16="http://schemas.microsoft.com/office/drawing/2014/main" id="{D3B1F546-A647-8000-EA73-F900DA7511A1}"/>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1CFA804-FF3A-0B28-2EA9-1F7F53C31D79}"/>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7DACAEE8-DDC2-7263-1720-0ECBD0A403B8}"/>
              </a:ext>
            </a:extLst>
          </p:cNvPr>
          <p:cNvSpPr txBox="1"/>
          <p:nvPr/>
        </p:nvSpPr>
        <p:spPr>
          <a:xfrm>
            <a:off x="1104001" y="1071801"/>
            <a:ext cx="9983998" cy="5480603"/>
          </a:xfrm>
          <a:prstGeom prst="rect">
            <a:avLst/>
          </a:prstGeom>
          <a:noFill/>
        </p:spPr>
        <p:txBody>
          <a:bodyPr wrap="square" rtlCol="0">
            <a:spAutoFit/>
          </a:bodyPr>
          <a:lstStyle/>
          <a:p>
            <a:pPr>
              <a:lnSpc>
                <a:spcPct val="115000"/>
              </a:lnSpc>
            </a:pPr>
            <a:r>
              <a:rPr lang="en-US" sz="1800" b="1" dirty="0">
                <a:solidFill>
                  <a:srgbClr val="363636"/>
                </a:solidFill>
                <a:effectLst/>
                <a:ea typeface="Cambria" panose="02040503050406030204" pitchFamily="18" charset="0"/>
                <a:cs typeface="Times New Roman" panose="02020603050405020304" pitchFamily="18" charset="0"/>
              </a:rPr>
              <a:t>Task 4: Use the idioms you have just learned to fill in the gaps.</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800" dirty="0">
                <a:solidFill>
                  <a:srgbClr val="363636"/>
                </a:solidFill>
                <a:effectLst/>
                <a:ea typeface="Cambria" panose="02040503050406030204" pitchFamily="18" charset="0"/>
                <a:cs typeface="Times New Roman" panose="02020603050405020304" pitchFamily="18" charset="0"/>
              </a:rPr>
              <a:t> </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800" dirty="0">
                <a:solidFill>
                  <a:srgbClr val="363636"/>
                </a:solidFill>
                <a:effectLst/>
                <a:ea typeface="Cambria" panose="02040503050406030204" pitchFamily="18" charset="0"/>
                <a:cs typeface="Times New Roman" panose="02020603050405020304" pitchFamily="18" charset="0"/>
              </a:rPr>
              <a:t>1. After running a successful mail order music business, Richard Branson </a:t>
            </a:r>
            <a:br>
              <a:rPr lang="en-US" sz="1800" dirty="0">
                <a:solidFill>
                  <a:srgbClr val="363636"/>
                </a:solidFill>
                <a:effectLst/>
                <a:ea typeface="Cambria" panose="02040503050406030204" pitchFamily="18" charset="0"/>
                <a:cs typeface="Times New Roman" panose="02020603050405020304" pitchFamily="18" charset="0"/>
              </a:rPr>
            </a:br>
            <a:r>
              <a:rPr lang="en-US" sz="1800" dirty="0">
                <a:solidFill>
                  <a:srgbClr val="363636"/>
                </a:solidFill>
                <a:effectLst/>
                <a:ea typeface="Cambria" panose="02040503050406030204" pitchFamily="18" charset="0"/>
                <a:cs typeface="Times New Roman" panose="02020603050405020304" pitchFamily="18" charset="0"/>
              </a:rPr>
              <a:t>realised that ________________________. He went on to open a chain </a:t>
            </a:r>
            <a:br>
              <a:rPr lang="en-US" sz="1800" dirty="0">
                <a:solidFill>
                  <a:srgbClr val="363636"/>
                </a:solidFill>
                <a:effectLst/>
                <a:ea typeface="Cambria" panose="02040503050406030204" pitchFamily="18" charset="0"/>
                <a:cs typeface="Times New Roman" panose="02020603050405020304" pitchFamily="18" charset="0"/>
              </a:rPr>
            </a:br>
            <a:r>
              <a:rPr lang="en-US" sz="1800" dirty="0">
                <a:solidFill>
                  <a:srgbClr val="363636"/>
                </a:solidFill>
                <a:effectLst/>
                <a:ea typeface="Cambria" panose="02040503050406030204" pitchFamily="18" charset="0"/>
                <a:cs typeface="Times New Roman" panose="02020603050405020304" pitchFamily="18" charset="0"/>
              </a:rPr>
              <a:t>of </a:t>
            </a:r>
            <a:br>
              <a:rPr lang="en-US" sz="1800" dirty="0">
                <a:solidFill>
                  <a:srgbClr val="363636"/>
                </a:solidFill>
                <a:effectLst/>
                <a:ea typeface="Cambria" panose="02040503050406030204" pitchFamily="18" charset="0"/>
                <a:cs typeface="Times New Roman" panose="02020603050405020304" pitchFamily="18" charset="0"/>
              </a:rPr>
            </a:br>
            <a:r>
              <a:rPr lang="en-US" sz="1800" dirty="0">
                <a:solidFill>
                  <a:srgbClr val="363636"/>
                </a:solidFill>
                <a:effectLst/>
                <a:ea typeface="Cambria" panose="02040503050406030204" pitchFamily="18" charset="0"/>
                <a:cs typeface="Times New Roman" panose="02020603050405020304" pitchFamily="18" charset="0"/>
              </a:rPr>
              <a:t>record stores, later known as Virgin Megastores and expanded the </a:t>
            </a:r>
            <a:br>
              <a:rPr lang="en-US" sz="1800" dirty="0">
                <a:solidFill>
                  <a:srgbClr val="363636"/>
                </a:solidFill>
                <a:effectLst/>
                <a:ea typeface="Cambria" panose="02040503050406030204" pitchFamily="18" charset="0"/>
                <a:cs typeface="Times New Roman" panose="02020603050405020304" pitchFamily="18" charset="0"/>
              </a:rPr>
            </a:br>
            <a:r>
              <a:rPr lang="en-US" sz="1800" dirty="0">
                <a:solidFill>
                  <a:srgbClr val="363636"/>
                </a:solidFill>
                <a:effectLst/>
                <a:ea typeface="Cambria" panose="02040503050406030204" pitchFamily="18" charset="0"/>
                <a:cs typeface="Times New Roman" panose="02020603050405020304" pitchFamily="18" charset="0"/>
              </a:rPr>
              <a:t>Virgin Records music label, amongst many other companies.</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800" dirty="0">
                <a:solidFill>
                  <a:srgbClr val="363636"/>
                </a:solidFill>
                <a:effectLst/>
                <a:ea typeface="Cambria" panose="02040503050406030204" pitchFamily="18" charset="0"/>
                <a:cs typeface="Times New Roman" panose="02020603050405020304" pitchFamily="18" charset="0"/>
              </a:rPr>
              <a:t> </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800" dirty="0">
                <a:solidFill>
                  <a:srgbClr val="363636"/>
                </a:solidFill>
                <a:effectLst/>
                <a:ea typeface="Cambria" panose="02040503050406030204" pitchFamily="18" charset="0"/>
                <a:cs typeface="Times New Roman" panose="02020603050405020304" pitchFamily="18" charset="0"/>
              </a:rPr>
              <a:t>2. Ahmed is a really creative guy, with very unusual ideas. </a:t>
            </a:r>
            <a:br>
              <a:rPr lang="en-US" sz="1800" dirty="0">
                <a:solidFill>
                  <a:srgbClr val="363636"/>
                </a:solidFill>
                <a:effectLst/>
                <a:ea typeface="Cambria" panose="02040503050406030204" pitchFamily="18" charset="0"/>
                <a:cs typeface="Times New Roman" panose="02020603050405020304" pitchFamily="18" charset="0"/>
              </a:rPr>
            </a:br>
            <a:r>
              <a:rPr lang="en-US" sz="1800" dirty="0">
                <a:solidFill>
                  <a:srgbClr val="363636"/>
                </a:solidFill>
                <a:effectLst/>
                <a:ea typeface="Cambria" panose="02040503050406030204" pitchFamily="18" charset="0"/>
                <a:cs typeface="Times New Roman" panose="02020603050405020304" pitchFamily="18" charset="0"/>
              </a:rPr>
              <a:t>He certainly ________________________.</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800" dirty="0">
                <a:solidFill>
                  <a:srgbClr val="363636"/>
                </a:solidFill>
                <a:effectLst/>
                <a:ea typeface="Cambria" panose="02040503050406030204" pitchFamily="18" charset="0"/>
                <a:cs typeface="Times New Roman" panose="02020603050405020304" pitchFamily="18" charset="0"/>
              </a:rPr>
              <a:t> </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800" dirty="0">
                <a:solidFill>
                  <a:srgbClr val="363636"/>
                </a:solidFill>
                <a:effectLst/>
                <a:ea typeface="Cambria" panose="02040503050406030204" pitchFamily="18" charset="0"/>
                <a:cs typeface="Times New Roman" panose="02020603050405020304" pitchFamily="18" charset="0"/>
              </a:rPr>
              <a:t>3. It was very risky when Olivia launched her new product. However, </a:t>
            </a:r>
            <a:br>
              <a:rPr lang="en-US" sz="1800" dirty="0">
                <a:solidFill>
                  <a:srgbClr val="363636"/>
                </a:solidFill>
                <a:effectLst/>
                <a:ea typeface="Cambria" panose="02040503050406030204" pitchFamily="18" charset="0"/>
                <a:cs typeface="Times New Roman" panose="02020603050405020304" pitchFamily="18" charset="0"/>
              </a:rPr>
            </a:br>
            <a:r>
              <a:rPr lang="en-US" sz="1800" dirty="0">
                <a:solidFill>
                  <a:srgbClr val="363636"/>
                </a:solidFill>
                <a:effectLst/>
                <a:ea typeface="Cambria" panose="02040503050406030204" pitchFamily="18" charset="0"/>
                <a:cs typeface="Times New Roman" panose="02020603050405020304" pitchFamily="18" charset="0"/>
              </a:rPr>
              <a:t>she took a ________________________ approach and it certainly </a:t>
            </a:r>
            <a:br>
              <a:rPr lang="en-US" sz="1800" dirty="0">
                <a:solidFill>
                  <a:srgbClr val="363636"/>
                </a:solidFill>
                <a:effectLst/>
                <a:ea typeface="Cambria" panose="02040503050406030204" pitchFamily="18" charset="0"/>
                <a:cs typeface="Times New Roman" panose="02020603050405020304" pitchFamily="18" charset="0"/>
              </a:rPr>
            </a:br>
            <a:r>
              <a:rPr lang="en-US" sz="1800" dirty="0">
                <a:solidFill>
                  <a:srgbClr val="363636"/>
                </a:solidFill>
                <a:effectLst/>
                <a:ea typeface="Cambria" panose="02040503050406030204" pitchFamily="18" charset="0"/>
                <a:cs typeface="Times New Roman" panose="02020603050405020304" pitchFamily="18" charset="0"/>
              </a:rPr>
              <a:t>was worth it in the end.</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 </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p>
            <a:pPr>
              <a:lnSpc>
                <a:spcPct val="115000"/>
              </a:lnSpc>
              <a:tabLst>
                <a:tab pos="139700" algn="l"/>
                <a:tab pos="457200" algn="l"/>
              </a:tabLst>
            </a:pPr>
            <a:endParaRPr lang="en-US" sz="1800" dirty="0">
              <a:solidFill>
                <a:srgbClr val="262626"/>
              </a:solidFill>
              <a:effectLst/>
              <a:latin typeface="Arial" panose="020B0604020202020204" pitchFamily="34" charset="0"/>
              <a:ea typeface="ヒラギノ角ゴ Pro W3"/>
              <a:cs typeface="Times New Roman" panose="02020603050405020304" pitchFamily="18" charset="0"/>
            </a:endParaRPr>
          </a:p>
          <a:p>
            <a:pPr marL="342900" indent="-342900">
              <a:lnSpc>
                <a:spcPct val="115000"/>
              </a:lnSpc>
              <a:buAutoNum type="arabicPeriod"/>
              <a:tabLst>
                <a:tab pos="139700" algn="l"/>
                <a:tab pos="457200" algn="l"/>
              </a:tabLst>
            </a:pPr>
            <a:endParaRPr lang="en-GB" sz="1800" dirty="0">
              <a:solidFill>
                <a:srgbClr val="000000"/>
              </a:solidFill>
              <a:effectLst/>
              <a:latin typeface="Helvetica" panose="020B0604020202020204" pitchFamily="34" charset="0"/>
              <a:ea typeface="ヒラギノ角ゴ Pro W3"/>
              <a:cs typeface="Times New Roman" panose="02020603050405020304" pitchFamily="18" charset="0"/>
            </a:endParaRPr>
          </a:p>
        </p:txBody>
      </p:sp>
      <p:sp>
        <p:nvSpPr>
          <p:cNvPr id="3" name="Rectangle: Rounded Corners 2">
            <a:extLst>
              <a:ext uri="{FF2B5EF4-FFF2-40B4-BE49-F238E27FC236}">
                <a16:creationId xmlns:a16="http://schemas.microsoft.com/office/drawing/2014/main" id="{64111175-F791-E348-85D5-15109FCA0D4E}"/>
              </a:ext>
            </a:extLst>
          </p:cNvPr>
          <p:cNvSpPr/>
          <p:nvPr/>
        </p:nvSpPr>
        <p:spPr>
          <a:xfrm>
            <a:off x="8999246" y="486000"/>
            <a:ext cx="3024554" cy="461054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b="1" dirty="0"/>
              <a:t>think outside the box</a:t>
            </a:r>
          </a:p>
          <a:p>
            <a:pPr algn="ctr"/>
            <a:endParaRPr lang="en-GB" b="1" dirty="0"/>
          </a:p>
          <a:p>
            <a:pPr algn="ctr"/>
            <a:r>
              <a:rPr lang="en-GB" b="1" dirty="0"/>
              <a:t>movers and shakers</a:t>
            </a:r>
          </a:p>
          <a:p>
            <a:pPr algn="ctr"/>
            <a:endParaRPr lang="en-GB" b="1" dirty="0"/>
          </a:p>
          <a:p>
            <a:pPr algn="ctr"/>
            <a:r>
              <a:rPr lang="en-GB" b="1" dirty="0"/>
              <a:t>take the plunge</a:t>
            </a:r>
          </a:p>
          <a:p>
            <a:pPr algn="ctr"/>
            <a:endParaRPr lang="en-GB" b="1" dirty="0"/>
          </a:p>
          <a:p>
            <a:pPr algn="ctr"/>
            <a:r>
              <a:rPr lang="en-GB" b="1" dirty="0"/>
              <a:t>‘nothing ventured, nothing gained’</a:t>
            </a:r>
          </a:p>
          <a:p>
            <a:pPr algn="ctr"/>
            <a:endParaRPr lang="en-GB" b="1" dirty="0"/>
          </a:p>
          <a:p>
            <a:pPr algn="ctr"/>
            <a:r>
              <a:rPr lang="en-GB" b="1" dirty="0"/>
              <a:t>get off the ground</a:t>
            </a:r>
          </a:p>
          <a:p>
            <a:pPr algn="ctr"/>
            <a:endParaRPr lang="en-GB" b="1" dirty="0"/>
          </a:p>
          <a:p>
            <a:pPr algn="ctr"/>
            <a:r>
              <a:rPr lang="en-GB" b="1" dirty="0"/>
              <a:t>a niche in the market</a:t>
            </a:r>
          </a:p>
          <a:p>
            <a:pPr algn="ctr"/>
            <a:endParaRPr lang="en-GB" b="1" dirty="0"/>
          </a:p>
          <a:p>
            <a:pPr algn="ctr"/>
            <a:r>
              <a:rPr lang="en-GB" b="1" dirty="0"/>
              <a:t>‘success breeds success’</a:t>
            </a:r>
          </a:p>
        </p:txBody>
      </p:sp>
    </p:spTree>
    <p:extLst>
      <p:ext uri="{BB962C8B-B14F-4D97-AF65-F5344CB8AC3E}">
        <p14:creationId xmlns:p14="http://schemas.microsoft.com/office/powerpoint/2010/main" val="122391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08EEC-B619-1108-EB7E-6493B2DC235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D74F806-96D8-E254-0484-55A7A3983E13}"/>
              </a:ext>
            </a:extLst>
          </p:cNvPr>
          <p:cNvSpPr>
            <a:spLocks noGrp="1"/>
          </p:cNvSpPr>
          <p:nvPr>
            <p:ph type="title"/>
          </p:nvPr>
        </p:nvSpPr>
        <p:spPr/>
        <p:txBody>
          <a:bodyPr/>
          <a:lstStyle/>
          <a:p>
            <a:r>
              <a:rPr lang="en-US" dirty="0"/>
              <a:t>Entrepreneurs are Great</a:t>
            </a:r>
            <a:endParaRPr lang="en-GB" dirty="0"/>
          </a:p>
        </p:txBody>
      </p:sp>
      <p:sp>
        <p:nvSpPr>
          <p:cNvPr id="5" name="Footer Placeholder 4">
            <a:extLst>
              <a:ext uri="{FF2B5EF4-FFF2-40B4-BE49-F238E27FC236}">
                <a16:creationId xmlns:a16="http://schemas.microsoft.com/office/drawing/2014/main" id="{D3B1F546-A647-8000-EA73-F900DA7511A1}"/>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1CFA804-FF3A-0B28-2EA9-1F7F53C31D79}"/>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7DACAEE8-DDC2-7263-1720-0ECBD0A403B8}"/>
              </a:ext>
            </a:extLst>
          </p:cNvPr>
          <p:cNvSpPr txBox="1"/>
          <p:nvPr/>
        </p:nvSpPr>
        <p:spPr>
          <a:xfrm>
            <a:off x="1104001" y="1071801"/>
            <a:ext cx="9983998" cy="6117700"/>
          </a:xfrm>
          <a:prstGeom prst="rect">
            <a:avLst/>
          </a:prstGeom>
          <a:noFill/>
        </p:spPr>
        <p:txBody>
          <a:bodyPr wrap="square" rtlCol="0">
            <a:spAutoFit/>
          </a:bodyPr>
          <a:lstStyle/>
          <a:p>
            <a:pPr>
              <a:lnSpc>
                <a:spcPct val="115000"/>
              </a:lnSpc>
            </a:pPr>
            <a:r>
              <a:rPr lang="en-US" sz="1800" b="1" dirty="0">
                <a:solidFill>
                  <a:srgbClr val="363636"/>
                </a:solidFill>
                <a:effectLst/>
                <a:ea typeface="Cambria" panose="02040503050406030204" pitchFamily="18" charset="0"/>
                <a:cs typeface="Times New Roman" panose="02020603050405020304" pitchFamily="18" charset="0"/>
              </a:rPr>
              <a:t>Task 4: Use the idioms you have just learned to fill in the gaps.</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800" dirty="0">
                <a:solidFill>
                  <a:srgbClr val="363636"/>
                </a:solidFill>
                <a:effectLst/>
                <a:ea typeface="Cambria" panose="02040503050406030204" pitchFamily="18" charset="0"/>
                <a:cs typeface="Times New Roman" panose="02020603050405020304" pitchFamily="18" charset="0"/>
              </a:rPr>
              <a:t> </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800" dirty="0">
                <a:solidFill>
                  <a:srgbClr val="363636"/>
                </a:solidFill>
                <a:effectLst/>
                <a:ea typeface="Cambria" panose="02040503050406030204" pitchFamily="18" charset="0"/>
                <a:cs typeface="Times New Roman" panose="02020603050405020304" pitchFamily="18" charset="0"/>
              </a:rPr>
              <a:t>4. Bagless vacuum cleaners didn’t exist before designer James Dyson </a:t>
            </a:r>
            <a:br>
              <a:rPr lang="en-US" sz="1800" dirty="0">
                <a:solidFill>
                  <a:srgbClr val="363636"/>
                </a:solidFill>
                <a:effectLst/>
                <a:ea typeface="Cambria" panose="02040503050406030204" pitchFamily="18" charset="0"/>
                <a:cs typeface="Times New Roman" panose="02020603050405020304" pitchFamily="18" charset="0"/>
              </a:rPr>
            </a:br>
            <a:r>
              <a:rPr lang="en-US" sz="1800" dirty="0">
                <a:solidFill>
                  <a:srgbClr val="363636"/>
                </a:solidFill>
                <a:effectLst/>
                <a:ea typeface="Cambria" panose="02040503050406030204" pitchFamily="18" charset="0"/>
                <a:cs typeface="Times New Roman" panose="02020603050405020304" pitchFamily="18" charset="0"/>
              </a:rPr>
              <a:t>realised there was ________________________.</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800" dirty="0">
                <a:solidFill>
                  <a:srgbClr val="363636"/>
                </a:solidFill>
                <a:effectLst/>
                <a:ea typeface="Cambria" panose="02040503050406030204" pitchFamily="18" charset="0"/>
                <a:cs typeface="Times New Roman" panose="02020603050405020304" pitchFamily="18" charset="0"/>
              </a:rPr>
              <a:t> </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800" dirty="0">
                <a:solidFill>
                  <a:srgbClr val="363636"/>
                </a:solidFill>
                <a:effectLst/>
                <a:ea typeface="Cambria" panose="02040503050406030204" pitchFamily="18" charset="0"/>
                <a:cs typeface="Times New Roman" panose="02020603050405020304" pitchFamily="18" charset="0"/>
              </a:rPr>
              <a:t>5. Maryam has been running her business for over a year now, and she </a:t>
            </a:r>
            <a:br>
              <a:rPr lang="en-US" sz="1800" dirty="0">
                <a:solidFill>
                  <a:srgbClr val="363636"/>
                </a:solidFill>
                <a:effectLst/>
                <a:ea typeface="Cambria" panose="02040503050406030204" pitchFamily="18" charset="0"/>
                <a:cs typeface="Times New Roman" panose="02020603050405020304" pitchFamily="18" charset="0"/>
              </a:rPr>
            </a:br>
            <a:r>
              <a:rPr lang="en-US" sz="1800" dirty="0">
                <a:solidFill>
                  <a:srgbClr val="363636"/>
                </a:solidFill>
                <a:effectLst/>
                <a:ea typeface="Cambria" panose="02040503050406030204" pitchFamily="18" charset="0"/>
                <a:cs typeface="Times New Roman" panose="02020603050405020304" pitchFamily="18" charset="0"/>
              </a:rPr>
              <a:t>is doing really well. Sometimes it can take quite a long time </a:t>
            </a:r>
            <a:br>
              <a:rPr lang="en-US" sz="1800" dirty="0">
                <a:solidFill>
                  <a:srgbClr val="363636"/>
                </a:solidFill>
                <a:effectLst/>
                <a:ea typeface="Cambria" panose="02040503050406030204" pitchFamily="18" charset="0"/>
                <a:cs typeface="Times New Roman" panose="02020603050405020304" pitchFamily="18" charset="0"/>
              </a:rPr>
            </a:br>
            <a:r>
              <a:rPr lang="en-US" sz="1800" dirty="0">
                <a:solidFill>
                  <a:srgbClr val="363636"/>
                </a:solidFill>
                <a:effectLst/>
                <a:ea typeface="Cambria" panose="02040503050406030204" pitchFamily="18" charset="0"/>
                <a:cs typeface="Times New Roman" panose="02020603050405020304" pitchFamily="18" charset="0"/>
              </a:rPr>
              <a:t>________________________.</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800" dirty="0">
                <a:solidFill>
                  <a:srgbClr val="363636"/>
                </a:solidFill>
                <a:effectLst/>
                <a:ea typeface="Cambria" panose="02040503050406030204" pitchFamily="18" charset="0"/>
                <a:cs typeface="Times New Roman" panose="02020603050405020304" pitchFamily="18" charset="0"/>
              </a:rPr>
              <a:t> </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800" dirty="0">
                <a:solidFill>
                  <a:srgbClr val="363636"/>
                </a:solidFill>
                <a:effectLst/>
                <a:ea typeface="Cambria" panose="02040503050406030204" pitchFamily="18" charset="0"/>
                <a:cs typeface="Times New Roman" panose="02020603050405020304" pitchFamily="18" charset="0"/>
              </a:rPr>
              <a:t>6. </a:t>
            </a:r>
            <a:r>
              <a:rPr lang="en-US" sz="1800" dirty="0" err="1">
                <a:solidFill>
                  <a:srgbClr val="363636"/>
                </a:solidFill>
                <a:effectLst/>
                <a:ea typeface="Cambria" panose="02040503050406030204" pitchFamily="18" charset="0"/>
                <a:cs typeface="Times New Roman" panose="02020603050405020304" pitchFamily="18" charset="0"/>
              </a:rPr>
              <a:t>Shammi</a:t>
            </a:r>
            <a:r>
              <a:rPr lang="en-US" sz="1800" dirty="0">
                <a:solidFill>
                  <a:srgbClr val="363636"/>
                </a:solidFill>
                <a:effectLst/>
                <a:ea typeface="Cambria" panose="02040503050406030204" pitchFamily="18" charset="0"/>
                <a:cs typeface="Times New Roman" panose="02020603050405020304" pitchFamily="18" charset="0"/>
              </a:rPr>
              <a:t> and Dev really are ________________________. They only </a:t>
            </a:r>
            <a:br>
              <a:rPr lang="en-US" sz="1800" dirty="0">
                <a:solidFill>
                  <a:srgbClr val="363636"/>
                </a:solidFill>
                <a:effectLst/>
                <a:ea typeface="Cambria" panose="02040503050406030204" pitchFamily="18" charset="0"/>
                <a:cs typeface="Times New Roman" panose="02020603050405020304" pitchFamily="18" charset="0"/>
              </a:rPr>
            </a:br>
            <a:r>
              <a:rPr lang="en-US" sz="1800" dirty="0">
                <a:solidFill>
                  <a:srgbClr val="363636"/>
                </a:solidFill>
                <a:effectLst/>
                <a:ea typeface="Cambria" panose="02040503050406030204" pitchFamily="18" charset="0"/>
                <a:cs typeface="Times New Roman" panose="02020603050405020304" pitchFamily="18" charset="0"/>
              </a:rPr>
              <a:t>moved to London a year ago, but they’ve already opened 49 clothes </a:t>
            </a:r>
            <a:br>
              <a:rPr lang="en-US" sz="1800" dirty="0">
                <a:solidFill>
                  <a:srgbClr val="363636"/>
                </a:solidFill>
                <a:effectLst/>
                <a:ea typeface="Cambria" panose="02040503050406030204" pitchFamily="18" charset="0"/>
                <a:cs typeface="Times New Roman" panose="02020603050405020304" pitchFamily="18" charset="0"/>
              </a:rPr>
            </a:br>
            <a:r>
              <a:rPr lang="en-US" sz="1800" dirty="0">
                <a:solidFill>
                  <a:srgbClr val="363636"/>
                </a:solidFill>
                <a:effectLst/>
                <a:ea typeface="Cambria" panose="02040503050406030204" pitchFamily="18" charset="0"/>
                <a:cs typeface="Times New Roman" panose="02020603050405020304" pitchFamily="18" charset="0"/>
              </a:rPr>
              <a:t>stores and given jobs to many local residents. </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800" dirty="0">
                <a:solidFill>
                  <a:srgbClr val="363636"/>
                </a:solidFill>
                <a:effectLst/>
                <a:ea typeface="Cambria" panose="02040503050406030204" pitchFamily="18" charset="0"/>
                <a:cs typeface="Times New Roman" panose="02020603050405020304" pitchFamily="18" charset="0"/>
              </a:rPr>
              <a:t> </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800" dirty="0">
                <a:solidFill>
                  <a:srgbClr val="363636"/>
                </a:solidFill>
                <a:effectLst/>
                <a:ea typeface="Cambria" panose="02040503050406030204" pitchFamily="18" charset="0"/>
                <a:cs typeface="Times New Roman" panose="02020603050405020304" pitchFamily="18" charset="0"/>
              </a:rPr>
              <a:t>7. Yuxi had wanted to start a business for years, but she was worried about </a:t>
            </a:r>
            <a:br>
              <a:rPr lang="en-US" sz="1800" dirty="0">
                <a:solidFill>
                  <a:srgbClr val="363636"/>
                </a:solidFill>
                <a:effectLst/>
                <a:ea typeface="Cambria" panose="02040503050406030204" pitchFamily="18" charset="0"/>
                <a:cs typeface="Times New Roman" panose="02020603050405020304" pitchFamily="18" charset="0"/>
              </a:rPr>
            </a:br>
            <a:r>
              <a:rPr lang="en-US" sz="1800" dirty="0">
                <a:solidFill>
                  <a:srgbClr val="363636"/>
                </a:solidFill>
                <a:effectLst/>
                <a:ea typeface="Cambria" panose="02040503050406030204" pitchFamily="18" charset="0"/>
                <a:cs typeface="Times New Roman" panose="02020603050405020304" pitchFamily="18" charset="0"/>
              </a:rPr>
              <a:t>losing money. She finally decided ________________________ last month when she opened her own restaurant.</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 </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p>
            <a:pPr>
              <a:lnSpc>
                <a:spcPct val="115000"/>
              </a:lnSpc>
              <a:tabLst>
                <a:tab pos="139700" algn="l"/>
                <a:tab pos="457200" algn="l"/>
              </a:tabLst>
            </a:pPr>
            <a:endParaRPr lang="en-US" sz="1800" dirty="0">
              <a:solidFill>
                <a:srgbClr val="262626"/>
              </a:solidFill>
              <a:effectLst/>
              <a:latin typeface="Arial" panose="020B0604020202020204" pitchFamily="34" charset="0"/>
              <a:ea typeface="ヒラギノ角ゴ Pro W3"/>
              <a:cs typeface="Times New Roman" panose="02020603050405020304" pitchFamily="18" charset="0"/>
            </a:endParaRPr>
          </a:p>
          <a:p>
            <a:pPr marL="342900" indent="-342900">
              <a:lnSpc>
                <a:spcPct val="115000"/>
              </a:lnSpc>
              <a:buAutoNum type="arabicPeriod"/>
              <a:tabLst>
                <a:tab pos="139700" algn="l"/>
                <a:tab pos="457200" algn="l"/>
              </a:tabLst>
            </a:pPr>
            <a:endParaRPr lang="en-GB" sz="1800" dirty="0">
              <a:solidFill>
                <a:srgbClr val="000000"/>
              </a:solidFill>
              <a:effectLst/>
              <a:latin typeface="Helvetica" panose="020B0604020202020204" pitchFamily="34" charset="0"/>
              <a:ea typeface="ヒラギノ角ゴ Pro W3"/>
              <a:cs typeface="Times New Roman" panose="02020603050405020304" pitchFamily="18" charset="0"/>
            </a:endParaRPr>
          </a:p>
        </p:txBody>
      </p:sp>
      <p:sp>
        <p:nvSpPr>
          <p:cNvPr id="2" name="Rectangle: Rounded Corners 1">
            <a:extLst>
              <a:ext uri="{FF2B5EF4-FFF2-40B4-BE49-F238E27FC236}">
                <a16:creationId xmlns:a16="http://schemas.microsoft.com/office/drawing/2014/main" id="{806C0F45-DA5E-E0B9-5801-FC23407A10AF}"/>
              </a:ext>
            </a:extLst>
          </p:cNvPr>
          <p:cNvSpPr/>
          <p:nvPr/>
        </p:nvSpPr>
        <p:spPr>
          <a:xfrm>
            <a:off x="8999246" y="486000"/>
            <a:ext cx="3024554" cy="461054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b="1" dirty="0"/>
              <a:t>think outside the box</a:t>
            </a:r>
          </a:p>
          <a:p>
            <a:pPr algn="ctr"/>
            <a:endParaRPr lang="en-GB" b="1" dirty="0"/>
          </a:p>
          <a:p>
            <a:pPr algn="ctr"/>
            <a:r>
              <a:rPr lang="en-GB" b="1" dirty="0"/>
              <a:t>movers and shakers</a:t>
            </a:r>
          </a:p>
          <a:p>
            <a:pPr algn="ctr"/>
            <a:endParaRPr lang="en-GB" b="1" dirty="0"/>
          </a:p>
          <a:p>
            <a:pPr algn="ctr"/>
            <a:r>
              <a:rPr lang="en-GB" b="1" dirty="0"/>
              <a:t>take the plunge</a:t>
            </a:r>
          </a:p>
          <a:p>
            <a:pPr algn="ctr"/>
            <a:endParaRPr lang="en-GB" b="1" dirty="0"/>
          </a:p>
          <a:p>
            <a:pPr algn="ctr"/>
            <a:r>
              <a:rPr lang="en-GB" b="1" dirty="0"/>
              <a:t>‘nothing ventured, nothing gained’</a:t>
            </a:r>
          </a:p>
          <a:p>
            <a:pPr algn="ctr"/>
            <a:endParaRPr lang="en-GB" b="1" dirty="0"/>
          </a:p>
          <a:p>
            <a:pPr algn="ctr"/>
            <a:r>
              <a:rPr lang="en-GB" b="1" dirty="0"/>
              <a:t>get off the ground</a:t>
            </a:r>
          </a:p>
          <a:p>
            <a:pPr algn="ctr"/>
            <a:endParaRPr lang="en-GB" b="1" dirty="0"/>
          </a:p>
          <a:p>
            <a:pPr algn="ctr"/>
            <a:r>
              <a:rPr lang="en-GB" b="1" dirty="0"/>
              <a:t>a niche in the market</a:t>
            </a:r>
          </a:p>
          <a:p>
            <a:pPr algn="ctr"/>
            <a:endParaRPr lang="en-GB" b="1" dirty="0"/>
          </a:p>
          <a:p>
            <a:pPr algn="ctr"/>
            <a:r>
              <a:rPr lang="en-GB" b="1" dirty="0"/>
              <a:t>‘success breeds success’</a:t>
            </a:r>
          </a:p>
        </p:txBody>
      </p:sp>
    </p:spTree>
    <p:extLst>
      <p:ext uri="{BB962C8B-B14F-4D97-AF65-F5344CB8AC3E}">
        <p14:creationId xmlns:p14="http://schemas.microsoft.com/office/powerpoint/2010/main" val="1696109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08EEC-B619-1108-EB7E-6493B2DC235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D74F806-96D8-E254-0484-55A7A3983E13}"/>
              </a:ext>
            </a:extLst>
          </p:cNvPr>
          <p:cNvSpPr>
            <a:spLocks noGrp="1"/>
          </p:cNvSpPr>
          <p:nvPr>
            <p:ph type="title"/>
          </p:nvPr>
        </p:nvSpPr>
        <p:spPr/>
        <p:txBody>
          <a:bodyPr/>
          <a:lstStyle/>
          <a:p>
            <a:r>
              <a:rPr lang="en-US" dirty="0"/>
              <a:t>Entrepreneurs are Great</a:t>
            </a:r>
            <a:endParaRPr lang="en-GB" dirty="0"/>
          </a:p>
        </p:txBody>
      </p:sp>
      <p:sp>
        <p:nvSpPr>
          <p:cNvPr id="5" name="Footer Placeholder 4">
            <a:extLst>
              <a:ext uri="{FF2B5EF4-FFF2-40B4-BE49-F238E27FC236}">
                <a16:creationId xmlns:a16="http://schemas.microsoft.com/office/drawing/2014/main" id="{D3B1F546-A647-8000-EA73-F900DA7511A1}"/>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1CFA804-FF3A-0B28-2EA9-1F7F53C31D79}"/>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7DACAEE8-DDC2-7263-1720-0ECBD0A403B8}"/>
              </a:ext>
            </a:extLst>
          </p:cNvPr>
          <p:cNvSpPr txBox="1"/>
          <p:nvPr/>
        </p:nvSpPr>
        <p:spPr>
          <a:xfrm>
            <a:off x="1104001" y="1071801"/>
            <a:ext cx="9983998" cy="5165260"/>
          </a:xfrm>
          <a:prstGeom prst="rect">
            <a:avLst/>
          </a:prstGeom>
          <a:noFill/>
        </p:spPr>
        <p:txBody>
          <a:bodyPr wrap="square" rtlCol="0">
            <a:spAutoFit/>
          </a:bodyPr>
          <a:lstStyle/>
          <a:p>
            <a:pPr>
              <a:lnSpc>
                <a:spcPct val="115000"/>
              </a:lnSpc>
            </a:pPr>
            <a:r>
              <a:rPr lang="en-US" sz="1800" b="1" dirty="0">
                <a:solidFill>
                  <a:srgbClr val="363636"/>
                </a:solidFill>
                <a:effectLst/>
                <a:ea typeface="Cambria" panose="02040503050406030204" pitchFamily="18" charset="0"/>
                <a:cs typeface="Times New Roman" panose="02020603050405020304" pitchFamily="18" charset="0"/>
              </a:rPr>
              <a:t>Task 5: Create a business plan</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800" dirty="0">
                <a:solidFill>
                  <a:srgbClr val="363636"/>
                </a:solidFill>
                <a:effectLst/>
                <a:ea typeface="Cambria" panose="02040503050406030204" pitchFamily="18" charset="0"/>
                <a:cs typeface="Times New Roman" panose="02020603050405020304" pitchFamily="18" charset="0"/>
              </a:rPr>
              <a:t> </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400" b="1" dirty="0">
                <a:solidFill>
                  <a:srgbClr val="363636"/>
                </a:solidFill>
                <a:effectLst/>
                <a:ea typeface="Cambria" panose="02040503050406030204" pitchFamily="18" charset="0"/>
                <a:cs typeface="Times New Roman" panose="02020603050405020304" pitchFamily="18" charset="0"/>
              </a:rPr>
              <a:t>Now it’s your turn to be an entrepreneur! Work either individually, in pairs or small groups to produce an entrepreneurial business plan. It could be anything you like and could be realistic or totally imaginary. </a:t>
            </a:r>
            <a:endParaRPr lang="en-GB" sz="14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400" dirty="0">
                <a:solidFill>
                  <a:srgbClr val="363636"/>
                </a:solidFill>
                <a:effectLst/>
                <a:ea typeface="Cambria" panose="02040503050406030204" pitchFamily="18" charset="0"/>
                <a:cs typeface="Times New Roman" panose="02020603050405020304" pitchFamily="18" charset="0"/>
              </a:rPr>
              <a:t> </a:t>
            </a:r>
            <a:endParaRPr lang="en-GB" sz="14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400" dirty="0">
                <a:solidFill>
                  <a:srgbClr val="363636"/>
                </a:solidFill>
                <a:effectLst/>
                <a:ea typeface="Cambria" panose="02040503050406030204" pitchFamily="18" charset="0"/>
                <a:cs typeface="Times New Roman" panose="02020603050405020304" pitchFamily="18" charset="0"/>
              </a:rPr>
              <a:t>Your business plan should include:</a:t>
            </a:r>
            <a:endParaRPr lang="en-GB" sz="14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400" dirty="0">
                <a:solidFill>
                  <a:srgbClr val="363636"/>
                </a:solidFill>
                <a:effectLst/>
                <a:ea typeface="Cambria" panose="02040503050406030204" pitchFamily="18" charset="0"/>
                <a:cs typeface="Times New Roman" panose="02020603050405020304" pitchFamily="18" charset="0"/>
              </a:rPr>
              <a:t> </a:t>
            </a:r>
            <a:endParaRPr lang="en-GB" sz="1400" dirty="0">
              <a:solidFill>
                <a:srgbClr val="363636"/>
              </a:solidFill>
              <a:effectLst/>
              <a:ea typeface="Cambria" panose="020405030504060302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400" dirty="0">
                <a:solidFill>
                  <a:srgbClr val="363636"/>
                </a:solidFill>
                <a:effectLst/>
                <a:ea typeface="Cambria" panose="02040503050406030204" pitchFamily="18" charset="0"/>
                <a:cs typeface="Times New Roman" panose="02020603050405020304" pitchFamily="18" charset="0"/>
              </a:rPr>
              <a:t>An executive summary – an overview of the business you want to start.</a:t>
            </a:r>
            <a:endParaRPr lang="en-GB" sz="1400" dirty="0">
              <a:solidFill>
                <a:srgbClr val="363636"/>
              </a:solidFill>
              <a:effectLst/>
              <a:ea typeface="Cambria" panose="020405030504060302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400" dirty="0">
                <a:solidFill>
                  <a:srgbClr val="363636"/>
                </a:solidFill>
                <a:effectLst/>
                <a:ea typeface="Cambria" panose="02040503050406030204" pitchFamily="18" charset="0"/>
                <a:cs typeface="Times New Roman" panose="02020603050405020304" pitchFamily="18" charset="0"/>
              </a:rPr>
              <a:t>A short description of the business opportunity: Who are you? What do you plan to sell/offer? Why do you want to do this? Who do you want to sell to?</a:t>
            </a:r>
            <a:endParaRPr lang="en-GB" sz="1400" dirty="0">
              <a:solidFill>
                <a:srgbClr val="363636"/>
              </a:solidFill>
              <a:effectLst/>
              <a:ea typeface="Cambria" panose="020405030504060302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400" dirty="0">
                <a:solidFill>
                  <a:srgbClr val="363636"/>
                </a:solidFill>
                <a:effectLst/>
                <a:ea typeface="Cambria" panose="02040503050406030204" pitchFamily="18" charset="0"/>
                <a:cs typeface="Times New Roman" panose="02020603050405020304" pitchFamily="18" charset="0"/>
              </a:rPr>
              <a:t>Your marketing and sales strategy: Why do you think people will buy what you want to sell? How do you plan to sell them?</a:t>
            </a:r>
            <a:endParaRPr lang="en-GB" sz="1400" dirty="0">
              <a:solidFill>
                <a:srgbClr val="363636"/>
              </a:solidFill>
              <a:effectLst/>
              <a:ea typeface="Cambria" panose="020405030504060302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400" dirty="0">
                <a:solidFill>
                  <a:srgbClr val="363636"/>
                </a:solidFill>
                <a:effectLst/>
                <a:ea typeface="Cambria" panose="02040503050406030204" pitchFamily="18" charset="0"/>
                <a:cs typeface="Times New Roman" panose="02020603050405020304" pitchFamily="18" charset="0"/>
              </a:rPr>
              <a:t>Your management team and personnel: What are your skills, experience and qualifications? What kind of people will you want to employ?</a:t>
            </a:r>
            <a:endParaRPr lang="en-GB" sz="1400" dirty="0">
              <a:solidFill>
                <a:srgbClr val="363636"/>
              </a:solidFill>
              <a:effectLst/>
              <a:ea typeface="Cambria" panose="020405030504060302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400" dirty="0">
                <a:solidFill>
                  <a:srgbClr val="363636"/>
                </a:solidFill>
                <a:effectLst/>
                <a:ea typeface="Cambria" panose="02040503050406030204" pitchFamily="18" charset="0"/>
                <a:cs typeface="Times New Roman" panose="02020603050405020304" pitchFamily="18" charset="0"/>
              </a:rPr>
              <a:t>Your operations: Where will you run your business? What equipment will you need? What IT will you need?</a:t>
            </a:r>
            <a:endParaRPr lang="en-GB" sz="1400" dirty="0">
              <a:solidFill>
                <a:srgbClr val="363636"/>
              </a:solidFill>
              <a:effectLst/>
              <a:ea typeface="Cambria" panose="020405030504060302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400" dirty="0">
                <a:solidFill>
                  <a:srgbClr val="363636"/>
                </a:solidFill>
                <a:effectLst/>
                <a:ea typeface="Cambria" panose="02040503050406030204" pitchFamily="18" charset="0"/>
                <a:cs typeface="Times New Roman" panose="02020603050405020304" pitchFamily="18" charset="0"/>
              </a:rPr>
              <a:t>Financial forecasts: How much money will you need to get started? How much will you sell your product/service for? How much profit will you make in the first, second and third year of business? When and how will you pay investors back?</a:t>
            </a:r>
            <a:endParaRPr lang="en-GB" sz="14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400" dirty="0">
                <a:solidFill>
                  <a:srgbClr val="363636"/>
                </a:solidFill>
                <a:effectLst/>
                <a:ea typeface="Cambria" panose="02040503050406030204" pitchFamily="18" charset="0"/>
                <a:cs typeface="Times New Roman" panose="02020603050405020304" pitchFamily="18" charset="0"/>
              </a:rPr>
              <a:t> </a:t>
            </a:r>
            <a:endParaRPr lang="en-GB" sz="1400" dirty="0">
              <a:solidFill>
                <a:srgbClr val="363636"/>
              </a:solidFill>
              <a:effectLst/>
              <a:ea typeface="Cambria" panose="02040503050406030204" pitchFamily="18" charset="0"/>
              <a:cs typeface="Times New Roman" panose="02020603050405020304" pitchFamily="18" charset="0"/>
            </a:endParaRPr>
          </a:p>
          <a:p>
            <a:pPr>
              <a:lnSpc>
                <a:spcPct val="115000"/>
              </a:lnSpc>
            </a:pPr>
            <a:r>
              <a:rPr lang="en-US" sz="1400" b="1" dirty="0">
                <a:solidFill>
                  <a:srgbClr val="363636"/>
                </a:solidFill>
                <a:effectLst/>
                <a:ea typeface="Cambria" panose="02040503050406030204" pitchFamily="18" charset="0"/>
                <a:cs typeface="Times New Roman" panose="02020603050405020304" pitchFamily="18" charset="0"/>
              </a:rPr>
              <a:t>When your plan is ready, you need to present it to the rest of the class. </a:t>
            </a:r>
            <a:endParaRPr lang="en-GB" sz="1400" b="1" dirty="0">
              <a:solidFill>
                <a:srgbClr val="363636"/>
              </a:solidFill>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51774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sz="4400" dirty="0"/>
              <a:t>Entrepreneurs are Great</a:t>
            </a:r>
          </a:p>
        </p:txBody>
      </p:sp>
      <p:sp>
        <p:nvSpPr>
          <p:cNvPr id="4" name="Subtitle 3"/>
          <p:cNvSpPr>
            <a:spLocks noGrp="1"/>
          </p:cNvSpPr>
          <p:nvPr>
            <p:ph type="subTitle" idx="1"/>
          </p:nvPr>
        </p:nvSpPr>
        <p:spPr/>
        <p:txBody>
          <a:bodyPr>
            <a:normAutofit/>
          </a:bodyPr>
          <a:lstStyle/>
          <a:p>
            <a:r>
              <a:rPr lang="en-GB" dirty="0"/>
              <a:t>TeachingEnglish lessons</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r>
              <a:rPr lang="en-GB" dirty="0"/>
              <a:t>Thanks for attending the lesson</a:t>
            </a:r>
          </a:p>
        </p:txBody>
      </p:sp>
    </p:spTree>
    <p:extLst>
      <p:ext uri="{BB962C8B-B14F-4D97-AF65-F5344CB8AC3E}">
        <p14:creationId xmlns:p14="http://schemas.microsoft.com/office/powerpoint/2010/main" val="2299475354"/>
      </p:ext>
    </p:extLst>
  </p:cSld>
  <p:clrMapOvr>
    <a:masterClrMapping/>
  </p:clrMapOvr>
</p:sld>
</file>

<file path=ppt/theme/theme1.xml><?xml version="1.0" encoding="utf-8"?>
<a:theme xmlns:a="http://schemas.openxmlformats.org/drawingml/2006/main" name="Cover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CA2429F5-8D23-4BE9-AD5F-F4572A1A6D86}"/>
    </a:ext>
  </a:extLst>
</a:theme>
</file>

<file path=ppt/theme/theme2.xml><?xml version="1.0" encoding="utf-8"?>
<a:theme xmlns:a="http://schemas.openxmlformats.org/drawingml/2006/main" name="Section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165A9B3-7AF4-4E8E-9E34-E5B2E1B3EE61}"/>
    </a:ext>
  </a:extLst>
</a:theme>
</file>

<file path=ppt/theme/theme3.xml><?xml version="1.0" encoding="utf-8"?>
<a:theme xmlns:a="http://schemas.openxmlformats.org/drawingml/2006/main" name="Cover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7A85154B-35F0-4B5D-9ABB-C22ECFA91EBE}"/>
    </a:ext>
  </a:extLst>
</a:theme>
</file>

<file path=ppt/theme/theme4.xml><?xml version="1.0" encoding="utf-8"?>
<a:theme xmlns:a="http://schemas.openxmlformats.org/drawingml/2006/main" name="Section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021BCEB-9709-4AD6-8637-80DEE4ED72A6}"/>
    </a:ext>
  </a:extLst>
</a:theme>
</file>

<file path=ppt/theme/theme5.xml><?xml version="1.0" encoding="utf-8"?>
<a:theme xmlns:a="http://schemas.openxmlformats.org/drawingml/2006/main" name="British Council">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5E81798-6535-42DE-9E82-DC88799A933E}"/>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ritish Council blank">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C0B9431-BB5E-4669-9CC7-BFFD8B5EAB8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2711</TotalTime>
  <Words>1046</Words>
  <Application>Microsoft Office PowerPoint</Application>
  <PresentationFormat>Widescreen</PresentationFormat>
  <Paragraphs>121</Paragraphs>
  <Slides>8</Slides>
  <Notes>8</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8</vt:i4>
      </vt:variant>
    </vt:vector>
  </HeadingPairs>
  <TitlesOfParts>
    <vt:vector size="25" baseType="lpstr">
      <vt:lpstr>Arial</vt:lpstr>
      <vt:lpstr>Calibri Light</vt:lpstr>
      <vt:lpstr>Cambria</vt:lpstr>
      <vt:lpstr>Verdana</vt:lpstr>
      <vt:lpstr>ヒラギノ角ゴ Pro W3</vt:lpstr>
      <vt:lpstr>Symbol</vt:lpstr>
      <vt:lpstr>Calibri</vt:lpstr>
      <vt:lpstr>British Council Sans Headline</vt:lpstr>
      <vt:lpstr>Helvetica</vt:lpstr>
      <vt:lpstr>British Council Sans</vt:lpstr>
      <vt:lpstr>Cover - indigo</vt:lpstr>
      <vt:lpstr>Section - indigo</vt:lpstr>
      <vt:lpstr>Cover - white</vt:lpstr>
      <vt:lpstr>Section - white</vt:lpstr>
      <vt:lpstr>British Council</vt:lpstr>
      <vt:lpstr>Custom Design</vt:lpstr>
      <vt:lpstr>British Council blank</vt:lpstr>
      <vt:lpstr>Entrepreneurs are Great</vt:lpstr>
      <vt:lpstr>Entrepreneurs are Great</vt:lpstr>
      <vt:lpstr>Entrepreneurs are Great</vt:lpstr>
      <vt:lpstr>Entrepreneurs are Great</vt:lpstr>
      <vt:lpstr>Entrepreneurs are Great</vt:lpstr>
      <vt:lpstr>Entrepreneurs are Great</vt:lpstr>
      <vt:lpstr>Entrepreneurs are Great</vt:lpstr>
      <vt:lpstr>Entrepreneurs are Great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time (lower level)</dc:title>
  <dc:creator>McLellan, Catherine (Spain)</dc:creator>
  <cp:lastModifiedBy>Kim Ashmore</cp:lastModifiedBy>
  <cp:revision>144</cp:revision>
  <dcterms:created xsi:type="dcterms:W3CDTF">2020-03-31T10:47:13Z</dcterms:created>
  <dcterms:modified xsi:type="dcterms:W3CDTF">2024-03-21T19:55:46Z</dcterms:modified>
</cp:coreProperties>
</file>