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20"/>
  </p:notesMasterIdLst>
  <p:handoutMasterIdLst>
    <p:handoutMasterId r:id="rId21"/>
  </p:handoutMasterIdLst>
  <p:sldIdLst>
    <p:sldId id="281" r:id="rId8"/>
    <p:sldId id="296" r:id="rId9"/>
    <p:sldId id="297" r:id="rId10"/>
    <p:sldId id="298" r:id="rId11"/>
    <p:sldId id="299" r:id="rId12"/>
    <p:sldId id="300" r:id="rId13"/>
    <p:sldId id="301" r:id="rId14"/>
    <p:sldId id="302" r:id="rId15"/>
    <p:sldId id="303" r:id="rId16"/>
    <p:sldId id="304" r:id="rId17"/>
    <p:sldId id="305" r:id="rId18"/>
    <p:sldId id="291" r:id="rId19"/>
  </p:sldIdLst>
  <p:sldSz cx="12192000" cy="6858000"/>
  <p:notesSz cx="6858000" cy="9144000"/>
  <p:embeddedFontLst>
    <p:embeddedFont>
      <p:font typeface="British Council Sans" panose="020B0604020202020204" charset="0"/>
      <p:regular r:id="rId22"/>
      <p:bold r:id="rId23"/>
      <p:italic r:id="rId24"/>
      <p:boldItalic r:id="rId25"/>
    </p:embeddedFont>
    <p:embeddedFont>
      <p:font typeface="British Council Sans Headline" panose="020B0604020202020204" charset="0"/>
      <p:regular r:id="rId26"/>
      <p:bold r:id="rId27"/>
      <p:italic r:id="rId28"/>
      <p:boldItalic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2" d="100"/>
          <a:sy n="82" d="100"/>
        </p:scale>
        <p:origin x="91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font" Target="fonts/font5.fntdata"/><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4.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3.fntdata"/><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20/03/2024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20/03/2024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3607691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11</a:t>
            </a:fld>
            <a:endParaRPr lang="en-GB"/>
          </a:p>
        </p:txBody>
      </p:sp>
    </p:spTree>
    <p:extLst>
      <p:ext uri="{BB962C8B-B14F-4D97-AF65-F5344CB8AC3E}">
        <p14:creationId xmlns:p14="http://schemas.microsoft.com/office/powerpoint/2010/main" val="1048093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12</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62457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2345678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212542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1183630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2902080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1275517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697649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8139690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03/20/2024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03/20/2024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Diwali – My favourite festival</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775790"/>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a:t>
            </a:r>
            <a:r>
              <a:rPr lang="en-GB" sz="1800" dirty="0">
                <a:effectLst/>
                <a:ea typeface="Times New Roman" panose="02020603050405020304" pitchFamily="18" charset="0"/>
              </a:rPr>
              <a:t> </a:t>
            </a:r>
            <a:r>
              <a:rPr lang="en-GB" sz="1800" b="1" dirty="0">
                <a:effectLst/>
                <a:ea typeface="Times New Roman" panose="02020603050405020304" pitchFamily="18" charset="0"/>
              </a:rPr>
              <a:t>After reading exercises</a:t>
            </a:r>
          </a:p>
          <a:p>
            <a:pPr>
              <a:lnSpc>
                <a:spcPct val="115000"/>
              </a:lnSpc>
              <a:spcAft>
                <a:spcPts val="1000"/>
              </a:spcAft>
            </a:pPr>
            <a:r>
              <a:rPr lang="en-GB" sz="1800" dirty="0">
                <a:solidFill>
                  <a:srgbClr val="000000"/>
                </a:solidFill>
                <a:effectLst/>
                <a:ea typeface="Times New Roman" panose="02020603050405020304" pitchFamily="18" charset="0"/>
              </a:rPr>
              <a:t>C. Why are the celebrations in Leicester special? Tick the best answer below.</a:t>
            </a:r>
            <a:endParaRPr lang="en-GB" sz="1800" dirty="0">
              <a:effectLst/>
              <a:ea typeface="Times New Roman" panose="02020603050405020304" pitchFamily="18" charset="0"/>
            </a:endParaRPr>
          </a:p>
        </p:txBody>
      </p:sp>
      <p:graphicFrame>
        <p:nvGraphicFramePr>
          <p:cNvPr id="6" name="Table 5">
            <a:extLst>
              <a:ext uri="{FF2B5EF4-FFF2-40B4-BE49-F238E27FC236}">
                <a16:creationId xmlns:a16="http://schemas.microsoft.com/office/drawing/2014/main" id="{B5C3F150-153A-B1EA-6F39-F47DA77BAA50}"/>
              </a:ext>
            </a:extLst>
          </p:cNvPr>
          <p:cNvGraphicFramePr>
            <a:graphicFrameLocks noGrp="1"/>
          </p:cNvGraphicFramePr>
          <p:nvPr>
            <p:extLst>
              <p:ext uri="{D42A27DB-BD31-4B8C-83A1-F6EECF244321}">
                <p14:modId xmlns:p14="http://schemas.microsoft.com/office/powerpoint/2010/main" val="1849205596"/>
              </p:ext>
            </p:extLst>
          </p:nvPr>
        </p:nvGraphicFramePr>
        <p:xfrm>
          <a:off x="1478529" y="1951117"/>
          <a:ext cx="7825128" cy="1414869"/>
        </p:xfrm>
        <a:graphic>
          <a:graphicData uri="http://schemas.openxmlformats.org/drawingml/2006/table">
            <a:tbl>
              <a:tblPr firstRow="1" firstCol="1" bandRow="1">
                <a:tableStyleId>{5940675A-B579-460E-94D1-54222C63F5DA}</a:tableStyleId>
              </a:tblPr>
              <a:tblGrid>
                <a:gridCol w="7092766">
                  <a:extLst>
                    <a:ext uri="{9D8B030D-6E8A-4147-A177-3AD203B41FA5}">
                      <a16:colId xmlns:a16="http://schemas.microsoft.com/office/drawing/2014/main" val="834436546"/>
                    </a:ext>
                  </a:extLst>
                </a:gridCol>
                <a:gridCol w="732362">
                  <a:extLst>
                    <a:ext uri="{9D8B030D-6E8A-4147-A177-3AD203B41FA5}">
                      <a16:colId xmlns:a16="http://schemas.microsoft.com/office/drawing/2014/main" val="502826110"/>
                    </a:ext>
                  </a:extLst>
                </a:gridCol>
              </a:tblGrid>
              <a:tr h="288807">
                <a:tc>
                  <a:txBody>
                    <a:bodyPr/>
                    <a:lstStyle/>
                    <a:p>
                      <a:pPr>
                        <a:lnSpc>
                          <a:spcPct val="100000"/>
                        </a:lnSpc>
                        <a:spcBef>
                          <a:spcPts val="300"/>
                        </a:spcBef>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Bef>
                          <a:spcPts val="300"/>
                        </a:spcBef>
                        <a:spcAft>
                          <a:spcPts val="600"/>
                        </a:spcAft>
                      </a:pPr>
                      <a:r>
                        <a:rPr lang="en-GB" sz="1800">
                          <a:effectLst/>
                          <a:sym typeface="Symbol" panose="05050102010706020507" pitchFamily="18" charset="2"/>
                        </a:rPr>
                        <a: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2805712"/>
                  </a:ext>
                </a:extLst>
              </a:tr>
              <a:tr h="288711">
                <a:tc>
                  <a:txBody>
                    <a:bodyPr/>
                    <a:lstStyle/>
                    <a:p>
                      <a:pPr>
                        <a:lnSpc>
                          <a:spcPct val="100000"/>
                        </a:lnSpc>
                        <a:spcBef>
                          <a:spcPts val="300"/>
                        </a:spcBef>
                        <a:spcAft>
                          <a:spcPts val="600"/>
                        </a:spcAft>
                      </a:pPr>
                      <a:r>
                        <a:rPr lang="en-GB" sz="1800" dirty="0">
                          <a:effectLst/>
                        </a:rPr>
                        <a:t>They are larger and more spectacular than other places.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Bef>
                          <a:spcPts val="300"/>
                        </a:spcBef>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5321482"/>
                  </a:ext>
                </a:extLst>
              </a:tr>
              <a:tr h="288711">
                <a:tc>
                  <a:txBody>
                    <a:bodyPr/>
                    <a:lstStyle/>
                    <a:p>
                      <a:pPr>
                        <a:lnSpc>
                          <a:spcPct val="100000"/>
                        </a:lnSpc>
                        <a:spcBef>
                          <a:spcPts val="300"/>
                        </a:spcBef>
                        <a:spcAft>
                          <a:spcPts val="600"/>
                        </a:spcAft>
                      </a:pPr>
                      <a:r>
                        <a:rPr lang="en-GB" sz="1800" dirty="0">
                          <a:effectLst/>
                        </a:rPr>
                        <a:t>They are special to </a:t>
                      </a:r>
                      <a:r>
                        <a:rPr lang="en-GB" sz="1800" dirty="0" err="1">
                          <a:effectLst/>
                        </a:rPr>
                        <a:t>Erisha</a:t>
                      </a:r>
                      <a:r>
                        <a:rPr lang="en-GB" sz="1800" dirty="0">
                          <a:effectLst/>
                        </a:rPr>
                        <a:t> because she shares them with family members.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Bef>
                          <a:spcPts val="300"/>
                        </a:spcBef>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57627036"/>
                  </a:ext>
                </a:extLst>
              </a:tr>
              <a:tr h="288711">
                <a:tc>
                  <a:txBody>
                    <a:bodyPr/>
                    <a:lstStyle/>
                    <a:p>
                      <a:pPr>
                        <a:lnSpc>
                          <a:spcPct val="100000"/>
                        </a:lnSpc>
                        <a:spcBef>
                          <a:spcPts val="300"/>
                        </a:spcBef>
                        <a:spcAft>
                          <a:spcPts val="600"/>
                        </a:spcAft>
                      </a:pPr>
                      <a:r>
                        <a:rPr lang="en-GB" sz="1800">
                          <a:effectLst/>
                        </a:rPr>
                        <a:t>Leicester has one of the UK’s largest Hindu populations.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Bef>
                          <a:spcPts val="300"/>
                        </a:spcBef>
                        <a:spcAft>
                          <a:spcPts val="6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45645530"/>
                  </a:ext>
                </a:extLst>
              </a:tr>
            </a:tbl>
          </a:graphicData>
        </a:graphic>
      </p:graphicFrame>
      <p:sp>
        <p:nvSpPr>
          <p:cNvPr id="10" name="TextBox 9">
            <a:extLst>
              <a:ext uri="{FF2B5EF4-FFF2-40B4-BE49-F238E27FC236}">
                <a16:creationId xmlns:a16="http://schemas.microsoft.com/office/drawing/2014/main" id="{CFDF2233-9E37-A94F-119B-FD9E6ABF7998}"/>
              </a:ext>
            </a:extLst>
          </p:cNvPr>
          <p:cNvSpPr txBox="1"/>
          <p:nvPr/>
        </p:nvSpPr>
        <p:spPr>
          <a:xfrm>
            <a:off x="1104000" y="3619142"/>
            <a:ext cx="8446399" cy="383823"/>
          </a:xfrm>
          <a:prstGeom prst="rect">
            <a:avLst/>
          </a:prstGeom>
          <a:noFill/>
        </p:spPr>
        <p:txBody>
          <a:bodyPr wrap="square">
            <a:spAutoFit/>
          </a:bodyPr>
          <a:lstStyle/>
          <a:p>
            <a:pPr marL="228600">
              <a:lnSpc>
                <a:spcPct val="115000"/>
              </a:lnSpc>
              <a:spcAft>
                <a:spcPts val="1000"/>
              </a:spcAft>
            </a:pPr>
            <a:r>
              <a:rPr lang="en-GB" sz="1800" dirty="0">
                <a:solidFill>
                  <a:srgbClr val="000000"/>
                </a:solidFill>
                <a:effectLst/>
                <a:ea typeface="Times New Roman" panose="02020603050405020304" pitchFamily="18" charset="0"/>
              </a:rPr>
              <a:t>Why is Diwali important for families? Tick the best answer below</a:t>
            </a:r>
            <a:endParaRPr lang="en-GB" sz="800" dirty="0">
              <a:effectLst/>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C9B63C0F-B82E-B57F-3966-CF7B85110CD6}"/>
              </a:ext>
            </a:extLst>
          </p:cNvPr>
          <p:cNvGraphicFramePr>
            <a:graphicFrameLocks noGrp="1"/>
          </p:cNvGraphicFramePr>
          <p:nvPr>
            <p:extLst>
              <p:ext uri="{D42A27DB-BD31-4B8C-83A1-F6EECF244321}">
                <p14:modId xmlns:p14="http://schemas.microsoft.com/office/powerpoint/2010/main" val="1327924230"/>
              </p:ext>
            </p:extLst>
          </p:nvPr>
        </p:nvGraphicFramePr>
        <p:xfrm>
          <a:off x="1478529" y="4139098"/>
          <a:ext cx="7825128" cy="1154940"/>
        </p:xfrm>
        <a:graphic>
          <a:graphicData uri="http://schemas.openxmlformats.org/drawingml/2006/table">
            <a:tbl>
              <a:tblPr firstRow="1" firstCol="1" bandRow="1">
                <a:tableStyleId>{5940675A-B579-460E-94D1-54222C63F5DA}</a:tableStyleId>
              </a:tblPr>
              <a:tblGrid>
                <a:gridCol w="7092766">
                  <a:extLst>
                    <a:ext uri="{9D8B030D-6E8A-4147-A177-3AD203B41FA5}">
                      <a16:colId xmlns:a16="http://schemas.microsoft.com/office/drawing/2014/main" val="834436546"/>
                    </a:ext>
                  </a:extLst>
                </a:gridCol>
                <a:gridCol w="732362">
                  <a:extLst>
                    <a:ext uri="{9D8B030D-6E8A-4147-A177-3AD203B41FA5}">
                      <a16:colId xmlns:a16="http://schemas.microsoft.com/office/drawing/2014/main" val="502826110"/>
                    </a:ext>
                  </a:extLst>
                </a:gridCol>
              </a:tblGrid>
              <a:tr h="288807">
                <a:tc>
                  <a:txBody>
                    <a:bodyPr/>
                    <a:lstStyle/>
                    <a:p>
                      <a:pPr>
                        <a:lnSpc>
                          <a:spcPct val="115000"/>
                        </a:lnSpc>
                        <a:spcBef>
                          <a:spcPts val="300"/>
                        </a:spcBef>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300"/>
                        </a:spcBef>
                        <a:spcAft>
                          <a:spcPts val="600"/>
                        </a:spcAft>
                      </a:pPr>
                      <a:r>
                        <a:rPr lang="en-GB" sz="1800">
                          <a:effectLst/>
                          <a:sym typeface="Symbol" panose="05050102010706020507" pitchFamily="18" charset="2"/>
                        </a:rPr>
                        <a: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2805712"/>
                  </a:ext>
                </a:extLst>
              </a:tr>
              <a:tr h="288711">
                <a:tc>
                  <a:txBody>
                    <a:bodyPr/>
                    <a:lstStyle/>
                    <a:p>
                      <a:pPr>
                        <a:lnSpc>
                          <a:spcPct val="115000"/>
                        </a:lnSpc>
                        <a:spcBef>
                          <a:spcPts val="300"/>
                        </a:spcBef>
                        <a:spcAft>
                          <a:spcPts val="600"/>
                        </a:spcAft>
                      </a:pPr>
                      <a:r>
                        <a:rPr lang="en-GB" sz="1800" kern="1200" dirty="0">
                          <a:solidFill>
                            <a:schemeClr val="tx1"/>
                          </a:solidFill>
                          <a:effectLst/>
                          <a:latin typeface="+mn-lt"/>
                          <a:ea typeface="+mn-ea"/>
                          <a:cs typeface="+mn-cs"/>
                        </a:rPr>
                        <a:t>It is a chance for everyone to be together.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5321482"/>
                  </a:ext>
                </a:extLst>
              </a:tr>
              <a:tr h="288711">
                <a:tc>
                  <a:txBody>
                    <a:bodyPr/>
                    <a:lstStyle/>
                    <a:p>
                      <a:pPr>
                        <a:lnSpc>
                          <a:spcPct val="115000"/>
                        </a:lnSpc>
                        <a:spcBef>
                          <a:spcPts val="300"/>
                        </a:spcBef>
                        <a:spcAft>
                          <a:spcPts val="600"/>
                        </a:spcAft>
                      </a:pPr>
                      <a:r>
                        <a:rPr lang="en-GB" sz="1800" kern="1200" dirty="0">
                          <a:solidFill>
                            <a:schemeClr val="tx1"/>
                          </a:solidFill>
                          <a:effectLst/>
                          <a:latin typeface="+mn-lt"/>
                          <a:ea typeface="+mn-ea"/>
                          <a:cs typeface="+mn-cs"/>
                        </a:rPr>
                        <a:t>It is a time for making friends and forgiving other people.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57627036"/>
                  </a:ext>
                </a:extLst>
              </a:tr>
              <a:tr h="288711">
                <a:tc>
                  <a:txBody>
                    <a:bodyPr/>
                    <a:lstStyle/>
                    <a:p>
                      <a:pPr>
                        <a:lnSpc>
                          <a:spcPct val="115000"/>
                        </a:lnSpc>
                        <a:spcBef>
                          <a:spcPts val="300"/>
                        </a:spcBef>
                        <a:spcAft>
                          <a:spcPts val="600"/>
                        </a:spcAft>
                      </a:pPr>
                      <a:r>
                        <a:rPr lang="en-GB" sz="1800" kern="1200" dirty="0">
                          <a:solidFill>
                            <a:schemeClr val="tx1"/>
                          </a:solidFill>
                          <a:effectLst/>
                          <a:latin typeface="+mn-lt"/>
                          <a:ea typeface="+mn-ea"/>
                          <a:cs typeface="+mn-cs"/>
                        </a:rPr>
                        <a:t>It is a time to visit family members you may not usually see often.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6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45645530"/>
                  </a:ext>
                </a:extLst>
              </a:tr>
            </a:tbl>
          </a:graphicData>
        </a:graphic>
      </p:graphicFrame>
    </p:spTree>
    <p:extLst>
      <p:ext uri="{BB962C8B-B14F-4D97-AF65-F5344CB8AC3E}">
        <p14:creationId xmlns:p14="http://schemas.microsoft.com/office/powerpoint/2010/main" val="1978672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698846"/>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4: Work in pairs. Look at the words in the table and try to re-tell the legend of Diwali in your own words.</a:t>
            </a:r>
            <a:endParaRPr lang="en-GB" sz="1800" dirty="0">
              <a:effectLst/>
              <a:ea typeface="Times New Roman" panose="02020603050405020304" pitchFamily="18" charset="0"/>
            </a:endParaRPr>
          </a:p>
        </p:txBody>
      </p:sp>
      <p:graphicFrame>
        <p:nvGraphicFramePr>
          <p:cNvPr id="2" name="Table 1">
            <a:extLst>
              <a:ext uri="{FF2B5EF4-FFF2-40B4-BE49-F238E27FC236}">
                <a16:creationId xmlns:a16="http://schemas.microsoft.com/office/drawing/2014/main" id="{91380308-3A9D-B073-1CB5-7405998A1005}"/>
              </a:ext>
            </a:extLst>
          </p:cNvPr>
          <p:cNvGraphicFramePr>
            <a:graphicFrameLocks noGrp="1"/>
          </p:cNvGraphicFramePr>
          <p:nvPr>
            <p:extLst>
              <p:ext uri="{D42A27DB-BD31-4B8C-83A1-F6EECF244321}">
                <p14:modId xmlns:p14="http://schemas.microsoft.com/office/powerpoint/2010/main" val="565244630"/>
              </p:ext>
            </p:extLst>
          </p:nvPr>
        </p:nvGraphicFramePr>
        <p:xfrm>
          <a:off x="1104001" y="1950353"/>
          <a:ext cx="8370277" cy="3473276"/>
        </p:xfrm>
        <a:graphic>
          <a:graphicData uri="http://schemas.openxmlformats.org/drawingml/2006/table">
            <a:tbl>
              <a:tblPr firstRow="1" firstCol="1" bandRow="1">
                <a:tableStyleId>{BC89EF96-8CEA-46FF-86C4-4CE0E7609802}</a:tableStyleId>
              </a:tblPr>
              <a:tblGrid>
                <a:gridCol w="2705863">
                  <a:extLst>
                    <a:ext uri="{9D8B030D-6E8A-4147-A177-3AD203B41FA5}">
                      <a16:colId xmlns:a16="http://schemas.microsoft.com/office/drawing/2014/main" val="693154248"/>
                    </a:ext>
                  </a:extLst>
                </a:gridCol>
                <a:gridCol w="2872567">
                  <a:extLst>
                    <a:ext uri="{9D8B030D-6E8A-4147-A177-3AD203B41FA5}">
                      <a16:colId xmlns:a16="http://schemas.microsoft.com/office/drawing/2014/main" val="2962959348"/>
                    </a:ext>
                  </a:extLst>
                </a:gridCol>
                <a:gridCol w="2791847">
                  <a:extLst>
                    <a:ext uri="{9D8B030D-6E8A-4147-A177-3AD203B41FA5}">
                      <a16:colId xmlns:a16="http://schemas.microsoft.com/office/drawing/2014/main" val="3235014342"/>
                    </a:ext>
                  </a:extLst>
                </a:gridCol>
              </a:tblGrid>
              <a:tr h="868319">
                <a:tc>
                  <a:txBody>
                    <a:bodyPr/>
                    <a:lstStyle/>
                    <a:p>
                      <a:pPr algn="ctr">
                        <a:lnSpc>
                          <a:spcPct val="115000"/>
                        </a:lnSpc>
                        <a:spcBef>
                          <a:spcPts val="600"/>
                        </a:spcBef>
                        <a:spcAft>
                          <a:spcPts val="600"/>
                        </a:spcAft>
                      </a:pPr>
                      <a:r>
                        <a:rPr lang="en-GB" sz="1800" b="1" dirty="0">
                          <a:effectLst/>
                        </a:rPr>
                        <a:t>Lord</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dirty="0">
                          <a:effectLst/>
                        </a:rPr>
                        <a:t>God</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a:effectLst/>
                        </a:rPr>
                        <a:t>sita</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11314983"/>
                  </a:ext>
                </a:extLst>
              </a:tr>
              <a:tr h="868319">
                <a:tc>
                  <a:txBody>
                    <a:bodyPr/>
                    <a:lstStyle/>
                    <a:p>
                      <a:pPr algn="ctr">
                        <a:lnSpc>
                          <a:spcPct val="115000"/>
                        </a:lnSpc>
                        <a:spcBef>
                          <a:spcPts val="600"/>
                        </a:spcBef>
                        <a:spcAft>
                          <a:spcPts val="600"/>
                        </a:spcAft>
                      </a:pPr>
                      <a:r>
                        <a:rPr lang="en-GB" sz="1800" b="1" dirty="0">
                          <a:effectLst/>
                        </a:rPr>
                        <a:t>Rama</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dirty="0">
                          <a:effectLst/>
                        </a:rPr>
                        <a:t>King</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a:effectLst/>
                        </a:rPr>
                        <a:t>demon</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79717092"/>
                  </a:ext>
                </a:extLst>
              </a:tr>
              <a:tr h="868319">
                <a:tc>
                  <a:txBody>
                    <a:bodyPr/>
                    <a:lstStyle/>
                    <a:p>
                      <a:pPr algn="ctr">
                        <a:lnSpc>
                          <a:spcPct val="115000"/>
                        </a:lnSpc>
                        <a:spcBef>
                          <a:spcPts val="600"/>
                        </a:spcBef>
                        <a:spcAft>
                          <a:spcPts val="600"/>
                        </a:spcAft>
                      </a:pPr>
                      <a:r>
                        <a:rPr lang="en-GB" sz="1800" b="1">
                          <a:effectLst/>
                        </a:rPr>
                        <a:t>Ravana</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dirty="0">
                          <a:effectLst/>
                        </a:rPr>
                        <a:t>capture</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dirty="0">
                          <a:effectLst/>
                        </a:rPr>
                        <a:t>fight</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0966970"/>
                  </a:ext>
                </a:extLst>
              </a:tr>
              <a:tr h="868319">
                <a:tc>
                  <a:txBody>
                    <a:bodyPr/>
                    <a:lstStyle/>
                    <a:p>
                      <a:pPr algn="ctr">
                        <a:lnSpc>
                          <a:spcPct val="115000"/>
                        </a:lnSpc>
                        <a:spcBef>
                          <a:spcPts val="600"/>
                        </a:spcBef>
                        <a:spcAft>
                          <a:spcPts val="600"/>
                        </a:spcAft>
                      </a:pPr>
                      <a:r>
                        <a:rPr lang="en-GB" sz="1800" b="1">
                          <a:effectLst/>
                        </a:rPr>
                        <a:t>rescue</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a:effectLst/>
                        </a:rPr>
                        <a:t>return</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600"/>
                        </a:spcBef>
                        <a:spcAft>
                          <a:spcPts val="600"/>
                        </a:spcAft>
                      </a:pPr>
                      <a:r>
                        <a:rPr lang="en-GB" sz="1800" b="1" dirty="0">
                          <a:effectLst/>
                        </a:rPr>
                        <a:t> </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4168772"/>
                  </a:ext>
                </a:extLst>
              </a:tr>
            </a:tbl>
          </a:graphicData>
        </a:graphic>
      </p:graphicFrame>
    </p:spTree>
    <p:extLst>
      <p:ext uri="{BB962C8B-B14F-4D97-AF65-F5344CB8AC3E}">
        <p14:creationId xmlns:p14="http://schemas.microsoft.com/office/powerpoint/2010/main" val="1823860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Diwali – My favourite festival</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2936317"/>
          </a:xfrm>
          <a:prstGeom prst="rect">
            <a:avLst/>
          </a:prstGeom>
          <a:noFill/>
        </p:spPr>
        <p:txBody>
          <a:bodyPr wrap="square" rtlCol="0">
            <a:spAutoFit/>
          </a:bodyPr>
          <a:lstStyle/>
          <a:p>
            <a:pPr>
              <a:lnSpc>
                <a:spcPct val="115000"/>
              </a:lnSpc>
              <a:spcAft>
                <a:spcPts val="1000"/>
              </a:spcAft>
            </a:pPr>
            <a:r>
              <a:rPr lang="en-GB" sz="1800" b="1" dirty="0">
                <a:solidFill>
                  <a:srgbClr val="000000"/>
                </a:solidFill>
                <a:effectLst/>
                <a:ea typeface="Times New Roman" panose="02020603050405020304" pitchFamily="18" charset="0"/>
              </a:rPr>
              <a:t>Task 1</a:t>
            </a:r>
            <a:r>
              <a:rPr lang="en-GB" b="1" dirty="0">
                <a:solidFill>
                  <a:srgbClr val="000000"/>
                </a:solidFill>
                <a:ea typeface="Times New Roman" panose="02020603050405020304" pitchFamily="18" charset="0"/>
              </a:rPr>
              <a:t>:</a:t>
            </a:r>
            <a:r>
              <a:rPr lang="en-GB" sz="1800" b="1" dirty="0">
                <a:solidFill>
                  <a:srgbClr val="000000"/>
                </a:solidFill>
                <a:effectLst/>
                <a:ea typeface="Times New Roman" panose="02020603050405020304" pitchFamily="18" charset="0"/>
              </a:rPr>
              <a:t> You are going to read a text about the festival of Diwali. Read the paragraph headings. What do you know about them?</a:t>
            </a:r>
          </a:p>
          <a:p>
            <a:pPr marL="285750" indent="-285750">
              <a:lnSpc>
                <a:spcPct val="115000"/>
              </a:lnSpc>
              <a:spcAft>
                <a:spcPts val="1000"/>
              </a:spcAft>
              <a:buFont typeface="Arial" panose="020B0604020202020204" pitchFamily="34" charset="0"/>
              <a:buChar char="•"/>
            </a:pPr>
            <a:r>
              <a:rPr lang="en-GB" dirty="0">
                <a:solidFill>
                  <a:srgbClr val="000000"/>
                </a:solidFill>
                <a:ea typeface="Times New Roman" panose="02020603050405020304" pitchFamily="18" charset="0"/>
              </a:rPr>
              <a:t>Celebrations in the temple</a:t>
            </a:r>
          </a:p>
          <a:p>
            <a:pPr marL="285750" indent="-285750">
              <a:lnSpc>
                <a:spcPct val="115000"/>
              </a:lnSpc>
              <a:spcAft>
                <a:spcPts val="1000"/>
              </a:spcAft>
              <a:buFont typeface="Arial" panose="020B0604020202020204" pitchFamily="34" charset="0"/>
              <a:buChar char="•"/>
            </a:pPr>
            <a:r>
              <a:rPr lang="en-GB" sz="1800" dirty="0">
                <a:solidFill>
                  <a:srgbClr val="000000"/>
                </a:solidFill>
                <a:effectLst/>
                <a:ea typeface="Times New Roman" panose="02020603050405020304" pitchFamily="18" charset="0"/>
              </a:rPr>
              <a:t>Diwali and families</a:t>
            </a:r>
          </a:p>
          <a:p>
            <a:pPr marL="285750" indent="-285750">
              <a:lnSpc>
                <a:spcPct val="115000"/>
              </a:lnSpc>
              <a:spcAft>
                <a:spcPts val="1000"/>
              </a:spcAft>
              <a:buFont typeface="Arial" panose="020B0604020202020204" pitchFamily="34" charset="0"/>
              <a:buChar char="•"/>
            </a:pPr>
            <a:r>
              <a:rPr lang="en-GB" dirty="0">
                <a:solidFill>
                  <a:srgbClr val="000000"/>
                </a:solidFill>
                <a:ea typeface="Times New Roman" panose="02020603050405020304" pitchFamily="18" charset="0"/>
              </a:rPr>
              <a:t>Celebrations in Leicester</a:t>
            </a:r>
          </a:p>
          <a:p>
            <a:pPr marL="285750" indent="-285750">
              <a:lnSpc>
                <a:spcPct val="115000"/>
              </a:lnSpc>
              <a:spcAft>
                <a:spcPts val="1000"/>
              </a:spcAft>
              <a:buFont typeface="Arial" panose="020B0604020202020204" pitchFamily="34" charset="0"/>
              <a:buChar char="•"/>
            </a:pPr>
            <a:r>
              <a:rPr lang="en-GB" sz="1800" dirty="0">
                <a:solidFill>
                  <a:srgbClr val="000000"/>
                </a:solidFill>
                <a:effectLst/>
                <a:ea typeface="Times New Roman" panose="02020603050405020304" pitchFamily="18" charset="0"/>
              </a:rPr>
              <a:t>The meaning </a:t>
            </a:r>
            <a:r>
              <a:rPr lang="en-GB" dirty="0">
                <a:solidFill>
                  <a:srgbClr val="000000"/>
                </a:solidFill>
                <a:ea typeface="Times New Roman" panose="02020603050405020304" pitchFamily="18" charset="0"/>
              </a:rPr>
              <a:t>of Diwali</a:t>
            </a:r>
          </a:p>
          <a:p>
            <a:pPr marL="285750" indent="-285750">
              <a:lnSpc>
                <a:spcPct val="115000"/>
              </a:lnSpc>
              <a:spcAft>
                <a:spcPts val="1000"/>
              </a:spcAft>
              <a:buFont typeface="Arial" panose="020B0604020202020204" pitchFamily="34" charset="0"/>
              <a:buChar char="•"/>
            </a:pPr>
            <a:r>
              <a:rPr lang="en-GB" sz="1800" dirty="0">
                <a:solidFill>
                  <a:srgbClr val="000000"/>
                </a:solidFill>
                <a:effectLst/>
                <a:ea typeface="Times New Roman" panose="02020603050405020304" pitchFamily="18" charset="0"/>
              </a:rPr>
              <a:t>The legen</a:t>
            </a:r>
            <a:r>
              <a:rPr lang="en-GB" dirty="0">
                <a:solidFill>
                  <a:srgbClr val="000000"/>
                </a:solidFill>
                <a:ea typeface="Times New Roman" panose="02020603050405020304" pitchFamily="18" charset="0"/>
              </a:rPr>
              <a:t>d associated with Diwali</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202905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2738378"/>
          </a:xfrm>
          <a:prstGeom prst="rect">
            <a:avLst/>
          </a:prstGeom>
          <a:noFill/>
        </p:spPr>
        <p:txBody>
          <a:bodyPr wrap="square" rtlCol="0">
            <a:spAutoFit/>
          </a:bodyPr>
          <a:lstStyle/>
          <a:p>
            <a:pPr>
              <a:lnSpc>
                <a:spcPct val="115000"/>
              </a:lnSpc>
              <a:spcAft>
                <a:spcPts val="1000"/>
              </a:spcAft>
            </a:pPr>
            <a:r>
              <a:rPr lang="en-GB" sz="1800" b="1" dirty="0">
                <a:solidFill>
                  <a:srgbClr val="000000"/>
                </a:solidFill>
                <a:effectLst/>
                <a:ea typeface="Times New Roman" panose="02020603050405020304" pitchFamily="18" charset="0"/>
              </a:rPr>
              <a:t>Task 2: Read the first paragraph of the text. </a:t>
            </a:r>
            <a:endParaRPr lang="en-GB" sz="1800" dirty="0">
              <a:effectLst/>
              <a:ea typeface="Times New Roman" panose="02020603050405020304" pitchFamily="18" charset="0"/>
            </a:endParaRPr>
          </a:p>
          <a:p>
            <a:pPr>
              <a:lnSpc>
                <a:spcPct val="115000"/>
              </a:lnSpc>
              <a:spcAft>
                <a:spcPts val="1000"/>
              </a:spcAft>
            </a:pPr>
            <a:r>
              <a:rPr lang="en-GB" sz="1800" b="1" dirty="0">
                <a:effectLst/>
                <a:ea typeface="Times New Roman" panose="02020603050405020304" pitchFamily="18" charset="0"/>
              </a:rPr>
              <a:t>My favourite festival – </a:t>
            </a:r>
            <a:r>
              <a:rPr lang="en-GB" sz="1800" b="1" dirty="0" err="1">
                <a:effectLst/>
                <a:ea typeface="Times New Roman" panose="02020603050405020304" pitchFamily="18" charset="0"/>
              </a:rPr>
              <a:t>Erisha</a:t>
            </a:r>
            <a:r>
              <a:rPr lang="en-GB" sz="1800" b="1" dirty="0">
                <a:effectLst/>
                <a:ea typeface="Times New Roman" panose="02020603050405020304" pitchFamily="18" charset="0"/>
              </a:rPr>
              <a:t> Singh</a:t>
            </a:r>
            <a:br>
              <a:rPr lang="en-GB" sz="1800" dirty="0">
                <a:effectLst/>
                <a:ea typeface="Times New Roman" panose="02020603050405020304" pitchFamily="18" charset="0"/>
              </a:rPr>
            </a:br>
            <a:br>
              <a:rPr lang="en-GB" sz="1800" dirty="0">
                <a:effectLst/>
                <a:ea typeface="Times New Roman" panose="02020603050405020304" pitchFamily="18" charset="0"/>
              </a:rPr>
            </a:br>
            <a:r>
              <a:rPr lang="en-GB" sz="1800" dirty="0">
                <a:effectLst/>
                <a:ea typeface="Times New Roman" panose="02020603050405020304" pitchFamily="18" charset="0"/>
              </a:rPr>
              <a:t>Every autumn I go to stay with my cousins in Leicester so we can all celebrate Diwali together. My family are Hindus, our grandparents came to Britain from India. Diwali is the biggest Hindu festival and people celebrate it all over the world. We come to Leicester because it has one of the largest Hindu populations in the UK and the celebrations are fantastic.</a:t>
            </a:r>
          </a:p>
        </p:txBody>
      </p:sp>
    </p:spTree>
    <p:extLst>
      <p:ext uri="{BB962C8B-B14F-4D97-AF65-F5344CB8AC3E}">
        <p14:creationId xmlns:p14="http://schemas.microsoft.com/office/powerpoint/2010/main" val="368390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2866619"/>
          </a:xfrm>
          <a:prstGeom prst="rect">
            <a:avLst/>
          </a:prstGeom>
          <a:noFill/>
        </p:spPr>
        <p:txBody>
          <a:bodyPr wrap="square" rtlCol="0">
            <a:spAutoFit/>
          </a:bodyPr>
          <a:lstStyle/>
          <a:p>
            <a:pPr>
              <a:lnSpc>
                <a:spcPct val="115000"/>
              </a:lnSpc>
              <a:spcAft>
                <a:spcPts val="1000"/>
              </a:spcAft>
            </a:pPr>
            <a:r>
              <a:rPr lang="en-GB" sz="1800" b="1" dirty="0">
                <a:solidFill>
                  <a:srgbClr val="000000"/>
                </a:solidFill>
                <a:effectLst/>
                <a:ea typeface="Times New Roman" panose="02020603050405020304" pitchFamily="18" charset="0"/>
              </a:rPr>
              <a:t>Task 2: Read the next paragraph of the text. Which is the best heading?</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(1)</a:t>
            </a:r>
          </a:p>
          <a:p>
            <a:pPr>
              <a:lnSpc>
                <a:spcPct val="115000"/>
              </a:lnSpc>
              <a:spcAft>
                <a:spcPts val="1000"/>
              </a:spcAft>
            </a:pPr>
            <a:r>
              <a:rPr lang="en-GB" sz="1800" dirty="0">
                <a:effectLst/>
                <a:ea typeface="Times New Roman" panose="02020603050405020304" pitchFamily="18" charset="0"/>
              </a:rPr>
              <a:t>Diwali is a magical time for children because of the lights. We light candles and lamps called divas in our homes, especially in the windows. All the streets, houses and shops are decorated with light. Diwali comes from the Sanskrit word Deepavali which means ‘rows of lights’. It is our festival of Light and starts the Hindu year. If we light our house well, we will have good fortune because the Goddess of wealth and prosperity, Lakshmi, will see our lights.</a:t>
            </a:r>
          </a:p>
        </p:txBody>
      </p:sp>
      <p:sp>
        <p:nvSpPr>
          <p:cNvPr id="6" name="Rectangle: Rounded Corners 5">
            <a:extLst>
              <a:ext uri="{FF2B5EF4-FFF2-40B4-BE49-F238E27FC236}">
                <a16:creationId xmlns:a16="http://schemas.microsoft.com/office/drawing/2014/main" id="{D2D672AC-E3D6-64C7-6484-E2B6DD0A68C0}"/>
              </a:ext>
            </a:extLst>
          </p:cNvPr>
          <p:cNvSpPr/>
          <p:nvPr/>
        </p:nvSpPr>
        <p:spPr>
          <a:xfrm>
            <a:off x="5867999" y="3771778"/>
            <a:ext cx="4875885" cy="227944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the temple</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Diwali and families</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Leicester</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meaning of Diwali</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legend associated with Diwali</a:t>
            </a:r>
            <a:endParaRPr lang="en-GB" sz="800" b="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3075864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2423356"/>
          </a:xfrm>
          <a:prstGeom prst="rect">
            <a:avLst/>
          </a:prstGeom>
          <a:noFill/>
        </p:spPr>
        <p:txBody>
          <a:bodyPr wrap="square" rtlCol="0">
            <a:spAutoFit/>
          </a:bodyPr>
          <a:lstStyle/>
          <a:p>
            <a:pPr>
              <a:lnSpc>
                <a:spcPct val="115000"/>
              </a:lnSpc>
              <a:spcAft>
                <a:spcPts val="1000"/>
              </a:spcAft>
            </a:pPr>
            <a:r>
              <a:rPr lang="en-GB" sz="1800" b="1" dirty="0">
                <a:solidFill>
                  <a:srgbClr val="000000"/>
                </a:solidFill>
                <a:effectLst/>
                <a:ea typeface="Times New Roman" panose="02020603050405020304" pitchFamily="18" charset="0"/>
              </a:rPr>
              <a:t>Task 2: Read the next paragraph of the text. Which is the best heading?</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(2)</a:t>
            </a:r>
            <a:br>
              <a:rPr lang="en-GB" sz="1800" dirty="0">
                <a:effectLst/>
                <a:ea typeface="Times New Roman" panose="02020603050405020304" pitchFamily="18" charset="0"/>
              </a:rPr>
            </a:br>
            <a:br>
              <a:rPr lang="en-GB" sz="1800" dirty="0">
                <a:effectLst/>
                <a:ea typeface="Times New Roman" panose="02020603050405020304" pitchFamily="18" charset="0"/>
              </a:rPr>
            </a:br>
            <a:r>
              <a:rPr lang="en-GB" sz="1800" dirty="0">
                <a:effectLst/>
                <a:ea typeface="Times New Roman" panose="02020603050405020304" pitchFamily="18" charset="0"/>
              </a:rPr>
              <a:t>At Diwali we tell the legend of the Hindu god, Lord Rama. He had a beautiful wife called Sita and she was captured by the demon king Ravana. Lord Rama fought the demon king and rescued his wife. We celebrate Rama’s return with his wife. It signifies that good triumphs over evil. People light their lamps to celebrate the god Rama’s victory.</a:t>
            </a:r>
          </a:p>
        </p:txBody>
      </p:sp>
      <p:sp>
        <p:nvSpPr>
          <p:cNvPr id="6" name="Rectangle: Rounded Corners 5">
            <a:extLst>
              <a:ext uri="{FF2B5EF4-FFF2-40B4-BE49-F238E27FC236}">
                <a16:creationId xmlns:a16="http://schemas.microsoft.com/office/drawing/2014/main" id="{D2D672AC-E3D6-64C7-6484-E2B6DD0A68C0}"/>
              </a:ext>
            </a:extLst>
          </p:cNvPr>
          <p:cNvSpPr/>
          <p:nvPr/>
        </p:nvSpPr>
        <p:spPr>
          <a:xfrm>
            <a:off x="5867999" y="3771778"/>
            <a:ext cx="4875885" cy="227944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the temple</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Diwali and families</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Leicester</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meaning of Diwali</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legend associated with Diwali</a:t>
            </a:r>
            <a:endParaRPr lang="en-GB" sz="800" b="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750183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3060453"/>
          </a:xfrm>
          <a:prstGeom prst="rect">
            <a:avLst/>
          </a:prstGeom>
          <a:noFill/>
        </p:spPr>
        <p:txBody>
          <a:bodyPr wrap="square" rtlCol="0">
            <a:spAutoFit/>
          </a:bodyPr>
          <a:lstStyle/>
          <a:p>
            <a:pPr>
              <a:lnSpc>
                <a:spcPct val="115000"/>
              </a:lnSpc>
              <a:spcAft>
                <a:spcPts val="1000"/>
              </a:spcAft>
            </a:pPr>
            <a:r>
              <a:rPr lang="en-GB" sz="1800" b="1" dirty="0">
                <a:solidFill>
                  <a:srgbClr val="000000"/>
                </a:solidFill>
                <a:effectLst/>
                <a:ea typeface="Times New Roman" panose="02020603050405020304" pitchFamily="18" charset="0"/>
              </a:rPr>
              <a:t>Task 2: Read the next paragraph of the text. Which is the best heading?</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(3)</a:t>
            </a:r>
            <a:br>
              <a:rPr lang="en-GB" sz="1800" dirty="0">
                <a:effectLst/>
                <a:ea typeface="Times New Roman" panose="02020603050405020304" pitchFamily="18" charset="0"/>
              </a:rPr>
            </a:br>
            <a:br>
              <a:rPr lang="en-GB" sz="1800" dirty="0">
                <a:effectLst/>
                <a:ea typeface="Times New Roman" panose="02020603050405020304" pitchFamily="18" charset="0"/>
              </a:rPr>
            </a:br>
            <a:r>
              <a:rPr lang="en-GB" sz="1800" dirty="0">
                <a:effectLst/>
                <a:ea typeface="Times New Roman" panose="02020603050405020304" pitchFamily="18" charset="0"/>
              </a:rPr>
              <a:t>On the first day of Diwali I walk to the temple in the next street with all my family. We always dress in our best clothes. My grandmother makes me a new Indian sari to wear for Diwali every year. We spend a long time getting ready, putting on bright clothes and jewellery. Lots of our friends come to the temple and we sing, dance and enjoy ourselves. My cousin plays an Indian instrument called a harmonium at the temple. There are always delicious sweet foods to eat. This starts five days of celebrations, my favourite five days of the year.</a:t>
            </a:r>
          </a:p>
        </p:txBody>
      </p:sp>
      <p:sp>
        <p:nvSpPr>
          <p:cNvPr id="6" name="Rectangle: Rounded Corners 5">
            <a:extLst>
              <a:ext uri="{FF2B5EF4-FFF2-40B4-BE49-F238E27FC236}">
                <a16:creationId xmlns:a16="http://schemas.microsoft.com/office/drawing/2014/main" id="{D2D672AC-E3D6-64C7-6484-E2B6DD0A68C0}"/>
              </a:ext>
            </a:extLst>
          </p:cNvPr>
          <p:cNvSpPr/>
          <p:nvPr/>
        </p:nvSpPr>
        <p:spPr>
          <a:xfrm>
            <a:off x="5867999" y="4318751"/>
            <a:ext cx="4875885" cy="227944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the temple</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Diwali and families</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Leicester</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meaning of Diwali</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legend associated with Diwali</a:t>
            </a:r>
            <a:endParaRPr lang="en-GB" sz="800" b="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209368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2423356"/>
          </a:xfrm>
          <a:prstGeom prst="rect">
            <a:avLst/>
          </a:prstGeom>
          <a:noFill/>
        </p:spPr>
        <p:txBody>
          <a:bodyPr wrap="square" rtlCol="0">
            <a:spAutoFit/>
          </a:bodyPr>
          <a:lstStyle/>
          <a:p>
            <a:pPr>
              <a:lnSpc>
                <a:spcPct val="115000"/>
              </a:lnSpc>
              <a:spcAft>
                <a:spcPts val="1000"/>
              </a:spcAft>
            </a:pPr>
            <a:r>
              <a:rPr lang="en-GB" sz="1800" b="1" dirty="0">
                <a:solidFill>
                  <a:srgbClr val="000000"/>
                </a:solidFill>
                <a:effectLst/>
                <a:ea typeface="Times New Roman" panose="02020603050405020304" pitchFamily="18" charset="0"/>
              </a:rPr>
              <a:t>Task 2: Read the next paragraph of the text. Which is the best heading?</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(4) </a:t>
            </a:r>
            <a:br>
              <a:rPr lang="en-GB" sz="1800" dirty="0">
                <a:effectLst/>
                <a:ea typeface="Times New Roman" panose="02020603050405020304" pitchFamily="18" charset="0"/>
              </a:rPr>
            </a:br>
            <a:br>
              <a:rPr lang="en-GB" sz="1800" dirty="0">
                <a:effectLst/>
                <a:ea typeface="Times New Roman" panose="02020603050405020304" pitchFamily="18" charset="0"/>
              </a:rPr>
            </a:br>
            <a:r>
              <a:rPr lang="en-GB" sz="1800" dirty="0">
                <a:effectLst/>
                <a:ea typeface="Times New Roman" panose="02020603050405020304" pitchFamily="18" charset="0"/>
              </a:rPr>
              <a:t>Back at my uncle’s house we exchange presents and eat lots of good Indian food. Many more relatives come over to celebrate with us and it is a very special time for families. If anyone has had an argument it is a good time to make friends and forget the past. Some people say that it is a sort of Christmas for Hindus.</a:t>
            </a:r>
          </a:p>
        </p:txBody>
      </p:sp>
      <p:sp>
        <p:nvSpPr>
          <p:cNvPr id="6" name="Rectangle: Rounded Corners 5">
            <a:extLst>
              <a:ext uri="{FF2B5EF4-FFF2-40B4-BE49-F238E27FC236}">
                <a16:creationId xmlns:a16="http://schemas.microsoft.com/office/drawing/2014/main" id="{D2D672AC-E3D6-64C7-6484-E2B6DD0A68C0}"/>
              </a:ext>
            </a:extLst>
          </p:cNvPr>
          <p:cNvSpPr/>
          <p:nvPr/>
        </p:nvSpPr>
        <p:spPr>
          <a:xfrm>
            <a:off x="5867999" y="3771778"/>
            <a:ext cx="4875885" cy="227944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the temple</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Diwali and families</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Leicester</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meaning of Diwali</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legend associated with Diwali</a:t>
            </a:r>
            <a:endParaRPr lang="en-GB" sz="800" b="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1491138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2423356"/>
          </a:xfrm>
          <a:prstGeom prst="rect">
            <a:avLst/>
          </a:prstGeom>
          <a:noFill/>
        </p:spPr>
        <p:txBody>
          <a:bodyPr wrap="square" rtlCol="0">
            <a:spAutoFit/>
          </a:bodyPr>
          <a:lstStyle/>
          <a:p>
            <a:pPr>
              <a:lnSpc>
                <a:spcPct val="115000"/>
              </a:lnSpc>
              <a:spcAft>
                <a:spcPts val="1000"/>
              </a:spcAft>
            </a:pPr>
            <a:r>
              <a:rPr lang="en-GB" sz="1800" b="1" dirty="0">
                <a:solidFill>
                  <a:srgbClr val="000000"/>
                </a:solidFill>
                <a:effectLst/>
                <a:ea typeface="Times New Roman" panose="02020603050405020304" pitchFamily="18" charset="0"/>
              </a:rPr>
              <a:t>Task 2: Read the next paragraph of the text. Which is the best heading?</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(5) </a:t>
            </a:r>
            <a:br>
              <a:rPr lang="en-GB" sz="1800" dirty="0">
                <a:effectLst/>
                <a:ea typeface="Times New Roman" panose="02020603050405020304" pitchFamily="18" charset="0"/>
              </a:rPr>
            </a:br>
            <a:br>
              <a:rPr lang="en-GB" sz="1800" dirty="0">
                <a:effectLst/>
                <a:ea typeface="Times New Roman" panose="02020603050405020304" pitchFamily="18" charset="0"/>
              </a:rPr>
            </a:br>
            <a:r>
              <a:rPr lang="en-GB" sz="1800" dirty="0">
                <a:effectLst/>
                <a:ea typeface="Times New Roman" panose="02020603050405020304" pitchFamily="18" charset="0"/>
              </a:rPr>
              <a:t>In Leicester the Asian community is very proud of their celebrations. In fact, the city’s Diwali celebration is one of the biggest outside of India. There are very big crowds with music, dancing and fireworks. 6,500 Diwali lights are switched on in the streets and we have a big party in the streets on Diwali day. This happens every year in October or November. </a:t>
            </a:r>
          </a:p>
        </p:txBody>
      </p:sp>
      <p:sp>
        <p:nvSpPr>
          <p:cNvPr id="6" name="Rectangle: Rounded Corners 5">
            <a:extLst>
              <a:ext uri="{FF2B5EF4-FFF2-40B4-BE49-F238E27FC236}">
                <a16:creationId xmlns:a16="http://schemas.microsoft.com/office/drawing/2014/main" id="{D2D672AC-E3D6-64C7-6484-E2B6DD0A68C0}"/>
              </a:ext>
            </a:extLst>
          </p:cNvPr>
          <p:cNvSpPr/>
          <p:nvPr/>
        </p:nvSpPr>
        <p:spPr>
          <a:xfrm>
            <a:off x="5867999" y="3771778"/>
            <a:ext cx="4875885" cy="227944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the temple</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Diwali and families</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Celebrations in Leicester</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meaning of Diwali</a:t>
            </a:r>
            <a:endParaRPr lang="en-GB" sz="800" b="1" dirty="0">
              <a:solidFill>
                <a:schemeClr val="bg1"/>
              </a:solidFill>
              <a:effectLst/>
              <a:ea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800" b="1" dirty="0">
                <a:solidFill>
                  <a:schemeClr val="bg1"/>
                </a:solidFill>
                <a:effectLst/>
                <a:ea typeface="Times New Roman" panose="02020603050405020304" pitchFamily="18" charset="0"/>
              </a:rPr>
              <a:t>The legend associated with Diwali</a:t>
            </a:r>
            <a:endParaRPr lang="en-GB" sz="800" b="1" dirty="0">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576719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Diwali – My </a:t>
            </a:r>
            <a:r>
              <a:rPr lang="en-US" dirty="0" err="1"/>
              <a:t>favourite</a:t>
            </a:r>
            <a:r>
              <a:rPr lang="en-US" dirty="0"/>
              <a:t> festival</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1936620"/>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a:t>
            </a:r>
            <a:r>
              <a:rPr lang="en-GB" sz="1800" dirty="0">
                <a:effectLst/>
                <a:ea typeface="Times New Roman" panose="02020603050405020304" pitchFamily="18" charset="0"/>
              </a:rPr>
              <a:t> </a:t>
            </a:r>
            <a:r>
              <a:rPr lang="en-GB" sz="1800" b="1" dirty="0">
                <a:effectLst/>
                <a:ea typeface="Times New Roman" panose="02020603050405020304" pitchFamily="18" charset="0"/>
              </a:rPr>
              <a:t>After reading exercises</a:t>
            </a:r>
          </a:p>
          <a:p>
            <a:pPr>
              <a:lnSpc>
                <a:spcPct val="115000"/>
              </a:lnSpc>
              <a:spcAft>
                <a:spcPts val="600"/>
              </a:spcAft>
            </a:pPr>
            <a:endParaRPr lang="en-GB" sz="1800" dirty="0">
              <a:effectLst/>
              <a:ea typeface="Times New Roman" panose="02020603050405020304" pitchFamily="18" charset="0"/>
            </a:endParaRPr>
          </a:p>
          <a:p>
            <a:pPr marL="342900" indent="-342900">
              <a:lnSpc>
                <a:spcPct val="115000"/>
              </a:lnSpc>
              <a:spcAft>
                <a:spcPts val="1000"/>
              </a:spcAft>
              <a:buAutoNum type="alphaUcPeriod"/>
            </a:pPr>
            <a:r>
              <a:rPr lang="en-GB" sz="1800" dirty="0">
                <a:solidFill>
                  <a:srgbClr val="000000"/>
                </a:solidFill>
                <a:effectLst/>
                <a:ea typeface="Times New Roman" panose="02020603050405020304" pitchFamily="18" charset="0"/>
              </a:rPr>
              <a:t>Describe a typical Diwali day for </a:t>
            </a:r>
            <a:r>
              <a:rPr lang="en-GB" sz="1800" dirty="0" err="1">
                <a:solidFill>
                  <a:srgbClr val="000000"/>
                </a:solidFill>
                <a:effectLst/>
                <a:ea typeface="Times New Roman" panose="02020603050405020304" pitchFamily="18" charset="0"/>
              </a:rPr>
              <a:t>Erisha</a:t>
            </a:r>
            <a:r>
              <a:rPr lang="en-GB" sz="1800" dirty="0">
                <a:solidFill>
                  <a:srgbClr val="000000"/>
                </a:solidFill>
                <a:effectLst/>
                <a:ea typeface="Times New Roman" panose="02020603050405020304" pitchFamily="18" charset="0"/>
              </a:rPr>
              <a:t>: “She gets up in her cousin’s house and then she...”</a:t>
            </a:r>
          </a:p>
          <a:p>
            <a:pPr>
              <a:lnSpc>
                <a:spcPct val="115000"/>
              </a:lnSpc>
              <a:spcAft>
                <a:spcPts val="1000"/>
              </a:spcAft>
            </a:pPr>
            <a:r>
              <a:rPr lang="en-GB" sz="1800" dirty="0">
                <a:solidFill>
                  <a:srgbClr val="000000"/>
                </a:solidFill>
                <a:effectLst/>
                <a:ea typeface="Times New Roman" panose="02020603050405020304" pitchFamily="18" charset="0"/>
              </a:rPr>
              <a:t>B. Describe three things people do to celebrate Diwali.</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850514082"/>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2402</TotalTime>
  <Words>1115</Words>
  <Application>Microsoft Office PowerPoint</Application>
  <PresentationFormat>Widescreen</PresentationFormat>
  <Paragraphs>129</Paragraphs>
  <Slides>12</Slides>
  <Notes>12</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12</vt:i4>
      </vt:variant>
    </vt:vector>
  </HeadingPairs>
  <TitlesOfParts>
    <vt:vector size="26" baseType="lpstr">
      <vt:lpstr>British Council Sans Headline</vt:lpstr>
      <vt:lpstr>Times New Roman</vt:lpstr>
      <vt:lpstr>British Council Sans</vt:lpstr>
      <vt:lpstr>Symbol</vt:lpstr>
      <vt:lpstr>Calibri</vt:lpstr>
      <vt:lpstr>Arial</vt:lpstr>
      <vt:lpstr>Calibri Light</vt:lpstr>
      <vt:lpstr>Cover - indigo</vt:lpstr>
      <vt:lpstr>Section - indigo</vt:lpstr>
      <vt:lpstr>Cover - white</vt:lpstr>
      <vt:lpstr>Section - white</vt:lpstr>
      <vt:lpstr>British Council</vt:lpstr>
      <vt:lpstr>Custom Design</vt:lpstr>
      <vt:lpstr>British Council blank</vt:lpstr>
      <vt:lpstr>Diwali – My favourite festival</vt:lpstr>
      <vt:lpstr>Diwali – My favourite festival</vt:lpstr>
      <vt:lpstr>Diwali – My favourite festival</vt:lpstr>
      <vt:lpstr>Diwali – My favourite festival</vt:lpstr>
      <vt:lpstr>Diwali – My favourite festival</vt:lpstr>
      <vt:lpstr>Diwali – My favourite festival</vt:lpstr>
      <vt:lpstr>Diwali – My favourite festival</vt:lpstr>
      <vt:lpstr>Diwali – My favourite festival</vt:lpstr>
      <vt:lpstr>Diwali – My favourite festival</vt:lpstr>
      <vt:lpstr>Diwali – My favourite festival</vt:lpstr>
      <vt:lpstr>Diwali – My favourite festival</vt:lpstr>
      <vt:lpstr>Diwali – My favourite festival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136</cp:revision>
  <dcterms:created xsi:type="dcterms:W3CDTF">2020-03-31T10:47:13Z</dcterms:created>
  <dcterms:modified xsi:type="dcterms:W3CDTF">2024-03-20T15:41:37Z</dcterms:modified>
</cp:coreProperties>
</file>