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65" r:id="rId6"/>
    <p:sldMasterId id="2147483700" r:id="rId7"/>
  </p:sldMasterIdLst>
  <p:notesMasterIdLst>
    <p:notesMasterId r:id="rId15"/>
  </p:notesMasterIdLst>
  <p:handoutMasterIdLst>
    <p:handoutMasterId r:id="rId16"/>
  </p:handoutMasterIdLst>
  <p:sldIdLst>
    <p:sldId id="281" r:id="rId8"/>
    <p:sldId id="286" r:id="rId9"/>
    <p:sldId id="350" r:id="rId10"/>
    <p:sldId id="340" r:id="rId11"/>
    <p:sldId id="323" r:id="rId12"/>
    <p:sldId id="351" r:id="rId13"/>
    <p:sldId id="291" r:id="rId14"/>
  </p:sldIdLst>
  <p:sldSz cx="12192000" cy="6858000"/>
  <p:notesSz cx="6858000" cy="9144000"/>
  <p:embeddedFontLst>
    <p:embeddedFont>
      <p:font typeface="British Council Sans" panose="020B0604020202020204" charset="0"/>
      <p:regular r:id="rId17"/>
      <p:bold r:id="rId18"/>
      <p:italic r:id="rId19"/>
      <p:boldItalic r:id="rId20"/>
    </p:embeddedFont>
    <p:embeddedFont>
      <p:font typeface="British Council Sans Headline" panose="020B060402020202020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92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1803" autoAdjust="0"/>
  </p:normalViewPr>
  <p:slideViewPr>
    <p:cSldViewPr snapToGrid="0" snapToObjects="1">
      <p:cViewPr varScale="1">
        <p:scale>
          <a:sx n="82" d="100"/>
          <a:sy n="82" d="100"/>
        </p:scale>
        <p:origin x="48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78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6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9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8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5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FC60-865B-B442-B90B-5AA6EFB5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E5286-FBB1-EA46-83F1-A6227079C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BA31A-4BB7-CE4E-982C-DA8D621E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565-8A8F-7049-BF27-AA056B12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263C5-CCA8-424A-96F6-5A9F1627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58362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0CCF-5D5F-5544-A6E6-B7434B8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DCC5-46E8-4549-93A5-5B9C1F02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4F67-1088-3D42-BD2F-09C1CCA6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371D-1F61-4F4B-859A-05CBE9A8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D9285-6916-6A40-8836-5BB0DF7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1852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8695-9906-794A-A5AC-4998C888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9D68-EE95-5541-9F00-4F4FEFEB3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8B7A-B4DC-A345-BE62-69BDF4F2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CB8C-75EE-DC45-BC35-92CC0D39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5BA2-9911-5347-A7C7-D9F718CD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44062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BE15-3D7E-F04B-A8D2-0514731F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241F-EEFA-BE4D-8F1D-2876C1530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96749-4463-C048-BFAD-1FA0154D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4D0EC-FF7E-2444-AFDD-A15A6D1A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814AF-02BE-0F40-B38D-1AD62B87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E33AA-4738-8E4F-9A3B-FFA130FF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3260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D0EB-39BD-964B-A930-861D6E23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FC383-635A-0C49-B08F-2A22BB91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2051B-6E97-5F4A-9BBD-86789E65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3A68B-7100-E441-995A-D402EAF82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565D2-1B16-F647-AA3D-790B0CDC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0AA92-09BD-E044-8103-20745EE6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F43C2-15B7-D74C-8919-02DA6624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89521-ED33-5642-8A01-11387959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08889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15D-454C-364D-BDF6-0ED9549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64A24-3265-1E4A-A100-9F6D5CF8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D31D7-96DC-1E43-8DF6-C67C9DC2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DEEB-FAEF-0644-BBD0-E5097EC8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4393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D8EDD-9088-3540-A87E-80B83E96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18A9D-D064-424A-B6F2-E414179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538CC-C136-EB4B-9537-BFB1D258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6511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2370-CB69-9B42-8D87-681FC91B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161C-14F4-004A-9A46-6385CF73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EC12-F972-DB4F-830E-49CDFA5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B76D3-EC29-A041-9108-92C3BE8C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CD103-4FC0-634C-8EFD-A6E38727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C5719-AFBF-D643-A1E9-796973E6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72308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0614-6659-EB46-A706-8E332164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66ADB-DC00-0C43-B722-09A575E9D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EABA-E722-EA49-B994-277995FC3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49783-E57C-CD46-ADA9-0A2A3EF5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80CA-2596-944A-9FB7-761F82B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3DC0F-680C-E740-8B6B-3A1666B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2219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58E5-2C05-6F41-8A23-D3E8E13C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019A-4585-0842-A4F5-A02B7A13D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BF43A-A56F-504E-82F7-CDC111A6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11DA-3466-674A-9399-0CCA46F1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9A817-3498-0440-B5C2-288C4550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8774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8ECBD-5AF8-EE4C-B1F0-6BADF51F3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58C5E-18F7-5249-BC6C-95F5A9CA5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E053D-5644-3D4C-BFEC-9B2AED00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5F68C-4918-1449-9236-F21E8125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AE548-A9BA-984B-AFE8-CFC30CA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41299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3337C-4476-0C46-9F6A-B732ABBE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42B2-5106-8E4D-A6B9-95659CCB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1860-D38B-8349-BA26-A69F64610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5F2C-50B8-EE47-896A-AC179E4995DC}" type="datetimeFigureOut">
              <a:rPr lang="en-ES" smtClean="0"/>
              <a:t>03/14/2024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6D2D-5F84-1A4E-BBE1-247F24E0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0873-67A8-8846-B3AF-BFD85F816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5833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Countryside is GREAT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/>
              <a:t>January</a:t>
            </a:r>
            <a:r>
              <a:rPr lang="es-ES"/>
              <a:t> 2024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Countryside is GREAT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www.teachingenglish.org.uk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651D7-FC04-441B-DCB8-5B4231315F07}"/>
              </a:ext>
            </a:extLst>
          </p:cNvPr>
          <p:cNvSpPr txBox="1"/>
          <p:nvPr/>
        </p:nvSpPr>
        <p:spPr>
          <a:xfrm>
            <a:off x="7300975" y="1193360"/>
            <a:ext cx="3784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Lead-in: Look at the poster.</a:t>
            </a:r>
          </a:p>
          <a:p>
            <a:r>
              <a:rPr lang="en-US" sz="1800" b="1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What can you see? </a:t>
            </a:r>
          </a:p>
          <a:p>
            <a:endParaRPr lang="en-US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ea typeface="Cambria" panose="02040503050406030204" pitchFamily="18" charset="0"/>
                <a:cs typeface="Arial" panose="020B0604020202020204" pitchFamily="34" charset="0"/>
              </a:rPr>
              <a:t>Is this landscape different or similar to the landscape where you live?</a:t>
            </a:r>
            <a:endParaRPr lang="en-GB" sz="18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7" name="Picture 2" descr="Screen shot 2011-11-20 at 20.21.59.png">
            <a:extLst>
              <a:ext uri="{FF2B5EF4-FFF2-40B4-BE49-F238E27FC236}">
                <a16:creationId xmlns:a16="http://schemas.microsoft.com/office/drawing/2014/main" id="{59251810-79EE-EFF6-F2D3-83F819A8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219483"/>
            <a:ext cx="6173175" cy="423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Countryside is GREAT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www.teachingenglish.org.uk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651D7-FC04-441B-DCB8-5B4231315F07}"/>
              </a:ext>
            </a:extLst>
          </p:cNvPr>
          <p:cNvSpPr txBox="1"/>
          <p:nvPr/>
        </p:nvSpPr>
        <p:spPr>
          <a:xfrm>
            <a:off x="7300975" y="1219483"/>
            <a:ext cx="37845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Lead-in: Discuss these questions. </a:t>
            </a:r>
          </a:p>
          <a:p>
            <a:endParaRPr lang="en-GB" dirty="0"/>
          </a:p>
          <a:p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1. Would you like to be in this landscape? Why (not)?</a:t>
            </a:r>
          </a:p>
          <a:p>
            <a:pPr marL="342900" indent="-342900">
              <a:buAutoNum type="arabicPeriod"/>
            </a:pP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2. What is the most beautiful rural area that you have ever visited?</a:t>
            </a:r>
          </a:p>
          <a:p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3. What are some factors which threaten rural areas?</a:t>
            </a:r>
          </a:p>
          <a:p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4. What can we do to help to protect the countryside?</a:t>
            </a: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7" name="Picture 2" descr="Screen shot 2011-11-20 at 20.21.59.png">
            <a:extLst>
              <a:ext uri="{FF2B5EF4-FFF2-40B4-BE49-F238E27FC236}">
                <a16:creationId xmlns:a16="http://schemas.microsoft.com/office/drawing/2014/main" id="{59251810-79EE-EFF6-F2D3-83F819A8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219483"/>
            <a:ext cx="6173175" cy="423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3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378AF973-76AF-0EEB-62E8-5055FA9A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83" y="621231"/>
            <a:ext cx="5564817" cy="533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Countryside is GREAT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www.teachingenglish.org.uk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FFB04-2972-E2DD-A1F7-76E7807B4C3E}"/>
              </a:ext>
            </a:extLst>
          </p:cNvPr>
          <p:cNvSpPr txBox="1"/>
          <p:nvPr/>
        </p:nvSpPr>
        <p:spPr>
          <a:xfrm>
            <a:off x="599999" y="978431"/>
            <a:ext cx="6680032" cy="515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Task 1: Read these sentences about the UK’s National Parks. There is a mistake in each one. Can you guess what it is?</a:t>
            </a: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1. There are 15 National Parks in the UK, 10 in England, 3 in Scotland and 2 in Wales. 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2. Some of the parks are designated protected landscapes, but each park is different and administered by its own authority. </a:t>
            </a:r>
          </a:p>
          <a:p>
            <a:pPr>
              <a:lnSpc>
                <a:spcPct val="115000"/>
              </a:lnSpc>
            </a:pP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3. People live and work in the parks, and anyone can visit during the winter for free. </a:t>
            </a:r>
          </a:p>
          <a:p>
            <a:pPr>
              <a:lnSpc>
                <a:spcPct val="115000"/>
              </a:lnSpc>
            </a:pP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4. The UK’s National Parks receive more than 10 million visits a year. </a:t>
            </a: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Countryside is GREAT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35EA1-C269-0AC8-FB5D-B0BD5EF82783}"/>
              </a:ext>
            </a:extLst>
          </p:cNvPr>
          <p:cNvSpPr txBox="1"/>
          <p:nvPr/>
        </p:nvSpPr>
        <p:spPr>
          <a:xfrm>
            <a:off x="600000" y="946423"/>
            <a:ext cx="905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Task 2: Watch a video: </a:t>
            </a:r>
            <a:r>
              <a:rPr lang="en-US" sz="1800" b="1" dirty="0">
                <a:solidFill>
                  <a:srgbClr val="363636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‘UK National Parks in 100 Seconds’. Match </a:t>
            </a:r>
            <a:r>
              <a:rPr lang="en-US" sz="1800" b="1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Match the type of land in UK’s National Park with the correct percentage. </a:t>
            </a:r>
            <a:endParaRPr lang="en-GB" sz="18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9B06E2-89E3-D980-50E3-8F1697940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56013"/>
              </p:ext>
            </p:extLst>
          </p:nvPr>
        </p:nvGraphicFramePr>
        <p:xfrm>
          <a:off x="648001" y="1738422"/>
          <a:ext cx="9776160" cy="39831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83905">
                  <a:extLst>
                    <a:ext uri="{9D8B030D-6E8A-4147-A177-3AD203B41FA5}">
                      <a16:colId xmlns:a16="http://schemas.microsoft.com/office/drawing/2014/main" val="2876934294"/>
                    </a:ext>
                  </a:extLst>
                </a:gridCol>
                <a:gridCol w="2492255">
                  <a:extLst>
                    <a:ext uri="{9D8B030D-6E8A-4147-A177-3AD203B41FA5}">
                      <a16:colId xmlns:a16="http://schemas.microsoft.com/office/drawing/2014/main" val="4049512469"/>
                    </a:ext>
                  </a:extLst>
                </a:gridCol>
              </a:tblGrid>
              <a:tr h="663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crops</a:t>
                      </a:r>
                      <a:endParaRPr lang="en-GB" sz="1800" dirty="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15%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602989"/>
                  </a:ext>
                </a:extLst>
              </a:tr>
              <a:tr h="663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peat bogs 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12%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664466"/>
                  </a:ext>
                </a:extLst>
              </a:tr>
              <a:tr h="663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woods and forests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149946"/>
                  </a:ext>
                </a:extLst>
              </a:tr>
              <a:tr h="663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grasslands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22%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538700"/>
                  </a:ext>
                </a:extLst>
              </a:tr>
              <a:tr h="663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heaths and moors</a:t>
                      </a:r>
                      <a:endParaRPr lang="en-GB" sz="180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6%</a:t>
                      </a:r>
                      <a:endParaRPr lang="en-GB" sz="1800" dirty="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762560"/>
                  </a:ext>
                </a:extLst>
              </a:tr>
              <a:tr h="663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pastures for sheep and cows</a:t>
                      </a:r>
                      <a:endParaRPr lang="en-GB" sz="1800" dirty="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14%</a:t>
                      </a:r>
                      <a:endParaRPr lang="en-GB" sz="1800" dirty="0">
                        <a:solidFill>
                          <a:srgbClr val="363636"/>
                        </a:solidFill>
                        <a:effectLst/>
                        <a:latin typeface="Verdana" panose="020B060403050404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63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8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Countryside is GREAT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www.teachingenglish.org.uk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651D7-FC04-441B-DCB8-5B4231315F07}"/>
              </a:ext>
            </a:extLst>
          </p:cNvPr>
          <p:cNvSpPr txBox="1"/>
          <p:nvPr/>
        </p:nvSpPr>
        <p:spPr>
          <a:xfrm>
            <a:off x="648000" y="1204844"/>
            <a:ext cx="1043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Task 3: Apart from national </a:t>
            </a:r>
            <a:r>
              <a:rPr lang="en-US" b="1" dirty="0">
                <a:solidFill>
                  <a:srgbClr val="363636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arks, there are many other countryside attractions in the UK. You are going to learn about four of them. Read the questions below and check that you understand them.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AE20A-650B-0B58-F245-F4E15F05FF07}"/>
              </a:ext>
            </a:extLst>
          </p:cNvPr>
          <p:cNvSpPr txBox="1"/>
          <p:nvPr/>
        </p:nvSpPr>
        <p:spPr>
          <a:xfrm>
            <a:off x="3704492" y="1928048"/>
            <a:ext cx="6096000" cy="42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How long is Loch Ness?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How many people visit </a:t>
            </a:r>
            <a:r>
              <a:rPr lang="en-US" sz="1400" dirty="0" err="1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Powis</a:t>
            </a: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Castle annually?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In which year did Stonehenge get UNESCO World Heritage Site status?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animals might you see at </a:t>
            </a:r>
            <a:r>
              <a:rPr lang="en-US" sz="1400" dirty="0" err="1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Powis</a:t>
            </a: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Castle?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can visitors do at Giant’s Causeway? Name one thing. 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can visitors do at Loch Ness? Name one thing. 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can visitors do at </a:t>
            </a:r>
            <a:r>
              <a:rPr lang="en-US" sz="1400" dirty="0" err="1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Powis</a:t>
            </a: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Castle?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does ‘Loch’ mean and where is Loch Ness?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formed the columns of basalt rock at Giant’s Causeway?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happens at Stonehenge during the summer solstice?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What was the myth of the creation of Giant’s Causeway?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Where is Giant’s Causeway?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Where is </a:t>
            </a:r>
            <a:r>
              <a:rPr lang="en-US" sz="1400" dirty="0" err="1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Powis</a:t>
            </a: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Castle? Name one thing. 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Where is Stonehenge and how old is it? 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Who is ‘Nessie’?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Who owns Stonehenge? </a:t>
            </a:r>
            <a:endParaRPr lang="en-GB" sz="1400" dirty="0">
              <a:solidFill>
                <a:srgbClr val="363636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2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Countryside is GREAT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attending the lesson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525</Words>
  <Application>Microsoft Office PowerPoint</Application>
  <PresentationFormat>Widescreen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British Council Sans Headline</vt:lpstr>
      <vt:lpstr>Calibri</vt:lpstr>
      <vt:lpstr>British Council Sans</vt:lpstr>
      <vt:lpstr>Arial</vt:lpstr>
      <vt:lpstr>Calibri Light</vt:lpstr>
      <vt:lpstr>Cambria</vt:lpstr>
      <vt:lpstr>Verdana</vt:lpstr>
      <vt:lpstr>Cover - indigo</vt:lpstr>
      <vt:lpstr>Section - indigo</vt:lpstr>
      <vt:lpstr>Cover - white</vt:lpstr>
      <vt:lpstr>Section - white</vt:lpstr>
      <vt:lpstr>British Council</vt:lpstr>
      <vt:lpstr>Custom Design</vt:lpstr>
      <vt:lpstr>British Council blank</vt:lpstr>
      <vt:lpstr>Countryside is GREAT</vt:lpstr>
      <vt:lpstr>Countryside is GREAT</vt:lpstr>
      <vt:lpstr>Countryside is GREAT</vt:lpstr>
      <vt:lpstr>Countryside is GREAT</vt:lpstr>
      <vt:lpstr>Countryside is GREAT</vt:lpstr>
      <vt:lpstr>Countryside is GREAT</vt:lpstr>
      <vt:lpstr>Countryside is GREAT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time (lower level)</dc:title>
  <dc:creator>McLellan, Catherine (Spain)</dc:creator>
  <cp:lastModifiedBy>Kim Ashmore</cp:lastModifiedBy>
  <cp:revision>69</cp:revision>
  <dcterms:created xsi:type="dcterms:W3CDTF">2020-03-31T10:47:13Z</dcterms:created>
  <dcterms:modified xsi:type="dcterms:W3CDTF">2024-03-14T20:39:11Z</dcterms:modified>
</cp:coreProperties>
</file>