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65" r:id="rId6"/>
    <p:sldMasterId id="2147483700" r:id="rId7"/>
  </p:sldMasterIdLst>
  <p:notesMasterIdLst>
    <p:notesMasterId r:id="rId19"/>
  </p:notesMasterIdLst>
  <p:handoutMasterIdLst>
    <p:handoutMasterId r:id="rId20"/>
  </p:handoutMasterIdLst>
  <p:sldIdLst>
    <p:sldId id="281" r:id="rId8"/>
    <p:sldId id="294" r:id="rId9"/>
    <p:sldId id="295" r:id="rId10"/>
    <p:sldId id="296" r:id="rId11"/>
    <p:sldId id="297" r:id="rId12"/>
    <p:sldId id="298" r:id="rId13"/>
    <p:sldId id="299" r:id="rId14"/>
    <p:sldId id="300" r:id="rId15"/>
    <p:sldId id="301" r:id="rId16"/>
    <p:sldId id="302" r:id="rId17"/>
    <p:sldId id="291" r:id="rId18"/>
  </p:sldIdLst>
  <p:sldSz cx="12192000" cy="6858000"/>
  <p:notesSz cx="6858000" cy="9144000"/>
  <p:embeddedFontLst>
    <p:embeddedFont>
      <p:font typeface="British Council Sans" panose="020B0604020202020204" charset="0"/>
      <p:regular r:id="rId21"/>
      <p:bold r:id="rId22"/>
      <p:italic r:id="rId23"/>
      <p:boldItalic r:id="rId24"/>
    </p:embeddedFont>
    <p:embeddedFont>
      <p:font typeface="British Council Sans Headline" panose="020B0604020202020204" charset="0"/>
      <p:regular r:id="rId25"/>
      <p:bold r:id="rId26"/>
      <p:italic r:id="rId27"/>
      <p:boldItalic r:id="rId2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091" autoAdjust="0"/>
    <p:restoredTop sz="91803" autoAdjust="0"/>
  </p:normalViewPr>
  <p:slideViewPr>
    <p:cSldViewPr snapToGrid="0" snapToObjects="1">
      <p:cViewPr varScale="1">
        <p:scale>
          <a:sx n="82" d="100"/>
          <a:sy n="82" d="100"/>
        </p:scale>
        <p:origin x="912"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2784"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font" Target="fonts/font6.fntdata"/><Relationship Id="rId3" Type="http://schemas.openxmlformats.org/officeDocument/2006/relationships/slideMaster" Target="slideMasters/slideMaster3.xml"/><Relationship Id="rId21" Type="http://schemas.openxmlformats.org/officeDocument/2006/relationships/font" Target="fonts/font1.fntdata"/><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font" Target="fonts/font5.fntdata"/><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handoutMaster" Target="handoutMasters/handoutMaster1.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font" Target="fonts/font4.fntdata"/><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font" Target="fonts/font3.fntdata"/><Relationship Id="rId28" Type="http://schemas.openxmlformats.org/officeDocument/2006/relationships/font" Target="fonts/font8.fntdata"/><Relationship Id="rId10" Type="http://schemas.openxmlformats.org/officeDocument/2006/relationships/slide" Target="slides/slide3.xml"/><Relationship Id="rId19" Type="http://schemas.openxmlformats.org/officeDocument/2006/relationships/notesMaster" Target="notesMasters/notesMaster1.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12/03/2024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12/03/2024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10</a:t>
            </a:fld>
            <a:endParaRPr lang="en-GB"/>
          </a:p>
        </p:txBody>
      </p:sp>
    </p:spTree>
    <p:extLst>
      <p:ext uri="{BB962C8B-B14F-4D97-AF65-F5344CB8AC3E}">
        <p14:creationId xmlns:p14="http://schemas.microsoft.com/office/powerpoint/2010/main" val="1866161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11</a:t>
            </a:fld>
            <a:endParaRPr lang="en-GB"/>
          </a:p>
        </p:txBody>
      </p:sp>
    </p:spTree>
    <p:extLst>
      <p:ext uri="{BB962C8B-B14F-4D97-AF65-F5344CB8AC3E}">
        <p14:creationId xmlns:p14="http://schemas.microsoft.com/office/powerpoint/2010/main" val="2422000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2</a:t>
            </a:fld>
            <a:endParaRPr lang="en-GB"/>
          </a:p>
        </p:txBody>
      </p:sp>
    </p:spTree>
    <p:extLst>
      <p:ext uri="{BB962C8B-B14F-4D97-AF65-F5344CB8AC3E}">
        <p14:creationId xmlns:p14="http://schemas.microsoft.com/office/powerpoint/2010/main" val="1353418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3</a:t>
            </a:fld>
            <a:endParaRPr lang="en-GB"/>
          </a:p>
        </p:txBody>
      </p:sp>
    </p:spTree>
    <p:extLst>
      <p:ext uri="{BB962C8B-B14F-4D97-AF65-F5344CB8AC3E}">
        <p14:creationId xmlns:p14="http://schemas.microsoft.com/office/powerpoint/2010/main" val="750462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4</a:t>
            </a:fld>
            <a:endParaRPr lang="en-GB"/>
          </a:p>
        </p:txBody>
      </p:sp>
    </p:spTree>
    <p:extLst>
      <p:ext uri="{BB962C8B-B14F-4D97-AF65-F5344CB8AC3E}">
        <p14:creationId xmlns:p14="http://schemas.microsoft.com/office/powerpoint/2010/main" val="403955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5</a:t>
            </a:fld>
            <a:endParaRPr lang="en-GB"/>
          </a:p>
        </p:txBody>
      </p:sp>
    </p:spTree>
    <p:extLst>
      <p:ext uri="{BB962C8B-B14F-4D97-AF65-F5344CB8AC3E}">
        <p14:creationId xmlns:p14="http://schemas.microsoft.com/office/powerpoint/2010/main" val="50138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6</a:t>
            </a:fld>
            <a:endParaRPr lang="en-GB"/>
          </a:p>
        </p:txBody>
      </p:sp>
    </p:spTree>
    <p:extLst>
      <p:ext uri="{BB962C8B-B14F-4D97-AF65-F5344CB8AC3E}">
        <p14:creationId xmlns:p14="http://schemas.microsoft.com/office/powerpoint/2010/main" val="3704599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7</a:t>
            </a:fld>
            <a:endParaRPr lang="en-GB"/>
          </a:p>
        </p:txBody>
      </p:sp>
    </p:spTree>
    <p:extLst>
      <p:ext uri="{BB962C8B-B14F-4D97-AF65-F5344CB8AC3E}">
        <p14:creationId xmlns:p14="http://schemas.microsoft.com/office/powerpoint/2010/main" val="35910900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8</a:t>
            </a:fld>
            <a:endParaRPr lang="en-GB"/>
          </a:p>
        </p:txBody>
      </p:sp>
    </p:spTree>
    <p:extLst>
      <p:ext uri="{BB962C8B-B14F-4D97-AF65-F5344CB8AC3E}">
        <p14:creationId xmlns:p14="http://schemas.microsoft.com/office/powerpoint/2010/main" val="35836922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9</a:t>
            </a:fld>
            <a:endParaRPr lang="en-GB"/>
          </a:p>
        </p:txBody>
      </p:sp>
    </p:spTree>
    <p:extLst>
      <p:ext uri="{BB962C8B-B14F-4D97-AF65-F5344CB8AC3E}">
        <p14:creationId xmlns:p14="http://schemas.microsoft.com/office/powerpoint/2010/main" val="15838656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FC60-865B-B442-B90B-5AA6EFB56F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33CE5286-FBB1-EA46-83F1-A6227079C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435BA31A-4BB7-CE4E-982C-DA8D621EE4E5}"/>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5" name="Footer Placeholder 4">
            <a:extLst>
              <a:ext uri="{FF2B5EF4-FFF2-40B4-BE49-F238E27FC236}">
                <a16:creationId xmlns:a16="http://schemas.microsoft.com/office/drawing/2014/main" id="{26EB0565-8A8F-7049-BF27-AA056B12B87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3263C5-CCA8-424A-96F6-5A9F1627FD01}"/>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05836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0CCF-5D5F-5544-A6E6-B7434B886F9A}"/>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5F57DCC5-46E8-4549-93A5-5B9C1F021A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EBEA4F67-1088-3D42-BD2F-09C1CCA6D75F}"/>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5" name="Footer Placeholder 4">
            <a:extLst>
              <a:ext uri="{FF2B5EF4-FFF2-40B4-BE49-F238E27FC236}">
                <a16:creationId xmlns:a16="http://schemas.microsoft.com/office/drawing/2014/main" id="{601A371D-1F61-4F4B-859A-05CBE9A81737}"/>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A44D9285-6916-6A40-8836-5BB0DF794D78}"/>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31852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8695-9906-794A-A5AC-4998C8887B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F5E79D68-EE95-5541-9F00-4F4FEFEB3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E8B7A-B4DC-A345-BE62-69BDF4F26C61}"/>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5" name="Footer Placeholder 4">
            <a:extLst>
              <a:ext uri="{FF2B5EF4-FFF2-40B4-BE49-F238E27FC236}">
                <a16:creationId xmlns:a16="http://schemas.microsoft.com/office/drawing/2014/main" id="{17BDCB8C-75EE-DC45-BC35-92CC0D39BE44}"/>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D95BA2-9911-5347-A7C7-D9F718CD66CE}"/>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54406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BE15-3D7E-F04B-A8D2-0514731F2AB4}"/>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9ED241F-EEFA-BE4D-8F1D-2876C15301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7196749-4463-C048-BFAD-1FA0154D85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0E64D0EC-FF7E-2444-AFDD-A15A6D1AB7FC}"/>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6" name="Footer Placeholder 5">
            <a:extLst>
              <a:ext uri="{FF2B5EF4-FFF2-40B4-BE49-F238E27FC236}">
                <a16:creationId xmlns:a16="http://schemas.microsoft.com/office/drawing/2014/main" id="{229814AF-02BE-0F40-B38D-1AD62B8771C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BDBE33AA-4738-8E4F-9A3B-FFA130FF7F03}"/>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83260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D0EB-39BD-964B-A930-861D6E2304AF}"/>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0CFC383-635A-0C49-B08F-2A22BB914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E2051B-6E97-5F4A-9BBD-86789E65D0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F2E3A68B-7100-E441-995A-D402EAF82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565D2-1B16-F647-AA3D-790B0CDC64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A4A0AA92-09BD-E044-8103-20745EE61EB5}"/>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8" name="Footer Placeholder 7">
            <a:extLst>
              <a:ext uri="{FF2B5EF4-FFF2-40B4-BE49-F238E27FC236}">
                <a16:creationId xmlns:a16="http://schemas.microsoft.com/office/drawing/2014/main" id="{8BDF43C2-15B7-D74C-8919-02DA66248CA5}"/>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8E389521-ED33-5642-8A01-1138795999B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308889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C15D-454C-364D-BDF6-0ED9549B37E3}"/>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4FB64A24-3265-1E4A-A100-9F6D5CF8A9C0}"/>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4" name="Footer Placeholder 3">
            <a:extLst>
              <a:ext uri="{FF2B5EF4-FFF2-40B4-BE49-F238E27FC236}">
                <a16:creationId xmlns:a16="http://schemas.microsoft.com/office/drawing/2014/main" id="{169D31D7-96DC-1E43-8DF6-C67C9DC23AC0}"/>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BB4BDEEB-FAEF-0644-BBD0-E5097EC8CFDB}"/>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43939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D8EDD-9088-3540-A87E-80B83E966CB5}"/>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3" name="Footer Placeholder 2">
            <a:extLst>
              <a:ext uri="{FF2B5EF4-FFF2-40B4-BE49-F238E27FC236}">
                <a16:creationId xmlns:a16="http://schemas.microsoft.com/office/drawing/2014/main" id="{F6718A9D-D064-424A-B6F2-E414179FDBCC}"/>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FD7538CC-C136-EB4B-9537-BFB1D258153D}"/>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65115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2370-CB69-9B42-8D87-681FC91B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3193161C-14F4-004A-9A46-6385CF73B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816FEC12-F972-DB4F-830E-49CDFA5CC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DB76D3-EC29-A041-9108-92C3BE8C0D2F}"/>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6" name="Footer Placeholder 5">
            <a:extLst>
              <a:ext uri="{FF2B5EF4-FFF2-40B4-BE49-F238E27FC236}">
                <a16:creationId xmlns:a16="http://schemas.microsoft.com/office/drawing/2014/main" id="{D56CD103-4FC0-634C-8EFD-A6E38727A1FF}"/>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7FFC5719-AFBF-D643-A1E9-796973E6ED2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272308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0614-6659-EB46-A706-8E3321648D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8A366ADB-DC00-0C43-B722-09A575E9D8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3153EABA-E722-EA49-B994-277995FC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49783-E57C-CD46-ADA9-0A2A3EF5A34B}"/>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6" name="Footer Placeholder 5">
            <a:extLst>
              <a:ext uri="{FF2B5EF4-FFF2-40B4-BE49-F238E27FC236}">
                <a16:creationId xmlns:a16="http://schemas.microsoft.com/office/drawing/2014/main" id="{7AC280CA-2596-944A-9FB7-761F82B76A15}"/>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A93DC0F-680C-E740-8B6B-3A1666B7F8A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2219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58E5-2C05-6F41-8A23-D3E8E13C9B29}"/>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8444019A-4585-0842-A4F5-A02B7A13DF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A1EBF43A-A56F-504E-82F7-CDC111A63C5B}"/>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5" name="Footer Placeholder 4">
            <a:extLst>
              <a:ext uri="{FF2B5EF4-FFF2-40B4-BE49-F238E27FC236}">
                <a16:creationId xmlns:a16="http://schemas.microsoft.com/office/drawing/2014/main" id="{A77711DA-3466-674A-9399-0CCA46F106C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39A817-3498-0440-B5C2-288C45508DB6}"/>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68774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8ECBD-5AF8-EE4C-B1F0-6BADF51F30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6C58C5E-18F7-5249-BC6C-95F5A9CA5E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F6E053D-5644-3D4C-BFEC-9B2AED00A92D}"/>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5" name="Footer Placeholder 4">
            <a:extLst>
              <a:ext uri="{FF2B5EF4-FFF2-40B4-BE49-F238E27FC236}">
                <a16:creationId xmlns:a16="http://schemas.microsoft.com/office/drawing/2014/main" id="{C805F68C-4918-1449-9236-F21E8125EC6E}"/>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292AE548-A9BA-984B-AFE8-CFC30CA9676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141299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3337C-4476-0C46-9F6A-B732ABBE6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62E42B2-5106-8E4D-A6B9-95659CCBB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FB971860-D38B-8349-BA26-A69F6461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95F2C-50B8-EE47-896A-AC179E4995DC}" type="datetimeFigureOut">
              <a:rPr lang="en-ES" smtClean="0"/>
              <a:t>03/12/2024</a:t>
            </a:fld>
            <a:endParaRPr lang="en-ES"/>
          </a:p>
        </p:txBody>
      </p:sp>
      <p:sp>
        <p:nvSpPr>
          <p:cNvPr id="5" name="Footer Placeholder 4">
            <a:extLst>
              <a:ext uri="{FF2B5EF4-FFF2-40B4-BE49-F238E27FC236}">
                <a16:creationId xmlns:a16="http://schemas.microsoft.com/office/drawing/2014/main" id="{76366D2D-5F84-1A4E-BBE1-247F24E0A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9A7C0873-67A8-8846-B3AF-BFD85F816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CC911-34ED-C141-AB1C-C424FE40F12D}" type="slidenum">
              <a:rPr lang="en-ES" smtClean="0"/>
              <a:t>‹#›</a:t>
            </a:fld>
            <a:endParaRPr lang="en-ES"/>
          </a:p>
        </p:txBody>
      </p:sp>
    </p:spTree>
    <p:extLst>
      <p:ext uri="{BB962C8B-B14F-4D97-AF65-F5344CB8AC3E}">
        <p14:creationId xmlns:p14="http://schemas.microsoft.com/office/powerpoint/2010/main" val="75833302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00000"/>
            <a:ext cx="6876000" cy="729000"/>
          </a:xfrm>
        </p:spPr>
        <p:txBody>
          <a:bodyPr>
            <a:normAutofit fontScale="90000"/>
          </a:bodyPr>
          <a:lstStyle/>
          <a:p>
            <a:r>
              <a:rPr lang="en-GB" dirty="0"/>
              <a:t>Consumer Power</a:t>
            </a:r>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Consumer Power</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1940147"/>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cs typeface="Arial" panose="020B0604020202020204" pitchFamily="34" charset="0"/>
              </a:rPr>
              <a:t>Task 5: Imagine that a pair of trainers costs €100. Where does the money go? Match the money with where it goes. </a:t>
            </a:r>
            <a:endParaRPr lang="en-GB" sz="1800" dirty="0">
              <a:effectLst/>
              <a:ea typeface="Times New Roman" panose="02020603050405020304" pitchFamily="18" charset="0"/>
              <a:cs typeface="Arial" panose="020B0604020202020204" pitchFamily="34" charset="0"/>
            </a:endParaRPr>
          </a:p>
          <a:p>
            <a:pPr>
              <a:lnSpc>
                <a:spcPct val="115000"/>
              </a:lnSpc>
              <a:spcAft>
                <a:spcPts val="1000"/>
              </a:spcAft>
            </a:pPr>
            <a:endParaRPr lang="en-GB" sz="1800" b="1" dirty="0">
              <a:effectLst/>
              <a:latin typeface="Arial" panose="020B0604020202020204" pitchFamily="34" charset="0"/>
              <a:ea typeface="Times New Roman" panose="02020603050405020304" pitchFamily="18" charset="0"/>
            </a:endParaRPr>
          </a:p>
          <a:p>
            <a:pPr>
              <a:lnSpc>
                <a:spcPct val="115000"/>
              </a:lnSpc>
              <a:spcAft>
                <a:spcPts val="600"/>
              </a:spcAft>
            </a:pPr>
            <a:endParaRPr lang="en-GB" sz="1800" dirty="0">
              <a:effectLst/>
              <a:ea typeface="Times New Roman" panose="02020603050405020304" pitchFamily="18" charset="0"/>
            </a:endParaRPr>
          </a:p>
          <a:p>
            <a:pPr>
              <a:lnSpc>
                <a:spcPct val="115000"/>
              </a:lnSpc>
              <a:spcAft>
                <a:spcPts val="600"/>
              </a:spcAft>
            </a:pPr>
            <a:r>
              <a:rPr lang="en-US"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graphicFrame>
        <p:nvGraphicFramePr>
          <p:cNvPr id="2" name="Table 1">
            <a:extLst>
              <a:ext uri="{FF2B5EF4-FFF2-40B4-BE49-F238E27FC236}">
                <a16:creationId xmlns:a16="http://schemas.microsoft.com/office/drawing/2014/main" id="{A6228D02-C66F-3955-4251-FD3D73E8390D}"/>
              </a:ext>
            </a:extLst>
          </p:cNvPr>
          <p:cNvGraphicFramePr>
            <a:graphicFrameLocks noGrp="1"/>
          </p:cNvGraphicFramePr>
          <p:nvPr>
            <p:extLst>
              <p:ext uri="{D42A27DB-BD31-4B8C-83A1-F6EECF244321}">
                <p14:modId xmlns:p14="http://schemas.microsoft.com/office/powerpoint/2010/main" val="1330157294"/>
              </p:ext>
            </p:extLst>
          </p:nvPr>
        </p:nvGraphicFramePr>
        <p:xfrm>
          <a:off x="1197327" y="1806604"/>
          <a:ext cx="9890672" cy="370840"/>
        </p:xfrm>
        <a:graphic>
          <a:graphicData uri="http://schemas.openxmlformats.org/drawingml/2006/table">
            <a:tbl>
              <a:tblPr firstRow="1" bandRow="1">
                <a:tableStyleId>{5940675A-B579-460E-94D1-54222C63F5DA}</a:tableStyleId>
              </a:tblPr>
              <a:tblGrid>
                <a:gridCol w="9890672">
                  <a:extLst>
                    <a:ext uri="{9D8B030D-6E8A-4147-A177-3AD203B41FA5}">
                      <a16:colId xmlns:a16="http://schemas.microsoft.com/office/drawing/2014/main" val="2496199131"/>
                    </a:ext>
                  </a:extLst>
                </a:gridCol>
              </a:tblGrid>
              <a:tr h="370840">
                <a:tc>
                  <a:txBody>
                    <a:bodyPr/>
                    <a:lstStyle/>
                    <a:p>
                      <a:pPr algn="ctr"/>
                      <a:r>
                        <a:rPr lang="en-GB" sz="1800" kern="1200" dirty="0">
                          <a:solidFill>
                            <a:schemeClr val="tx1"/>
                          </a:solidFill>
                          <a:effectLst/>
                          <a:latin typeface="+mn-lt"/>
                          <a:ea typeface="+mn-ea"/>
                          <a:cs typeface="+mn-cs"/>
                        </a:rPr>
                        <a:t>€18      €17      €13      €12      €11      €8.50      €8      €5      €3      €2.50      €1.50      €0.50</a:t>
                      </a:r>
                      <a:endParaRPr lang="en-GB" dirty="0"/>
                    </a:p>
                  </a:txBody>
                  <a:tcPr/>
                </a:tc>
                <a:extLst>
                  <a:ext uri="{0D108BD9-81ED-4DB2-BD59-A6C34878D82A}">
                    <a16:rowId xmlns:a16="http://schemas.microsoft.com/office/drawing/2014/main" val="1916553253"/>
                  </a:ext>
                </a:extLst>
              </a:tr>
            </a:tbl>
          </a:graphicData>
        </a:graphic>
      </p:graphicFrame>
      <p:graphicFrame>
        <p:nvGraphicFramePr>
          <p:cNvPr id="3" name="Table 2">
            <a:extLst>
              <a:ext uri="{FF2B5EF4-FFF2-40B4-BE49-F238E27FC236}">
                <a16:creationId xmlns:a16="http://schemas.microsoft.com/office/drawing/2014/main" id="{64A7E803-8FB3-282A-C2E5-6993D625DB32}"/>
              </a:ext>
            </a:extLst>
          </p:cNvPr>
          <p:cNvGraphicFramePr>
            <a:graphicFrameLocks noGrp="1"/>
          </p:cNvGraphicFramePr>
          <p:nvPr>
            <p:extLst>
              <p:ext uri="{D42A27DB-BD31-4B8C-83A1-F6EECF244321}">
                <p14:modId xmlns:p14="http://schemas.microsoft.com/office/powerpoint/2010/main" val="1204194433"/>
              </p:ext>
            </p:extLst>
          </p:nvPr>
        </p:nvGraphicFramePr>
        <p:xfrm>
          <a:off x="1197327" y="2409275"/>
          <a:ext cx="9890672" cy="3657600"/>
        </p:xfrm>
        <a:graphic>
          <a:graphicData uri="http://schemas.openxmlformats.org/drawingml/2006/table">
            <a:tbl>
              <a:tblPr firstRow="1" bandRow="1">
                <a:tableStyleId>{5940675A-B579-460E-94D1-54222C63F5DA}</a:tableStyleId>
              </a:tblPr>
              <a:tblGrid>
                <a:gridCol w="4945336">
                  <a:extLst>
                    <a:ext uri="{9D8B030D-6E8A-4147-A177-3AD203B41FA5}">
                      <a16:colId xmlns:a16="http://schemas.microsoft.com/office/drawing/2014/main" val="241037299"/>
                    </a:ext>
                  </a:extLst>
                </a:gridCol>
                <a:gridCol w="4945336">
                  <a:extLst>
                    <a:ext uri="{9D8B030D-6E8A-4147-A177-3AD203B41FA5}">
                      <a16:colId xmlns:a16="http://schemas.microsoft.com/office/drawing/2014/main" val="3817433089"/>
                    </a:ext>
                  </a:extLst>
                </a:gridCol>
              </a:tblGrid>
              <a:tr h="3592939">
                <a:tc>
                  <a:txBody>
                    <a:bodyPr/>
                    <a:lstStyle/>
                    <a:p>
                      <a:pPr marL="285750" lvl="0" indent="-285750">
                        <a:lnSpc>
                          <a:spcPct val="150000"/>
                        </a:lnSpc>
                        <a:buFont typeface="Arial" panose="020B0604020202020204" pitchFamily="34" charset="0"/>
                        <a:buChar char="•"/>
                      </a:pPr>
                      <a:r>
                        <a:rPr lang="en-GB" sz="1800" kern="1200" dirty="0">
                          <a:solidFill>
                            <a:schemeClr val="tx1"/>
                          </a:solidFill>
                          <a:effectLst/>
                          <a:latin typeface="+mn-lt"/>
                          <a:ea typeface="+mn-ea"/>
                          <a:cs typeface="+mn-cs"/>
                        </a:rPr>
                        <a:t>Material –</a:t>
                      </a:r>
                    </a:p>
                    <a:p>
                      <a:pPr marL="285750" lvl="0" indent="-285750">
                        <a:lnSpc>
                          <a:spcPct val="150000"/>
                        </a:lnSpc>
                        <a:buFont typeface="Arial" panose="020B0604020202020204" pitchFamily="34" charset="0"/>
                        <a:buChar char="•"/>
                      </a:pPr>
                      <a:r>
                        <a:rPr lang="en-GB" sz="1800" kern="1200" dirty="0">
                          <a:solidFill>
                            <a:schemeClr val="tx1"/>
                          </a:solidFill>
                          <a:effectLst/>
                          <a:latin typeface="+mn-lt"/>
                          <a:ea typeface="+mn-ea"/>
                          <a:cs typeface="+mn-cs"/>
                        </a:rPr>
                        <a:t>Production costs -</a:t>
                      </a:r>
                    </a:p>
                    <a:p>
                      <a:pPr marL="285750" lvl="0" indent="-285750">
                        <a:lnSpc>
                          <a:spcPct val="150000"/>
                        </a:lnSpc>
                        <a:buFont typeface="Arial" panose="020B0604020202020204" pitchFamily="34" charset="0"/>
                        <a:buChar char="•"/>
                      </a:pPr>
                      <a:r>
                        <a:rPr lang="en-GB" sz="1800" kern="1200" dirty="0">
                          <a:solidFill>
                            <a:schemeClr val="tx1"/>
                          </a:solidFill>
                          <a:effectLst/>
                          <a:latin typeface="+mn-lt"/>
                          <a:ea typeface="+mn-ea"/>
                          <a:cs typeface="+mn-cs"/>
                        </a:rPr>
                        <a:t>Labour cost of the worker (paying the person who makes the shoe) –</a:t>
                      </a:r>
                    </a:p>
                    <a:p>
                      <a:pPr marL="285750" lvl="0" indent="-285750">
                        <a:lnSpc>
                          <a:spcPct val="150000"/>
                        </a:lnSpc>
                        <a:buFont typeface="Arial" panose="020B0604020202020204" pitchFamily="34" charset="0"/>
                        <a:buChar char="•"/>
                      </a:pPr>
                      <a:r>
                        <a:rPr lang="en-GB" sz="1800" kern="1200" dirty="0">
                          <a:solidFill>
                            <a:schemeClr val="tx1"/>
                          </a:solidFill>
                          <a:effectLst/>
                          <a:latin typeface="+mn-lt"/>
                          <a:ea typeface="+mn-ea"/>
                          <a:cs typeface="+mn-cs"/>
                        </a:rPr>
                        <a:t>Profit subcontractor –</a:t>
                      </a:r>
                    </a:p>
                    <a:p>
                      <a:pPr marL="285750" lvl="0" indent="-285750">
                        <a:lnSpc>
                          <a:spcPct val="150000"/>
                        </a:lnSpc>
                        <a:buFont typeface="Arial" panose="020B0604020202020204" pitchFamily="34" charset="0"/>
                        <a:buChar char="•"/>
                      </a:pPr>
                      <a:r>
                        <a:rPr lang="en-GB" sz="1800" kern="1200" dirty="0">
                          <a:solidFill>
                            <a:schemeClr val="tx1"/>
                          </a:solidFill>
                          <a:effectLst/>
                          <a:latin typeface="+mn-lt"/>
                          <a:ea typeface="+mn-ea"/>
                          <a:cs typeface="+mn-cs"/>
                        </a:rPr>
                        <a:t>Transport and tax –</a:t>
                      </a:r>
                    </a:p>
                    <a:p>
                      <a:pPr marL="285750" lvl="0" indent="-285750">
                        <a:lnSpc>
                          <a:spcPct val="150000"/>
                        </a:lnSpc>
                        <a:buFont typeface="Arial" panose="020B0604020202020204" pitchFamily="34" charset="0"/>
                        <a:buChar char="•"/>
                      </a:pPr>
                      <a:r>
                        <a:rPr lang="en-GB" sz="1800" kern="1200" dirty="0">
                          <a:solidFill>
                            <a:schemeClr val="tx1"/>
                          </a:solidFill>
                          <a:effectLst/>
                          <a:latin typeface="+mn-lt"/>
                          <a:ea typeface="+mn-ea"/>
                          <a:cs typeface="+mn-cs"/>
                        </a:rPr>
                        <a:t>Labour cost of the retailer (paying the person who sells the shoe) –</a:t>
                      </a:r>
                    </a:p>
                    <a:p>
                      <a:endParaRPr lang="en-GB" dirty="0"/>
                    </a:p>
                  </a:txBody>
                  <a:tcPr/>
                </a:tc>
                <a:tc>
                  <a:txBody>
                    <a:bodyPr/>
                    <a:lstStyle/>
                    <a:p>
                      <a:pPr marL="285750" lvl="0" indent="-285750">
                        <a:lnSpc>
                          <a:spcPct val="150000"/>
                        </a:lnSpc>
                        <a:buFont typeface="Arial" panose="020B0604020202020204" pitchFamily="34" charset="0"/>
                        <a:buChar char="•"/>
                      </a:pPr>
                      <a:r>
                        <a:rPr lang="en-GB" sz="1800" kern="1200" dirty="0">
                          <a:solidFill>
                            <a:schemeClr val="tx1"/>
                          </a:solidFill>
                          <a:effectLst/>
                          <a:latin typeface="+mn-lt"/>
                          <a:ea typeface="+mn-ea"/>
                          <a:cs typeface="+mn-cs"/>
                        </a:rPr>
                        <a:t>Publicity for the retailer –</a:t>
                      </a:r>
                    </a:p>
                    <a:p>
                      <a:pPr marL="285750" lvl="0" indent="-285750">
                        <a:lnSpc>
                          <a:spcPct val="150000"/>
                        </a:lnSpc>
                        <a:buFont typeface="Arial" panose="020B0604020202020204" pitchFamily="34" charset="0"/>
                        <a:buChar char="•"/>
                      </a:pPr>
                      <a:r>
                        <a:rPr lang="en-GB" sz="1800" kern="1200" dirty="0">
                          <a:solidFill>
                            <a:schemeClr val="tx1"/>
                          </a:solidFill>
                          <a:effectLst/>
                          <a:latin typeface="+mn-lt"/>
                          <a:ea typeface="+mn-ea"/>
                          <a:cs typeface="+mn-cs"/>
                        </a:rPr>
                        <a:t>Rent of the retailer –</a:t>
                      </a:r>
                    </a:p>
                    <a:p>
                      <a:pPr marL="285750" lvl="0" indent="-285750">
                        <a:lnSpc>
                          <a:spcPct val="150000"/>
                        </a:lnSpc>
                        <a:buFont typeface="Arial" panose="020B0604020202020204" pitchFamily="34" charset="0"/>
                        <a:buChar char="•"/>
                      </a:pPr>
                      <a:r>
                        <a:rPr lang="en-GB" sz="1800" kern="1200" dirty="0">
                          <a:solidFill>
                            <a:schemeClr val="tx1"/>
                          </a:solidFill>
                          <a:effectLst/>
                          <a:latin typeface="+mn-lt"/>
                          <a:ea typeface="+mn-ea"/>
                          <a:cs typeface="+mn-cs"/>
                        </a:rPr>
                        <a:t>Profit for the brand name –</a:t>
                      </a:r>
                    </a:p>
                    <a:p>
                      <a:pPr marL="285750" lvl="0" indent="-285750">
                        <a:lnSpc>
                          <a:spcPct val="150000"/>
                        </a:lnSpc>
                        <a:buFont typeface="Arial" panose="020B0604020202020204" pitchFamily="34" charset="0"/>
                        <a:buChar char="•"/>
                      </a:pPr>
                      <a:r>
                        <a:rPr lang="en-GB" sz="1800" kern="1200" dirty="0">
                          <a:solidFill>
                            <a:schemeClr val="tx1"/>
                          </a:solidFill>
                          <a:effectLst/>
                          <a:latin typeface="+mn-lt"/>
                          <a:ea typeface="+mn-ea"/>
                          <a:cs typeface="+mn-cs"/>
                        </a:rPr>
                        <a:t>Research –</a:t>
                      </a:r>
                    </a:p>
                    <a:p>
                      <a:pPr marL="285750" lvl="0" indent="-285750">
                        <a:lnSpc>
                          <a:spcPct val="150000"/>
                        </a:lnSpc>
                        <a:buFont typeface="Arial" panose="020B0604020202020204" pitchFamily="34" charset="0"/>
                        <a:buChar char="•"/>
                      </a:pPr>
                      <a:r>
                        <a:rPr lang="en-GB" sz="1800" kern="1200" dirty="0">
                          <a:solidFill>
                            <a:schemeClr val="tx1"/>
                          </a:solidFill>
                          <a:effectLst/>
                          <a:latin typeface="+mn-lt"/>
                          <a:ea typeface="+mn-ea"/>
                          <a:cs typeface="+mn-cs"/>
                        </a:rPr>
                        <a:t>Publicity for the brand name –</a:t>
                      </a:r>
                    </a:p>
                    <a:p>
                      <a:pPr marL="285750" lvl="0" indent="-285750">
                        <a:lnSpc>
                          <a:spcPct val="150000"/>
                        </a:lnSpc>
                        <a:buFont typeface="Arial" panose="020B0604020202020204" pitchFamily="34" charset="0"/>
                        <a:buChar char="•"/>
                      </a:pPr>
                      <a:r>
                        <a:rPr lang="en-GB" sz="1800" kern="1200" dirty="0">
                          <a:solidFill>
                            <a:schemeClr val="tx1"/>
                          </a:solidFill>
                          <a:effectLst/>
                          <a:latin typeface="+mn-lt"/>
                          <a:ea typeface="+mn-ea"/>
                          <a:cs typeface="+mn-cs"/>
                        </a:rPr>
                        <a:t>VAT –</a:t>
                      </a:r>
                    </a:p>
                    <a:p>
                      <a:endParaRPr lang="en-GB" dirty="0"/>
                    </a:p>
                  </a:txBody>
                  <a:tcPr/>
                </a:tc>
                <a:extLst>
                  <a:ext uri="{0D108BD9-81ED-4DB2-BD59-A6C34878D82A}">
                    <a16:rowId xmlns:a16="http://schemas.microsoft.com/office/drawing/2014/main" val="436787515"/>
                  </a:ext>
                </a:extLst>
              </a:tr>
            </a:tbl>
          </a:graphicData>
        </a:graphic>
      </p:graphicFrame>
    </p:spTree>
    <p:extLst>
      <p:ext uri="{BB962C8B-B14F-4D97-AF65-F5344CB8AC3E}">
        <p14:creationId xmlns:p14="http://schemas.microsoft.com/office/powerpoint/2010/main" val="2327685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a:t>Consumer Power</a:t>
            </a:r>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Consumer Power</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702372"/>
          </a:xfrm>
          <a:prstGeom prst="rect">
            <a:avLst/>
          </a:prstGeom>
          <a:noFill/>
        </p:spPr>
        <p:txBody>
          <a:bodyPr wrap="square" rtlCol="0">
            <a:spAutoFit/>
          </a:bodyPr>
          <a:lstStyle/>
          <a:p>
            <a:pPr>
              <a:lnSpc>
                <a:spcPct val="115000"/>
              </a:lnSpc>
              <a:spcAft>
                <a:spcPts val="600"/>
              </a:spcAft>
            </a:pPr>
            <a:r>
              <a:rPr lang="en-US" sz="1800" b="1" dirty="0">
                <a:effectLst/>
                <a:ea typeface="Times New Roman" panose="02020603050405020304" pitchFamily="18" charset="0"/>
              </a:rPr>
              <a:t>Task 1: Look at the labels on your clothes, bags, pencil cases etc. Find out where they were made and fill in the table with the origin of five items.</a:t>
            </a:r>
            <a:endParaRPr lang="en-GB" b="1" dirty="0">
              <a:ea typeface="Times New Roman" panose="02020603050405020304" pitchFamily="18" charset="0"/>
            </a:endParaRPr>
          </a:p>
        </p:txBody>
      </p:sp>
      <p:graphicFrame>
        <p:nvGraphicFramePr>
          <p:cNvPr id="2" name="Table 1">
            <a:extLst>
              <a:ext uri="{FF2B5EF4-FFF2-40B4-BE49-F238E27FC236}">
                <a16:creationId xmlns:a16="http://schemas.microsoft.com/office/drawing/2014/main" id="{11F75FF1-49DD-DC14-6CCB-34265381C7FD}"/>
              </a:ext>
            </a:extLst>
          </p:cNvPr>
          <p:cNvGraphicFramePr>
            <a:graphicFrameLocks noGrp="1"/>
          </p:cNvGraphicFramePr>
          <p:nvPr>
            <p:extLst>
              <p:ext uri="{D42A27DB-BD31-4B8C-83A1-F6EECF244321}">
                <p14:modId xmlns:p14="http://schemas.microsoft.com/office/powerpoint/2010/main" val="222819864"/>
              </p:ext>
            </p:extLst>
          </p:nvPr>
        </p:nvGraphicFramePr>
        <p:xfrm>
          <a:off x="1244679" y="2069170"/>
          <a:ext cx="9250454" cy="3362606"/>
        </p:xfrm>
        <a:graphic>
          <a:graphicData uri="http://schemas.openxmlformats.org/drawingml/2006/table">
            <a:tbl>
              <a:tblPr firstRow="1" firstCol="1" bandRow="1">
                <a:tableStyleId>{5940675A-B579-460E-94D1-54222C63F5DA}</a:tableStyleId>
              </a:tblPr>
              <a:tblGrid>
                <a:gridCol w="4624789">
                  <a:extLst>
                    <a:ext uri="{9D8B030D-6E8A-4147-A177-3AD203B41FA5}">
                      <a16:colId xmlns:a16="http://schemas.microsoft.com/office/drawing/2014/main" val="897673032"/>
                    </a:ext>
                  </a:extLst>
                </a:gridCol>
                <a:gridCol w="4625665">
                  <a:extLst>
                    <a:ext uri="{9D8B030D-6E8A-4147-A177-3AD203B41FA5}">
                      <a16:colId xmlns:a16="http://schemas.microsoft.com/office/drawing/2014/main" val="3169375436"/>
                    </a:ext>
                  </a:extLst>
                </a:gridCol>
              </a:tblGrid>
              <a:tr h="228196">
                <a:tc>
                  <a:txBody>
                    <a:bodyPr/>
                    <a:lstStyle/>
                    <a:p>
                      <a:pPr>
                        <a:lnSpc>
                          <a:spcPct val="115000"/>
                        </a:lnSpc>
                        <a:spcAft>
                          <a:spcPts val="600"/>
                        </a:spcAft>
                      </a:pPr>
                      <a:r>
                        <a:rPr lang="en-US" sz="1800" b="1" dirty="0">
                          <a:effectLst/>
                        </a:rPr>
                        <a:t>ITEM</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800" b="1" dirty="0">
                          <a:effectLst/>
                        </a:rPr>
                        <a:t>ORIGIN</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36069268"/>
                  </a:ext>
                </a:extLst>
              </a:tr>
              <a:tr h="614914">
                <a:tc>
                  <a:txBody>
                    <a:bodyPr/>
                    <a:lstStyle/>
                    <a:p>
                      <a:pPr>
                        <a:lnSpc>
                          <a:spcPct val="115000"/>
                        </a:lnSpc>
                        <a:spcAft>
                          <a:spcPts val="600"/>
                        </a:spcAft>
                      </a:pPr>
                      <a:r>
                        <a:rPr lang="en-US" sz="1100">
                          <a:effectLst/>
                        </a:rPr>
                        <a:t> </a:t>
                      </a:r>
                      <a:endParaRPr lang="en-GB" sz="1100">
                        <a:effectLst/>
                      </a:endParaRPr>
                    </a:p>
                    <a:p>
                      <a:pPr>
                        <a:lnSpc>
                          <a:spcPct val="115000"/>
                        </a:lnSpc>
                        <a:spcAft>
                          <a:spcPts val="600"/>
                        </a:spcAft>
                      </a:pPr>
                      <a:r>
                        <a:rPr lang="en-US" sz="1100">
                          <a:effectLst/>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100">
                          <a:effectLst/>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1158840"/>
                  </a:ext>
                </a:extLst>
              </a:tr>
              <a:tr h="614914">
                <a:tc>
                  <a:txBody>
                    <a:bodyPr/>
                    <a:lstStyle/>
                    <a:p>
                      <a:pPr>
                        <a:lnSpc>
                          <a:spcPct val="115000"/>
                        </a:lnSpc>
                        <a:spcAft>
                          <a:spcPts val="600"/>
                        </a:spcAft>
                      </a:pPr>
                      <a:r>
                        <a:rPr lang="en-US" sz="1100">
                          <a:effectLst/>
                        </a:rPr>
                        <a:t> </a:t>
                      </a:r>
                      <a:endParaRPr lang="en-GB" sz="1100">
                        <a:effectLst/>
                      </a:endParaRPr>
                    </a:p>
                    <a:p>
                      <a:pPr>
                        <a:lnSpc>
                          <a:spcPct val="115000"/>
                        </a:lnSpc>
                        <a:spcAft>
                          <a:spcPts val="600"/>
                        </a:spcAft>
                      </a:pPr>
                      <a:r>
                        <a:rPr lang="en-US" sz="1100">
                          <a:effectLst/>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100">
                          <a:effectLst/>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42220449"/>
                  </a:ext>
                </a:extLst>
              </a:tr>
              <a:tr h="614914">
                <a:tc>
                  <a:txBody>
                    <a:bodyPr/>
                    <a:lstStyle/>
                    <a:p>
                      <a:pPr>
                        <a:lnSpc>
                          <a:spcPct val="115000"/>
                        </a:lnSpc>
                        <a:spcAft>
                          <a:spcPts val="600"/>
                        </a:spcAft>
                      </a:pPr>
                      <a:r>
                        <a:rPr lang="en-US" sz="1100">
                          <a:effectLst/>
                        </a:rPr>
                        <a:t> </a:t>
                      </a:r>
                      <a:endParaRPr lang="en-GB" sz="1100">
                        <a:effectLst/>
                      </a:endParaRPr>
                    </a:p>
                    <a:p>
                      <a:pPr>
                        <a:lnSpc>
                          <a:spcPct val="115000"/>
                        </a:lnSpc>
                        <a:spcAft>
                          <a:spcPts val="600"/>
                        </a:spcAft>
                      </a:pPr>
                      <a:r>
                        <a:rPr lang="en-US" sz="1100">
                          <a:effectLst/>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100">
                          <a:effectLst/>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6038820"/>
                  </a:ext>
                </a:extLst>
              </a:tr>
              <a:tr h="614914">
                <a:tc>
                  <a:txBody>
                    <a:bodyPr/>
                    <a:lstStyle/>
                    <a:p>
                      <a:pPr>
                        <a:lnSpc>
                          <a:spcPct val="115000"/>
                        </a:lnSpc>
                        <a:spcAft>
                          <a:spcPts val="600"/>
                        </a:spcAft>
                      </a:pPr>
                      <a:r>
                        <a:rPr lang="en-US" sz="1100">
                          <a:effectLst/>
                        </a:rPr>
                        <a:t> </a:t>
                      </a:r>
                      <a:endParaRPr lang="en-GB" sz="1100">
                        <a:effectLst/>
                      </a:endParaRPr>
                    </a:p>
                    <a:p>
                      <a:pPr>
                        <a:lnSpc>
                          <a:spcPct val="115000"/>
                        </a:lnSpc>
                        <a:spcAft>
                          <a:spcPts val="600"/>
                        </a:spcAft>
                      </a:pPr>
                      <a:r>
                        <a:rPr lang="en-US" sz="1100">
                          <a:effectLst/>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100">
                          <a:effectLst/>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54915837"/>
                  </a:ext>
                </a:extLst>
              </a:tr>
              <a:tr h="614914">
                <a:tc>
                  <a:txBody>
                    <a:bodyPr/>
                    <a:lstStyle/>
                    <a:p>
                      <a:pPr>
                        <a:lnSpc>
                          <a:spcPct val="115000"/>
                        </a:lnSpc>
                        <a:spcAft>
                          <a:spcPts val="600"/>
                        </a:spcAft>
                      </a:pPr>
                      <a:r>
                        <a:rPr lang="en-US" sz="1100">
                          <a:effectLst/>
                        </a:rPr>
                        <a:t> </a:t>
                      </a:r>
                      <a:endParaRPr lang="en-GB" sz="1100">
                        <a:effectLst/>
                      </a:endParaRPr>
                    </a:p>
                    <a:p>
                      <a:pPr>
                        <a:lnSpc>
                          <a:spcPct val="115000"/>
                        </a:lnSpc>
                        <a:spcAft>
                          <a:spcPts val="600"/>
                        </a:spcAft>
                      </a:pPr>
                      <a:r>
                        <a:rPr lang="en-US" sz="1100">
                          <a:effectLst/>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100" dirty="0">
                          <a:effectLst/>
                        </a:rPr>
                        <a:t>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18102218"/>
                  </a:ext>
                </a:extLst>
              </a:tr>
            </a:tbl>
          </a:graphicData>
        </a:graphic>
      </p:graphicFrame>
    </p:spTree>
    <p:extLst>
      <p:ext uri="{BB962C8B-B14F-4D97-AF65-F5344CB8AC3E}">
        <p14:creationId xmlns:p14="http://schemas.microsoft.com/office/powerpoint/2010/main" val="2417755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Consumer Power</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1097865"/>
          </a:xfrm>
          <a:prstGeom prst="rect">
            <a:avLst/>
          </a:prstGeom>
          <a:noFill/>
        </p:spPr>
        <p:txBody>
          <a:bodyPr wrap="square" rtlCol="0">
            <a:spAutoFit/>
          </a:bodyPr>
          <a:lstStyle/>
          <a:p>
            <a:pPr>
              <a:lnSpc>
                <a:spcPct val="115000"/>
              </a:lnSpc>
              <a:spcAft>
                <a:spcPts val="600"/>
              </a:spcAft>
            </a:pPr>
            <a:r>
              <a:rPr lang="en-US" sz="1800" b="1" dirty="0">
                <a:effectLst/>
                <a:ea typeface="Times New Roman" panose="02020603050405020304" pitchFamily="18" charset="0"/>
              </a:rPr>
              <a:t>Task 2: Imagine you are going to buy the following items. What do you consider before you decide what to buy?</a:t>
            </a:r>
            <a:endParaRPr lang="en-GB" sz="1800" dirty="0">
              <a:effectLst/>
              <a:ea typeface="Times New Roman" panose="02020603050405020304" pitchFamily="18" charset="0"/>
            </a:endParaRPr>
          </a:p>
          <a:p>
            <a:pPr>
              <a:lnSpc>
                <a:spcPct val="115000"/>
              </a:lnSpc>
              <a:spcAft>
                <a:spcPts val="600"/>
              </a:spcAft>
            </a:pPr>
            <a:r>
              <a:rPr lang="en-US"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graphicFrame>
        <p:nvGraphicFramePr>
          <p:cNvPr id="3" name="Table 2">
            <a:extLst>
              <a:ext uri="{FF2B5EF4-FFF2-40B4-BE49-F238E27FC236}">
                <a16:creationId xmlns:a16="http://schemas.microsoft.com/office/drawing/2014/main" id="{B12E4C0E-C5B1-237E-C2FD-04CE748421AB}"/>
              </a:ext>
            </a:extLst>
          </p:cNvPr>
          <p:cNvGraphicFramePr>
            <a:graphicFrameLocks noGrp="1"/>
          </p:cNvGraphicFramePr>
          <p:nvPr>
            <p:extLst>
              <p:ext uri="{D42A27DB-BD31-4B8C-83A1-F6EECF244321}">
                <p14:modId xmlns:p14="http://schemas.microsoft.com/office/powerpoint/2010/main" val="3689291696"/>
              </p:ext>
            </p:extLst>
          </p:nvPr>
        </p:nvGraphicFramePr>
        <p:xfrm>
          <a:off x="1189343" y="1880483"/>
          <a:ext cx="9783457" cy="288036"/>
        </p:xfrm>
        <a:graphic>
          <a:graphicData uri="http://schemas.openxmlformats.org/drawingml/2006/table">
            <a:tbl>
              <a:tblPr firstRow="1" firstCol="1" bandRow="1">
                <a:tableStyleId>{2D5ABB26-0587-4C30-8999-92F81FD0307C}</a:tableStyleId>
              </a:tblPr>
              <a:tblGrid>
                <a:gridCol w="1328594">
                  <a:extLst>
                    <a:ext uri="{9D8B030D-6E8A-4147-A177-3AD203B41FA5}">
                      <a16:colId xmlns:a16="http://schemas.microsoft.com/office/drawing/2014/main" val="1387462770"/>
                    </a:ext>
                  </a:extLst>
                </a:gridCol>
                <a:gridCol w="1999003">
                  <a:extLst>
                    <a:ext uri="{9D8B030D-6E8A-4147-A177-3AD203B41FA5}">
                      <a16:colId xmlns:a16="http://schemas.microsoft.com/office/drawing/2014/main" val="2545421550"/>
                    </a:ext>
                  </a:extLst>
                </a:gridCol>
                <a:gridCol w="1866426">
                  <a:extLst>
                    <a:ext uri="{9D8B030D-6E8A-4147-A177-3AD203B41FA5}">
                      <a16:colId xmlns:a16="http://schemas.microsoft.com/office/drawing/2014/main" val="3667253392"/>
                    </a:ext>
                  </a:extLst>
                </a:gridCol>
                <a:gridCol w="1865486">
                  <a:extLst>
                    <a:ext uri="{9D8B030D-6E8A-4147-A177-3AD203B41FA5}">
                      <a16:colId xmlns:a16="http://schemas.microsoft.com/office/drawing/2014/main" val="1689290015"/>
                    </a:ext>
                  </a:extLst>
                </a:gridCol>
                <a:gridCol w="2723948">
                  <a:extLst>
                    <a:ext uri="{9D8B030D-6E8A-4147-A177-3AD203B41FA5}">
                      <a16:colId xmlns:a16="http://schemas.microsoft.com/office/drawing/2014/main" val="3563080727"/>
                    </a:ext>
                  </a:extLst>
                </a:gridCol>
              </a:tblGrid>
              <a:tr h="0">
                <a:tc>
                  <a:txBody>
                    <a:bodyPr/>
                    <a:lstStyle/>
                    <a:p>
                      <a:pPr marL="342900" lvl="0" indent="-342900">
                        <a:lnSpc>
                          <a:spcPct val="115000"/>
                        </a:lnSpc>
                        <a:spcAft>
                          <a:spcPts val="600"/>
                        </a:spcAft>
                        <a:buFont typeface="Symbol" panose="05050102010706020507" pitchFamily="18" charset="2"/>
                        <a:buChar char=""/>
                      </a:pPr>
                      <a:r>
                        <a:rPr lang="en-US" sz="1800">
                          <a:effectLst/>
                        </a:rPr>
                        <a:t>price?</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nSpc>
                          <a:spcPct val="115000"/>
                        </a:lnSpc>
                        <a:spcAft>
                          <a:spcPts val="600"/>
                        </a:spcAft>
                        <a:buFont typeface="Symbol" panose="05050102010706020507" pitchFamily="18" charset="2"/>
                        <a:buChar char=""/>
                      </a:pPr>
                      <a:r>
                        <a:rPr lang="en-US" sz="1800" dirty="0">
                          <a:effectLst/>
                        </a:rPr>
                        <a:t>how it looks?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nSpc>
                          <a:spcPct val="115000"/>
                        </a:lnSpc>
                        <a:spcAft>
                          <a:spcPts val="600"/>
                        </a:spcAft>
                        <a:buFont typeface="Symbol" panose="05050102010706020507" pitchFamily="18" charset="2"/>
                        <a:buChar char=""/>
                      </a:pPr>
                      <a:r>
                        <a:rPr lang="en-US" sz="1800">
                          <a:effectLst/>
                        </a:rPr>
                        <a:t>the quality?</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nSpc>
                          <a:spcPct val="115000"/>
                        </a:lnSpc>
                        <a:spcAft>
                          <a:spcPts val="600"/>
                        </a:spcAft>
                        <a:buFont typeface="Symbol" panose="05050102010706020507" pitchFamily="18" charset="2"/>
                        <a:buChar char=""/>
                      </a:pPr>
                      <a:r>
                        <a:rPr lang="en-US" sz="1800">
                          <a:effectLst/>
                        </a:rPr>
                        <a:t>the brand?</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nSpc>
                          <a:spcPct val="115000"/>
                        </a:lnSpc>
                        <a:spcAft>
                          <a:spcPts val="600"/>
                        </a:spcAft>
                        <a:buFont typeface="Symbol" panose="05050102010706020507" pitchFamily="18" charset="2"/>
                        <a:buChar char=""/>
                      </a:pPr>
                      <a:r>
                        <a:rPr lang="en-US" sz="1800" dirty="0">
                          <a:effectLst/>
                        </a:rPr>
                        <a:t>anything else?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47943297"/>
                  </a:ext>
                </a:extLst>
              </a:tr>
            </a:tbl>
          </a:graphicData>
        </a:graphic>
      </p:graphicFrame>
      <p:graphicFrame>
        <p:nvGraphicFramePr>
          <p:cNvPr id="6" name="Table 5">
            <a:extLst>
              <a:ext uri="{FF2B5EF4-FFF2-40B4-BE49-F238E27FC236}">
                <a16:creationId xmlns:a16="http://schemas.microsoft.com/office/drawing/2014/main" id="{CBD9909C-3FF8-5D34-C145-8345251B8994}"/>
              </a:ext>
            </a:extLst>
          </p:cNvPr>
          <p:cNvGraphicFramePr>
            <a:graphicFrameLocks noGrp="1"/>
          </p:cNvGraphicFramePr>
          <p:nvPr>
            <p:extLst>
              <p:ext uri="{D42A27DB-BD31-4B8C-83A1-F6EECF244321}">
                <p14:modId xmlns:p14="http://schemas.microsoft.com/office/powerpoint/2010/main" val="1727794167"/>
              </p:ext>
            </p:extLst>
          </p:nvPr>
        </p:nvGraphicFramePr>
        <p:xfrm>
          <a:off x="1189343" y="2503894"/>
          <a:ext cx="9898655" cy="3496480"/>
        </p:xfrm>
        <a:graphic>
          <a:graphicData uri="http://schemas.openxmlformats.org/drawingml/2006/table">
            <a:tbl>
              <a:tblPr firstRow="1" firstCol="1" bandRow="1">
                <a:tableStyleId>{5940675A-B579-460E-94D1-54222C63F5DA}</a:tableStyleId>
              </a:tblPr>
              <a:tblGrid>
                <a:gridCol w="1979731">
                  <a:extLst>
                    <a:ext uri="{9D8B030D-6E8A-4147-A177-3AD203B41FA5}">
                      <a16:colId xmlns:a16="http://schemas.microsoft.com/office/drawing/2014/main" val="4292309348"/>
                    </a:ext>
                  </a:extLst>
                </a:gridCol>
                <a:gridCol w="1979731">
                  <a:extLst>
                    <a:ext uri="{9D8B030D-6E8A-4147-A177-3AD203B41FA5}">
                      <a16:colId xmlns:a16="http://schemas.microsoft.com/office/drawing/2014/main" val="581967647"/>
                    </a:ext>
                  </a:extLst>
                </a:gridCol>
                <a:gridCol w="1979731">
                  <a:extLst>
                    <a:ext uri="{9D8B030D-6E8A-4147-A177-3AD203B41FA5}">
                      <a16:colId xmlns:a16="http://schemas.microsoft.com/office/drawing/2014/main" val="881302873"/>
                    </a:ext>
                  </a:extLst>
                </a:gridCol>
                <a:gridCol w="1979731">
                  <a:extLst>
                    <a:ext uri="{9D8B030D-6E8A-4147-A177-3AD203B41FA5}">
                      <a16:colId xmlns:a16="http://schemas.microsoft.com/office/drawing/2014/main" val="2008796756"/>
                    </a:ext>
                  </a:extLst>
                </a:gridCol>
                <a:gridCol w="1979731">
                  <a:extLst>
                    <a:ext uri="{9D8B030D-6E8A-4147-A177-3AD203B41FA5}">
                      <a16:colId xmlns:a16="http://schemas.microsoft.com/office/drawing/2014/main" val="2365161097"/>
                    </a:ext>
                  </a:extLst>
                </a:gridCol>
              </a:tblGrid>
              <a:tr h="521509">
                <a:tc>
                  <a:txBody>
                    <a:bodyPr/>
                    <a:lstStyle/>
                    <a:p>
                      <a:pPr>
                        <a:lnSpc>
                          <a:spcPct val="115000"/>
                        </a:lnSpc>
                        <a:spcAft>
                          <a:spcPts val="600"/>
                        </a:spcAft>
                      </a:pPr>
                      <a:r>
                        <a:rPr lang="en-US"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600" b="1">
                          <a:effectLst/>
                        </a:rPr>
                        <a:t>a pair of trainers</a:t>
                      </a:r>
                      <a:endParaRPr lang="en-GB" sz="16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600" b="1">
                          <a:effectLst/>
                        </a:rPr>
                        <a:t>a pair of jeans</a:t>
                      </a:r>
                      <a:endParaRPr lang="en-GB" sz="16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600" b="1">
                          <a:effectLst/>
                        </a:rPr>
                        <a:t>a bar of chocolate</a:t>
                      </a:r>
                      <a:endParaRPr lang="en-GB" sz="16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600" b="1" dirty="0">
                          <a:effectLst/>
                        </a:rPr>
                        <a:t>……..</a:t>
                      </a:r>
                      <a:endParaRPr lang="en-GB" sz="16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56125028"/>
                  </a:ext>
                </a:extLst>
              </a:tr>
              <a:tr h="991657">
                <a:tc>
                  <a:txBody>
                    <a:bodyPr/>
                    <a:lstStyle/>
                    <a:p>
                      <a:pPr>
                        <a:lnSpc>
                          <a:spcPct val="115000"/>
                        </a:lnSpc>
                        <a:spcAft>
                          <a:spcPts val="600"/>
                        </a:spcAft>
                      </a:pPr>
                      <a:r>
                        <a:rPr lang="en-US" sz="1600" dirty="0">
                          <a:effectLst/>
                        </a:rPr>
                        <a:t>most important factor</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600">
                          <a:effectLst/>
                        </a:rPr>
                        <a:t> </a:t>
                      </a:r>
                      <a:endParaRPr lang="en-GB" sz="1600">
                        <a:effectLst/>
                      </a:endParaRPr>
                    </a:p>
                    <a:p>
                      <a:pPr>
                        <a:lnSpc>
                          <a:spcPct val="115000"/>
                        </a:lnSpc>
                        <a:spcAft>
                          <a:spcPts val="600"/>
                        </a:spcAft>
                      </a:pPr>
                      <a:r>
                        <a:rPr lang="en-US" sz="1600">
                          <a:effectLst/>
                        </a:rPr>
                        <a:t> </a:t>
                      </a:r>
                      <a:endParaRPr lang="en-GB" sz="1600">
                        <a:effectLst/>
                      </a:endParaRPr>
                    </a:p>
                    <a:p>
                      <a:pPr>
                        <a:lnSpc>
                          <a:spcPct val="115000"/>
                        </a:lnSpc>
                        <a:spcAft>
                          <a:spcPts val="600"/>
                        </a:spcAft>
                      </a:pPr>
                      <a:r>
                        <a:rPr lang="en-US"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0053500"/>
                  </a:ext>
                </a:extLst>
              </a:tr>
              <a:tr h="991657">
                <a:tc>
                  <a:txBody>
                    <a:bodyPr/>
                    <a:lstStyle/>
                    <a:p>
                      <a:pPr>
                        <a:lnSpc>
                          <a:spcPct val="115000"/>
                        </a:lnSpc>
                        <a:spcAft>
                          <a:spcPts val="600"/>
                        </a:spcAft>
                      </a:pPr>
                      <a:r>
                        <a:rPr lang="en-US" sz="1600">
                          <a:effectLst/>
                        </a:rPr>
                        <a:t>2</a:t>
                      </a:r>
                      <a:r>
                        <a:rPr lang="en-US" sz="1600" baseline="30000">
                          <a:effectLst/>
                        </a:rPr>
                        <a:t>nd</a:t>
                      </a:r>
                      <a:r>
                        <a:rPr lang="en-US" sz="1600">
                          <a:effectLst/>
                        </a:rPr>
                        <a:t> most important factor</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600">
                          <a:effectLst/>
                        </a:rPr>
                        <a:t> </a:t>
                      </a:r>
                      <a:endParaRPr lang="en-GB" sz="1600">
                        <a:effectLst/>
                      </a:endParaRPr>
                    </a:p>
                    <a:p>
                      <a:pPr>
                        <a:lnSpc>
                          <a:spcPct val="115000"/>
                        </a:lnSpc>
                        <a:spcAft>
                          <a:spcPts val="600"/>
                        </a:spcAft>
                      </a:pPr>
                      <a:r>
                        <a:rPr lang="en-US" sz="1600">
                          <a:effectLst/>
                        </a:rPr>
                        <a:t> </a:t>
                      </a:r>
                      <a:endParaRPr lang="en-GB" sz="1600">
                        <a:effectLst/>
                      </a:endParaRPr>
                    </a:p>
                    <a:p>
                      <a:pPr>
                        <a:lnSpc>
                          <a:spcPct val="115000"/>
                        </a:lnSpc>
                        <a:spcAft>
                          <a:spcPts val="600"/>
                        </a:spcAft>
                      </a:pPr>
                      <a:r>
                        <a:rPr lang="en-US"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64775367"/>
                  </a:ext>
                </a:extLst>
              </a:tr>
              <a:tr h="991657">
                <a:tc>
                  <a:txBody>
                    <a:bodyPr/>
                    <a:lstStyle/>
                    <a:p>
                      <a:pPr>
                        <a:lnSpc>
                          <a:spcPct val="115000"/>
                        </a:lnSpc>
                        <a:spcAft>
                          <a:spcPts val="600"/>
                        </a:spcAft>
                      </a:pPr>
                      <a:r>
                        <a:rPr lang="en-US" sz="1600" dirty="0">
                          <a:effectLst/>
                        </a:rPr>
                        <a:t>3</a:t>
                      </a:r>
                      <a:r>
                        <a:rPr lang="en-US" sz="1600" baseline="30000" dirty="0">
                          <a:effectLst/>
                        </a:rPr>
                        <a:t>rd</a:t>
                      </a:r>
                      <a:r>
                        <a:rPr lang="en-US" sz="1600" dirty="0">
                          <a:effectLst/>
                        </a:rPr>
                        <a:t> most important factor</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600" dirty="0">
                          <a:effectLst/>
                        </a:rPr>
                        <a:t> </a:t>
                      </a:r>
                      <a:endParaRPr lang="en-GB" sz="1600" dirty="0">
                        <a:effectLst/>
                      </a:endParaRPr>
                    </a:p>
                    <a:p>
                      <a:pPr>
                        <a:lnSpc>
                          <a:spcPct val="115000"/>
                        </a:lnSpc>
                        <a:spcAft>
                          <a:spcPts val="600"/>
                        </a:spcAft>
                      </a:pPr>
                      <a:r>
                        <a:rPr lang="en-US" sz="1600" dirty="0">
                          <a:effectLst/>
                        </a:rPr>
                        <a:t> </a:t>
                      </a:r>
                      <a:endParaRPr lang="en-GB" sz="1600" dirty="0">
                        <a:effectLst/>
                      </a:endParaRPr>
                    </a:p>
                    <a:p>
                      <a:pPr>
                        <a:lnSpc>
                          <a:spcPct val="115000"/>
                        </a:lnSpc>
                        <a:spcAft>
                          <a:spcPts val="600"/>
                        </a:spcAft>
                      </a:pPr>
                      <a:r>
                        <a:rPr lang="en-US"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US"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02734192"/>
                  </a:ext>
                </a:extLst>
              </a:tr>
            </a:tbl>
          </a:graphicData>
        </a:graphic>
      </p:graphicFrame>
    </p:spTree>
    <p:extLst>
      <p:ext uri="{BB962C8B-B14F-4D97-AF65-F5344CB8AC3E}">
        <p14:creationId xmlns:p14="http://schemas.microsoft.com/office/powerpoint/2010/main" val="1733054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Consumer Power</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503412"/>
          </a:xfrm>
          <a:prstGeom prst="rect">
            <a:avLst/>
          </a:prstGeom>
          <a:noFill/>
        </p:spPr>
        <p:txBody>
          <a:bodyPr wrap="square" rtlCol="0">
            <a:spAutoFit/>
          </a:bodyPr>
          <a:lstStyle/>
          <a:p>
            <a:pPr>
              <a:lnSpc>
                <a:spcPct val="115000"/>
              </a:lnSpc>
              <a:spcAft>
                <a:spcPts val="600"/>
              </a:spcAft>
            </a:pPr>
            <a:r>
              <a:rPr lang="en-US" sz="1800" b="1" dirty="0">
                <a:effectLst/>
                <a:ea typeface="Times New Roman" panose="02020603050405020304" pitchFamily="18" charset="0"/>
              </a:rPr>
              <a:t>Task 3: </a:t>
            </a:r>
            <a:r>
              <a:rPr lang="en-GB" sz="1800" b="1" dirty="0">
                <a:effectLst/>
                <a:ea typeface="Times New Roman" panose="02020603050405020304" pitchFamily="18" charset="0"/>
              </a:rPr>
              <a:t>Read the first part of the article.</a:t>
            </a:r>
          </a:p>
          <a:p>
            <a:pPr>
              <a:lnSpc>
                <a:spcPct val="115000"/>
              </a:lnSpc>
              <a:spcBef>
                <a:spcPts val="600"/>
              </a:spcBef>
              <a:spcAft>
                <a:spcPts val="600"/>
              </a:spcAft>
            </a:pPr>
            <a:endParaRPr lang="en-GB" sz="1800" b="1" dirty="0">
              <a:effectLst/>
              <a:ea typeface="Times New Roman" panose="02020603050405020304" pitchFamily="18" charset="0"/>
            </a:endParaRPr>
          </a:p>
          <a:p>
            <a:pPr>
              <a:lnSpc>
                <a:spcPct val="115000"/>
              </a:lnSpc>
              <a:spcBef>
                <a:spcPts val="600"/>
              </a:spcBef>
              <a:spcAft>
                <a:spcPts val="600"/>
              </a:spcAft>
            </a:pPr>
            <a:r>
              <a:rPr lang="en-GB" sz="1800" b="1" dirty="0">
                <a:effectLst/>
                <a:ea typeface="Times New Roman" panose="02020603050405020304" pitchFamily="18" charset="0"/>
              </a:rPr>
              <a:t>Ethical shopping</a:t>
            </a:r>
            <a:endParaRPr lang="en-GB" sz="1800" dirty="0">
              <a:effectLst/>
              <a:ea typeface="Times New Roman" panose="02020603050405020304" pitchFamily="18" charset="0"/>
            </a:endParaRPr>
          </a:p>
          <a:p>
            <a:pPr>
              <a:lnSpc>
                <a:spcPct val="115000"/>
              </a:lnSpc>
              <a:spcBef>
                <a:spcPts val="600"/>
              </a:spcBef>
              <a:spcAft>
                <a:spcPts val="600"/>
              </a:spcAft>
            </a:pPr>
            <a:r>
              <a:rPr lang="en-GB" sz="1800" dirty="0">
                <a:effectLst/>
                <a:ea typeface="Times New Roman" panose="02020603050405020304" pitchFamily="18" charset="0"/>
              </a:rPr>
              <a:t>Shoppers in the UK are spending more than ever on ethical products, and the demand for plant-based foods, second-hand clothes and furniture, and greener gadgets grows. This trend reflects consumers’ growing concerns about the environment, animal welfare and social justice. Some supermarkets and stores now provide an ethical label on goods such as bananas, coffee, tea, sugar, clothing and beauty products. The labels guarantee fairer pricing for producers and workers, reduced environmental impact and more equality. They also offer greater choice to shoppers. </a:t>
            </a:r>
          </a:p>
          <a:p>
            <a:pPr>
              <a:lnSpc>
                <a:spcPct val="115000"/>
              </a:lnSpc>
              <a:spcAft>
                <a:spcPts val="600"/>
              </a:spcAft>
            </a:pPr>
            <a:endParaRPr lang="en-GB" sz="1800" dirty="0">
              <a:effectLst/>
              <a:ea typeface="Times New Roman" panose="02020603050405020304" pitchFamily="18" charset="0"/>
            </a:endParaRPr>
          </a:p>
          <a:p>
            <a:pPr>
              <a:lnSpc>
                <a:spcPct val="115000"/>
              </a:lnSpc>
              <a:spcAft>
                <a:spcPts val="600"/>
              </a:spcAft>
            </a:pPr>
            <a:r>
              <a:rPr lang="en-US"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660448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Consumer Power</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477764"/>
          </a:xfrm>
          <a:prstGeom prst="rect">
            <a:avLst/>
          </a:prstGeom>
          <a:noFill/>
        </p:spPr>
        <p:txBody>
          <a:bodyPr wrap="square" rtlCol="0">
            <a:spAutoFit/>
          </a:bodyPr>
          <a:lstStyle/>
          <a:p>
            <a:pPr>
              <a:lnSpc>
                <a:spcPct val="115000"/>
              </a:lnSpc>
              <a:spcAft>
                <a:spcPts val="600"/>
              </a:spcAft>
            </a:pPr>
            <a:r>
              <a:rPr lang="en-US" sz="1800" b="1" dirty="0">
                <a:effectLst/>
                <a:ea typeface="Times New Roman" panose="02020603050405020304" pitchFamily="18" charset="0"/>
              </a:rPr>
              <a:t>Task 3: </a:t>
            </a:r>
            <a:r>
              <a:rPr lang="en-GB" sz="1800" b="1" dirty="0">
                <a:effectLst/>
                <a:ea typeface="Times New Roman" panose="02020603050405020304" pitchFamily="18" charset="0"/>
              </a:rPr>
              <a:t>Read the second part of the article.</a:t>
            </a:r>
          </a:p>
          <a:p>
            <a:pPr>
              <a:lnSpc>
                <a:spcPct val="115000"/>
              </a:lnSpc>
              <a:spcBef>
                <a:spcPts val="600"/>
              </a:spcBef>
              <a:spcAft>
                <a:spcPts val="600"/>
              </a:spcAft>
            </a:pPr>
            <a:endParaRPr lang="en-GB" sz="1800" b="1" dirty="0">
              <a:effectLst/>
              <a:ea typeface="Times New Roman" panose="02020603050405020304" pitchFamily="18" charset="0"/>
            </a:endParaRPr>
          </a:p>
          <a:p>
            <a:pPr>
              <a:lnSpc>
                <a:spcPct val="115000"/>
              </a:lnSpc>
              <a:spcBef>
                <a:spcPts val="600"/>
              </a:spcBef>
              <a:spcAft>
                <a:spcPts val="600"/>
              </a:spcAft>
            </a:pPr>
            <a:r>
              <a:rPr lang="en-GB" sz="1800" b="1" dirty="0">
                <a:effectLst/>
                <a:ea typeface="Times New Roman" panose="02020603050405020304" pitchFamily="18" charset="0"/>
              </a:rPr>
              <a:t>How can you be sure you are buying ethical products?</a:t>
            </a:r>
            <a:endParaRPr lang="en-GB" sz="1800" dirty="0">
              <a:effectLst/>
              <a:ea typeface="Times New Roman" panose="02020603050405020304" pitchFamily="18" charset="0"/>
            </a:endParaRPr>
          </a:p>
          <a:p>
            <a:pPr>
              <a:lnSpc>
                <a:spcPct val="115000"/>
              </a:lnSpc>
              <a:spcAft>
                <a:spcPts val="1000"/>
              </a:spcAft>
            </a:pPr>
            <a:r>
              <a:rPr lang="en-GB" sz="1800" dirty="0">
                <a:effectLst/>
                <a:ea typeface="Times New Roman" panose="02020603050405020304" pitchFamily="18" charset="0"/>
              </a:rPr>
              <a:t>These days there are many websites which give concerned consumers information about products and about the companies behind the brand names. Some sites review all kinds of products – from pet food to paint - and give scores for criteria such as impact on the climate or the environment, the treatment of people and animals, tax credentials and the company ethos. Other websites compare companies in one industry, such as the beauty or clothes industry. The sites help consumers to make decisions, and they also persuade companies to behave more ethically.  </a:t>
            </a:r>
          </a:p>
          <a:p>
            <a:pPr>
              <a:lnSpc>
                <a:spcPct val="115000"/>
              </a:lnSpc>
              <a:spcAft>
                <a:spcPts val="600"/>
              </a:spcAft>
            </a:pPr>
            <a:endParaRPr lang="en-GB" sz="1800" dirty="0">
              <a:effectLst/>
              <a:ea typeface="Times New Roman" panose="02020603050405020304" pitchFamily="18" charset="0"/>
            </a:endParaRPr>
          </a:p>
          <a:p>
            <a:pPr>
              <a:lnSpc>
                <a:spcPct val="115000"/>
              </a:lnSpc>
              <a:spcAft>
                <a:spcPts val="600"/>
              </a:spcAft>
            </a:pPr>
            <a:r>
              <a:rPr lang="en-US"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362396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Consumer Power</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745017"/>
          </a:xfrm>
          <a:prstGeom prst="rect">
            <a:avLst/>
          </a:prstGeom>
          <a:noFill/>
        </p:spPr>
        <p:txBody>
          <a:bodyPr wrap="square" rtlCol="0">
            <a:spAutoFit/>
          </a:bodyPr>
          <a:lstStyle/>
          <a:p>
            <a:pPr>
              <a:lnSpc>
                <a:spcPct val="115000"/>
              </a:lnSpc>
              <a:spcAft>
                <a:spcPts val="600"/>
              </a:spcAft>
            </a:pPr>
            <a:r>
              <a:rPr lang="en-US" sz="1800" b="1" dirty="0">
                <a:effectLst/>
                <a:ea typeface="Times New Roman" panose="02020603050405020304" pitchFamily="18" charset="0"/>
              </a:rPr>
              <a:t>Task 3: </a:t>
            </a:r>
            <a:r>
              <a:rPr lang="en-GB" sz="1800" b="1" dirty="0">
                <a:effectLst/>
                <a:ea typeface="Times New Roman" panose="02020603050405020304" pitchFamily="18" charset="0"/>
              </a:rPr>
              <a:t>Read the final part of the article.</a:t>
            </a:r>
          </a:p>
          <a:p>
            <a:pPr>
              <a:lnSpc>
                <a:spcPct val="115000"/>
              </a:lnSpc>
              <a:spcAft>
                <a:spcPts val="1000"/>
              </a:spcAft>
            </a:pPr>
            <a:endParaRPr lang="en-GB" sz="1800" b="1" dirty="0">
              <a:effectLst/>
              <a:latin typeface="Arial" panose="020B0604020202020204" pitchFamily="34" charset="0"/>
              <a:ea typeface="Times New Roman" panose="02020603050405020304" pitchFamily="18" charset="0"/>
            </a:endParaRPr>
          </a:p>
          <a:p>
            <a:pPr>
              <a:lnSpc>
                <a:spcPct val="115000"/>
              </a:lnSpc>
              <a:spcAft>
                <a:spcPts val="1000"/>
              </a:spcAft>
            </a:pPr>
            <a:r>
              <a:rPr lang="en-GB" sz="1800" b="1" dirty="0">
                <a:effectLst/>
                <a:ea typeface="Times New Roman" panose="02020603050405020304" pitchFamily="18" charset="0"/>
              </a:rPr>
              <a:t>Other ways to do your bit</a:t>
            </a:r>
            <a:endParaRPr lang="en-GB" sz="1800" dirty="0">
              <a:effectLst/>
              <a:ea typeface="Times New Roman" panose="02020603050405020304" pitchFamily="18" charset="0"/>
            </a:endParaRPr>
          </a:p>
          <a:p>
            <a:pPr>
              <a:lnSpc>
                <a:spcPct val="115000"/>
              </a:lnSpc>
              <a:spcAft>
                <a:spcPts val="1000"/>
              </a:spcAft>
            </a:pPr>
            <a:r>
              <a:rPr lang="en-GB" sz="1800" dirty="0">
                <a:effectLst/>
                <a:ea typeface="Times New Roman" panose="02020603050405020304" pitchFamily="18" charset="0"/>
              </a:rPr>
              <a:t>It is easier nowadays for consumers to make ethical choices about the goods they buy. They can also make ethical decisions about the services they use. For example, people can choose to use green energy or internet service providers. They can pay for goods and services using credit cards from banks with ethical policies. They can invest in community schemes or lend money to entrepreneurs with business ideas that will help them escape poverty. Although there is still a long way to go before ethical consumption dominates the way we shop, it is a trend that looks set to continue. You too could shop and spend money with a guilt-free conscience. </a:t>
            </a:r>
          </a:p>
          <a:p>
            <a:pPr>
              <a:lnSpc>
                <a:spcPct val="115000"/>
              </a:lnSpc>
              <a:spcAft>
                <a:spcPts val="600"/>
              </a:spcAft>
            </a:pPr>
            <a:endParaRPr lang="en-GB" sz="1800" dirty="0">
              <a:effectLst/>
              <a:ea typeface="Times New Roman" panose="02020603050405020304" pitchFamily="18" charset="0"/>
            </a:endParaRPr>
          </a:p>
          <a:p>
            <a:pPr>
              <a:lnSpc>
                <a:spcPct val="115000"/>
              </a:lnSpc>
              <a:spcAft>
                <a:spcPts val="600"/>
              </a:spcAft>
            </a:pPr>
            <a:r>
              <a:rPr lang="en-US"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518626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Consumer Power</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342582"/>
          </a:xfrm>
          <a:prstGeom prst="rect">
            <a:avLst/>
          </a:prstGeom>
          <a:noFill/>
        </p:spPr>
        <p:txBody>
          <a:bodyPr wrap="square" rtlCol="0">
            <a:spAutoFit/>
          </a:bodyPr>
          <a:lstStyle/>
          <a:p>
            <a:pPr>
              <a:lnSpc>
                <a:spcPct val="115000"/>
              </a:lnSpc>
              <a:spcAft>
                <a:spcPts val="600"/>
              </a:spcAft>
            </a:pPr>
            <a:r>
              <a:rPr lang="en-US" sz="1800" b="1" dirty="0">
                <a:effectLst/>
                <a:ea typeface="Times New Roman" panose="02020603050405020304" pitchFamily="18" charset="0"/>
              </a:rPr>
              <a:t>Task 4: </a:t>
            </a:r>
            <a:r>
              <a:rPr lang="en-GB" sz="1800" b="1" dirty="0">
                <a:effectLst/>
                <a:ea typeface="Times New Roman" panose="02020603050405020304" pitchFamily="18" charset="0"/>
              </a:rPr>
              <a:t>Read the consumer quandary and discuss in your group. </a:t>
            </a:r>
          </a:p>
          <a:p>
            <a:pPr>
              <a:lnSpc>
                <a:spcPct val="115000"/>
              </a:lnSpc>
              <a:spcAft>
                <a:spcPts val="1000"/>
              </a:spcAft>
            </a:pPr>
            <a:endParaRPr lang="en-GB" sz="1800" b="1" dirty="0">
              <a:effectLst/>
              <a:latin typeface="Arial" panose="020B0604020202020204" pitchFamily="34" charset="0"/>
              <a:ea typeface="Times New Roman" panose="02020603050405020304" pitchFamily="18" charset="0"/>
            </a:endParaRPr>
          </a:p>
          <a:p>
            <a:pPr>
              <a:lnSpc>
                <a:spcPct val="115000"/>
              </a:lnSpc>
              <a:spcAft>
                <a:spcPts val="1000"/>
              </a:spcAft>
            </a:pPr>
            <a:r>
              <a:rPr lang="en-GB" sz="1800" dirty="0">
                <a:effectLst/>
                <a:ea typeface="Times New Roman" panose="02020603050405020304" pitchFamily="18" charset="0"/>
              </a:rPr>
              <a:t>You have a favourite brand of trainers that you love. You have included a pair of these trainers on your birthday present list. Last night you saw a documentary on the TV that showed where this brand of trainers is made and you saw that they are made in huge factories by children who have to work 14 hours per day and are treated badly. What do you do? Do you still want a pair of these trainers for your birthday?</a:t>
            </a:r>
          </a:p>
          <a:p>
            <a:pPr>
              <a:lnSpc>
                <a:spcPct val="115000"/>
              </a:lnSpc>
              <a:spcAft>
                <a:spcPts val="600"/>
              </a:spcAft>
            </a:pPr>
            <a:endParaRPr lang="en-GB" sz="1800" dirty="0">
              <a:effectLst/>
              <a:ea typeface="Times New Roman" panose="02020603050405020304" pitchFamily="18" charset="0"/>
            </a:endParaRPr>
          </a:p>
          <a:p>
            <a:pPr>
              <a:lnSpc>
                <a:spcPct val="115000"/>
              </a:lnSpc>
              <a:spcAft>
                <a:spcPts val="600"/>
              </a:spcAft>
            </a:pPr>
            <a:r>
              <a:rPr lang="en-US"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853942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Consumer Power</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661130"/>
          </a:xfrm>
          <a:prstGeom prst="rect">
            <a:avLst/>
          </a:prstGeom>
          <a:noFill/>
        </p:spPr>
        <p:txBody>
          <a:bodyPr wrap="square" rtlCol="0">
            <a:spAutoFit/>
          </a:bodyPr>
          <a:lstStyle/>
          <a:p>
            <a:pPr>
              <a:lnSpc>
                <a:spcPct val="115000"/>
              </a:lnSpc>
              <a:spcAft>
                <a:spcPts val="600"/>
              </a:spcAft>
            </a:pPr>
            <a:r>
              <a:rPr lang="en-US" sz="1800" b="1" dirty="0">
                <a:effectLst/>
                <a:ea typeface="Times New Roman" panose="02020603050405020304" pitchFamily="18" charset="0"/>
              </a:rPr>
              <a:t>Task 4: </a:t>
            </a:r>
            <a:r>
              <a:rPr lang="en-GB" sz="1800" b="1" dirty="0">
                <a:effectLst/>
                <a:ea typeface="Times New Roman" panose="02020603050405020304" pitchFamily="18" charset="0"/>
              </a:rPr>
              <a:t>Read the consumer quandary and discuss in your group. </a:t>
            </a:r>
          </a:p>
          <a:p>
            <a:pPr>
              <a:lnSpc>
                <a:spcPct val="115000"/>
              </a:lnSpc>
              <a:spcAft>
                <a:spcPts val="1000"/>
              </a:spcAft>
            </a:pPr>
            <a:endParaRPr lang="en-GB" sz="1800" b="1" dirty="0">
              <a:effectLst/>
              <a:latin typeface="Arial" panose="020B0604020202020204" pitchFamily="34" charset="0"/>
              <a:ea typeface="Times New Roman" panose="02020603050405020304" pitchFamily="18" charset="0"/>
            </a:endParaRPr>
          </a:p>
          <a:p>
            <a:pPr>
              <a:lnSpc>
                <a:spcPct val="115000"/>
              </a:lnSpc>
              <a:spcAft>
                <a:spcPts val="1000"/>
              </a:spcAft>
            </a:pPr>
            <a:r>
              <a:rPr lang="en-GB" sz="1800" dirty="0">
                <a:effectLst/>
                <a:ea typeface="Times New Roman" panose="02020603050405020304" pitchFamily="18" charset="0"/>
              </a:rPr>
              <a:t>You love chocolate and have a favourite chocolate bar that you eat quite often. You just looked on the internet and saw an article about the company that makes your favourite chocolate bar. It declared that they pay very little to the workers who produce the cocoa in South America. In some cases, the producers can’t survive and their families are suffering. What do you do? Do you decide the article isn’t true and try to forget you saw it? Do you write a letter to the company? Do you stop buying the chocolate bar?</a:t>
            </a:r>
          </a:p>
          <a:p>
            <a:pPr>
              <a:lnSpc>
                <a:spcPct val="115000"/>
              </a:lnSpc>
              <a:spcAft>
                <a:spcPts val="600"/>
              </a:spcAft>
            </a:pPr>
            <a:endParaRPr lang="en-GB" sz="1800" dirty="0">
              <a:effectLst/>
              <a:ea typeface="Times New Roman" panose="02020603050405020304" pitchFamily="18" charset="0"/>
            </a:endParaRPr>
          </a:p>
          <a:p>
            <a:pPr>
              <a:lnSpc>
                <a:spcPct val="115000"/>
              </a:lnSpc>
              <a:spcAft>
                <a:spcPts val="600"/>
              </a:spcAft>
            </a:pPr>
            <a:r>
              <a:rPr lang="en-US"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685382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Consumer Power</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661130"/>
          </a:xfrm>
          <a:prstGeom prst="rect">
            <a:avLst/>
          </a:prstGeom>
          <a:noFill/>
        </p:spPr>
        <p:txBody>
          <a:bodyPr wrap="square" rtlCol="0">
            <a:spAutoFit/>
          </a:bodyPr>
          <a:lstStyle/>
          <a:p>
            <a:pPr>
              <a:lnSpc>
                <a:spcPct val="115000"/>
              </a:lnSpc>
              <a:spcAft>
                <a:spcPts val="600"/>
              </a:spcAft>
            </a:pPr>
            <a:r>
              <a:rPr lang="en-US" sz="1800" b="1" dirty="0">
                <a:effectLst/>
                <a:ea typeface="Times New Roman" panose="02020603050405020304" pitchFamily="18" charset="0"/>
              </a:rPr>
              <a:t>Task 4: </a:t>
            </a:r>
            <a:r>
              <a:rPr lang="en-GB" sz="1800" b="1" dirty="0">
                <a:effectLst/>
                <a:ea typeface="Times New Roman" panose="02020603050405020304" pitchFamily="18" charset="0"/>
              </a:rPr>
              <a:t>Read the consumer quandary and discuss in your group. </a:t>
            </a:r>
          </a:p>
          <a:p>
            <a:pPr>
              <a:lnSpc>
                <a:spcPct val="115000"/>
              </a:lnSpc>
              <a:spcAft>
                <a:spcPts val="1000"/>
              </a:spcAft>
            </a:pPr>
            <a:endParaRPr lang="en-GB" sz="1800" b="1" dirty="0">
              <a:effectLst/>
              <a:latin typeface="Arial" panose="020B0604020202020204" pitchFamily="34" charset="0"/>
              <a:ea typeface="Times New Roman" panose="02020603050405020304" pitchFamily="18" charset="0"/>
            </a:endParaRPr>
          </a:p>
          <a:p>
            <a:pPr>
              <a:lnSpc>
                <a:spcPct val="115000"/>
              </a:lnSpc>
              <a:spcAft>
                <a:spcPts val="1000"/>
              </a:spcAft>
            </a:pPr>
            <a:r>
              <a:rPr lang="en-GB" sz="1800" dirty="0">
                <a:effectLst/>
                <a:ea typeface="Times New Roman" panose="02020603050405020304" pitchFamily="18" charset="0"/>
                <a:cs typeface="Arial" panose="020B0604020202020204" pitchFamily="34" charset="0"/>
              </a:rPr>
              <a:t>Every week you go to a hamburger restaurant with your friends. One of your friends has now decided not to go because the way the hamburgers are produced is unethical. He says that they cut down trees from the rainforest to make space to keep cows, the workers have lots of accidents as they have to work very long hours and the pay is ridiculously low. He asks you to stop going there. What do you do? Do you join your friend and boycott the hamburger restaurant? Do you still go but eat something else? Do you turn vegetarian?</a:t>
            </a:r>
          </a:p>
          <a:p>
            <a:pPr>
              <a:lnSpc>
                <a:spcPct val="115000"/>
              </a:lnSpc>
              <a:spcAft>
                <a:spcPts val="600"/>
              </a:spcAft>
            </a:pPr>
            <a:endParaRPr lang="en-GB" sz="1800" dirty="0">
              <a:effectLst/>
              <a:ea typeface="Times New Roman" panose="02020603050405020304" pitchFamily="18" charset="0"/>
            </a:endParaRPr>
          </a:p>
          <a:p>
            <a:pPr>
              <a:lnSpc>
                <a:spcPct val="115000"/>
              </a:lnSpc>
              <a:spcAft>
                <a:spcPts val="600"/>
              </a:spcAft>
            </a:pPr>
            <a:r>
              <a:rPr lang="en-US"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611147256"/>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1985</TotalTime>
  <Words>1095</Words>
  <Application>Microsoft Office PowerPoint</Application>
  <PresentationFormat>Widescreen</PresentationFormat>
  <Paragraphs>146</Paragraphs>
  <Slides>11</Slides>
  <Notes>11</Notes>
  <HiddenSlides>0</HiddenSlides>
  <MMClips>0</MMClips>
  <ScaleCrop>false</ScaleCrop>
  <HeadingPairs>
    <vt:vector size="6" baseType="variant">
      <vt:variant>
        <vt:lpstr>Fonts Used</vt:lpstr>
      </vt:variant>
      <vt:variant>
        <vt:i4>7</vt:i4>
      </vt:variant>
      <vt:variant>
        <vt:lpstr>Theme</vt:lpstr>
      </vt:variant>
      <vt:variant>
        <vt:i4>7</vt:i4>
      </vt:variant>
      <vt:variant>
        <vt:lpstr>Slide Titles</vt:lpstr>
      </vt:variant>
      <vt:variant>
        <vt:i4>11</vt:i4>
      </vt:variant>
    </vt:vector>
  </HeadingPairs>
  <TitlesOfParts>
    <vt:vector size="25" baseType="lpstr">
      <vt:lpstr>British Council Sans</vt:lpstr>
      <vt:lpstr>Times New Roman</vt:lpstr>
      <vt:lpstr>Symbol</vt:lpstr>
      <vt:lpstr>Calibri</vt:lpstr>
      <vt:lpstr>Arial</vt:lpstr>
      <vt:lpstr>Calibri Light</vt:lpstr>
      <vt:lpstr>British Council Sans Headline</vt:lpstr>
      <vt:lpstr>Cover - indigo</vt:lpstr>
      <vt:lpstr>Section - indigo</vt:lpstr>
      <vt:lpstr>Cover - white</vt:lpstr>
      <vt:lpstr>Section - white</vt:lpstr>
      <vt:lpstr>British Council</vt:lpstr>
      <vt:lpstr>Custom Design</vt:lpstr>
      <vt:lpstr>British Council blank</vt:lpstr>
      <vt:lpstr>Consumer Power</vt:lpstr>
      <vt:lpstr>Consumer Power</vt:lpstr>
      <vt:lpstr>Consumer Power</vt:lpstr>
      <vt:lpstr>Consumer Power</vt:lpstr>
      <vt:lpstr>Consumer Power</vt:lpstr>
      <vt:lpstr>Consumer Power</vt:lpstr>
      <vt:lpstr>Consumer Power</vt:lpstr>
      <vt:lpstr>Consumer Power</vt:lpstr>
      <vt:lpstr>Consumer Power</vt:lpstr>
      <vt:lpstr>Consumer Power</vt:lpstr>
      <vt:lpstr>Consumer Power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time (lower level)</dc:title>
  <dc:creator>McLellan, Catherine (Spain)</dc:creator>
  <cp:lastModifiedBy>Kim Ashmore</cp:lastModifiedBy>
  <cp:revision>105</cp:revision>
  <dcterms:created xsi:type="dcterms:W3CDTF">2020-03-31T10:47:13Z</dcterms:created>
  <dcterms:modified xsi:type="dcterms:W3CDTF">2024-03-12T19:53:02Z</dcterms:modified>
</cp:coreProperties>
</file>