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24"/>
  </p:notesMasterIdLst>
  <p:handoutMasterIdLst>
    <p:handoutMasterId r:id="rId25"/>
  </p:handoutMasterIdLst>
  <p:sldIdLst>
    <p:sldId id="281" r:id="rId8"/>
    <p:sldId id="304" r:id="rId9"/>
    <p:sldId id="305" r:id="rId10"/>
    <p:sldId id="306" r:id="rId11"/>
    <p:sldId id="307" r:id="rId12"/>
    <p:sldId id="294" r:id="rId13"/>
    <p:sldId id="295" r:id="rId14"/>
    <p:sldId id="296" r:id="rId15"/>
    <p:sldId id="297" r:id="rId16"/>
    <p:sldId id="298" r:id="rId17"/>
    <p:sldId id="299" r:id="rId18"/>
    <p:sldId id="300" r:id="rId19"/>
    <p:sldId id="301" r:id="rId20"/>
    <p:sldId id="302" r:id="rId21"/>
    <p:sldId id="303" r:id="rId22"/>
    <p:sldId id="291" r:id="rId23"/>
  </p:sldIdLst>
  <p:sldSz cx="12192000" cy="6858000"/>
  <p:notesSz cx="6858000" cy="9144000"/>
  <p:embeddedFontLst>
    <p:embeddedFont>
      <p:font typeface="British Council Sans" panose="020B0604020202020204" charset="0"/>
      <p:regular r:id="rId26"/>
      <p:bold r:id="rId27"/>
      <p:italic r:id="rId28"/>
      <p:boldItalic r:id="rId29"/>
    </p:embeddedFont>
    <p:embeddedFont>
      <p:font typeface="British Council Sans Headline" panose="020B0604020202020204" charset="0"/>
      <p:regular r:id="rId30"/>
      <p:bold r:id="rId31"/>
      <p:italic r:id="rId32"/>
      <p:boldItalic r:id="rId3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91" autoAdjust="0"/>
    <p:restoredTop sz="91803" autoAdjust="0"/>
  </p:normalViewPr>
  <p:slideViewPr>
    <p:cSldViewPr snapToGrid="0" snapToObjects="1">
      <p:cViewPr varScale="1">
        <p:scale>
          <a:sx n="82" d="100"/>
          <a:sy n="82" d="100"/>
        </p:scale>
        <p:origin x="912"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font" Target="fonts/font1.fntdata"/><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handoutMaster" Target="handoutMasters/handoutMaster1.xml"/><Relationship Id="rId33" Type="http://schemas.openxmlformats.org/officeDocument/2006/relationships/font" Target="fonts/font8.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notesMaster" Target="notesMasters/notesMaster1.xml"/><Relationship Id="rId32" Type="http://schemas.openxmlformats.org/officeDocument/2006/relationships/font" Target="fonts/font7.fntdata"/><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font" Target="fonts/font3.fntdata"/><Relationship Id="rId36"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font" Target="fonts/font6.fntdata"/><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12/03/2024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12/03/2024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10</a:t>
            </a:fld>
            <a:endParaRPr lang="en-GB"/>
          </a:p>
        </p:txBody>
      </p:sp>
    </p:spTree>
    <p:extLst>
      <p:ext uri="{BB962C8B-B14F-4D97-AF65-F5344CB8AC3E}">
        <p14:creationId xmlns:p14="http://schemas.microsoft.com/office/powerpoint/2010/main" val="2791230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11</a:t>
            </a:fld>
            <a:endParaRPr lang="en-GB"/>
          </a:p>
        </p:txBody>
      </p:sp>
    </p:spTree>
    <p:extLst>
      <p:ext uri="{BB962C8B-B14F-4D97-AF65-F5344CB8AC3E}">
        <p14:creationId xmlns:p14="http://schemas.microsoft.com/office/powerpoint/2010/main" val="2150133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12</a:t>
            </a:fld>
            <a:endParaRPr lang="en-GB"/>
          </a:p>
        </p:txBody>
      </p:sp>
    </p:spTree>
    <p:extLst>
      <p:ext uri="{BB962C8B-B14F-4D97-AF65-F5344CB8AC3E}">
        <p14:creationId xmlns:p14="http://schemas.microsoft.com/office/powerpoint/2010/main" val="617448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13</a:t>
            </a:fld>
            <a:endParaRPr lang="en-GB"/>
          </a:p>
        </p:txBody>
      </p:sp>
    </p:spTree>
    <p:extLst>
      <p:ext uri="{BB962C8B-B14F-4D97-AF65-F5344CB8AC3E}">
        <p14:creationId xmlns:p14="http://schemas.microsoft.com/office/powerpoint/2010/main" val="22491406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14</a:t>
            </a:fld>
            <a:endParaRPr lang="en-GB"/>
          </a:p>
        </p:txBody>
      </p:sp>
    </p:spTree>
    <p:extLst>
      <p:ext uri="{BB962C8B-B14F-4D97-AF65-F5344CB8AC3E}">
        <p14:creationId xmlns:p14="http://schemas.microsoft.com/office/powerpoint/2010/main" val="23198087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15</a:t>
            </a:fld>
            <a:endParaRPr lang="en-GB"/>
          </a:p>
        </p:txBody>
      </p:sp>
    </p:spTree>
    <p:extLst>
      <p:ext uri="{BB962C8B-B14F-4D97-AF65-F5344CB8AC3E}">
        <p14:creationId xmlns:p14="http://schemas.microsoft.com/office/powerpoint/2010/main" val="41596433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16</a:t>
            </a:fld>
            <a:endParaRPr lang="en-GB"/>
          </a:p>
        </p:txBody>
      </p:sp>
    </p:spTree>
    <p:extLst>
      <p:ext uri="{BB962C8B-B14F-4D97-AF65-F5344CB8AC3E}">
        <p14:creationId xmlns:p14="http://schemas.microsoft.com/office/powerpoint/2010/main" val="242200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307661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1056998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98863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620392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1353418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1402371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1910472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302310865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03/12/2024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Computer gaming</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60085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GB" sz="2800" dirty="0">
                <a:effectLst/>
                <a:ea typeface="Times New Roman" panose="02020603050405020304" pitchFamily="18" charset="0"/>
              </a:rPr>
              <a:t>5. Many people like playing RPGs. What is an ‘RPG’? </a:t>
            </a:r>
          </a:p>
          <a:p>
            <a:pPr marL="342900" indent="-342900">
              <a:lnSpc>
                <a:spcPct val="150000"/>
              </a:lnSpc>
              <a:spcAft>
                <a:spcPts val="1000"/>
              </a:spcAft>
              <a:buAutoNum type="alphaLcParenR"/>
            </a:pPr>
            <a:r>
              <a:rPr lang="en-GB" sz="2800" dirty="0">
                <a:effectLst/>
                <a:ea typeface="Times New Roman" panose="02020603050405020304" pitchFamily="18" charset="0"/>
              </a:rPr>
              <a:t> racing power game		</a:t>
            </a:r>
          </a:p>
          <a:p>
            <a:pPr marL="342900" indent="-342900">
              <a:lnSpc>
                <a:spcPct val="150000"/>
              </a:lnSpc>
              <a:spcAft>
                <a:spcPts val="1000"/>
              </a:spcAft>
              <a:buAutoNum type="alphaLcParenR"/>
            </a:pPr>
            <a:r>
              <a:rPr lang="en-GB" sz="2800" dirty="0">
                <a:effectLst/>
                <a:ea typeface="Times New Roman" panose="02020603050405020304" pitchFamily="18" charset="0"/>
              </a:rPr>
              <a:t> retro pixel game		</a:t>
            </a:r>
          </a:p>
          <a:p>
            <a:pPr marL="342900" indent="-342900">
              <a:lnSpc>
                <a:spcPct val="150000"/>
              </a:lnSpc>
              <a:spcAft>
                <a:spcPts val="1000"/>
              </a:spcAft>
              <a:buAutoNum type="alphaLcParenR"/>
            </a:pPr>
            <a:r>
              <a:rPr lang="en-GB" sz="2800" dirty="0">
                <a:effectLst/>
                <a:ea typeface="Times New Roman" panose="02020603050405020304" pitchFamily="18" charset="0"/>
              </a:rPr>
              <a:t> role-playing game</a:t>
            </a:r>
          </a:p>
        </p:txBody>
      </p:sp>
    </p:spTree>
    <p:extLst>
      <p:ext uri="{BB962C8B-B14F-4D97-AF65-F5344CB8AC3E}">
        <p14:creationId xmlns:p14="http://schemas.microsoft.com/office/powerpoint/2010/main" val="56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24718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GB" sz="2800" dirty="0">
                <a:effectLst/>
                <a:ea typeface="Times New Roman" panose="02020603050405020304" pitchFamily="18" charset="0"/>
              </a:rPr>
              <a:t>6. What is the name of the virtual currency used for in-app purchases in the game ‘Fortnite’? </a:t>
            </a:r>
          </a:p>
          <a:p>
            <a:pPr marL="342900" indent="-342900">
              <a:lnSpc>
                <a:spcPct val="150000"/>
              </a:lnSpc>
              <a:spcAft>
                <a:spcPts val="1000"/>
              </a:spcAft>
              <a:buAutoNum type="alphaLcParenR"/>
            </a:pPr>
            <a:r>
              <a:rPr lang="en-GB" sz="2800" dirty="0">
                <a:effectLst/>
                <a:ea typeface="Times New Roman" panose="02020603050405020304" pitchFamily="18" charset="0"/>
              </a:rPr>
              <a:t> V-bucks				</a:t>
            </a:r>
          </a:p>
          <a:p>
            <a:pPr marL="342900" indent="-342900">
              <a:lnSpc>
                <a:spcPct val="150000"/>
              </a:lnSpc>
              <a:spcAft>
                <a:spcPts val="1000"/>
              </a:spcAft>
              <a:buAutoNum type="alphaLcParenR"/>
            </a:pPr>
            <a:r>
              <a:rPr lang="en-GB" sz="2800" dirty="0">
                <a:effectLst/>
                <a:ea typeface="Times New Roman" panose="02020603050405020304" pitchFamily="18" charset="0"/>
              </a:rPr>
              <a:t> Gold			 </a:t>
            </a:r>
          </a:p>
          <a:p>
            <a:pPr marL="342900" indent="-342900">
              <a:lnSpc>
                <a:spcPct val="150000"/>
              </a:lnSpc>
              <a:spcAft>
                <a:spcPts val="1000"/>
              </a:spcAft>
              <a:buAutoNum type="alphaLcParenR"/>
            </a:pPr>
            <a:r>
              <a:rPr lang="en-GB" sz="2800" dirty="0">
                <a:effectLst/>
                <a:ea typeface="Times New Roman" panose="02020603050405020304" pitchFamily="18" charset="0"/>
              </a:rPr>
              <a:t> </a:t>
            </a:r>
            <a:r>
              <a:rPr lang="en-GB" sz="2800" dirty="0" err="1">
                <a:effectLst/>
                <a:ea typeface="Times New Roman" panose="02020603050405020304" pitchFamily="18" charset="0"/>
              </a:rPr>
              <a:t>FortCoins</a:t>
            </a:r>
            <a:endParaRPr lang="en-GB" sz="2800" dirty="0">
              <a:effectLst/>
              <a:ea typeface="Times New Roman" panose="02020603050405020304" pitchFamily="18" charset="0"/>
            </a:endParaRPr>
          </a:p>
        </p:txBody>
      </p:sp>
    </p:spTree>
    <p:extLst>
      <p:ext uri="{BB962C8B-B14F-4D97-AF65-F5344CB8AC3E}">
        <p14:creationId xmlns:p14="http://schemas.microsoft.com/office/powerpoint/2010/main" val="3737825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24718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US" sz="2800" dirty="0">
                <a:effectLst/>
                <a:ea typeface="Times New Roman" panose="02020603050405020304" pitchFamily="18" charset="0"/>
              </a:rPr>
              <a:t>7. The first successful arcade video game was ‘Pong’ and was based on table tennis. When was it released?</a:t>
            </a:r>
            <a:endParaRPr lang="en-GB" sz="2800" dirty="0">
              <a:effectLst/>
              <a:ea typeface="Times New Roman" panose="02020603050405020304" pitchFamily="18" charset="0"/>
            </a:endParaRPr>
          </a:p>
          <a:p>
            <a:pPr marL="342900" indent="-342900">
              <a:lnSpc>
                <a:spcPct val="150000"/>
              </a:lnSpc>
              <a:spcAft>
                <a:spcPts val="1000"/>
              </a:spcAft>
              <a:buAutoNum type="alphaLcParenR"/>
            </a:pPr>
            <a:r>
              <a:rPr lang="en-US" sz="2800" dirty="0">
                <a:effectLst/>
                <a:ea typeface="Times New Roman" panose="02020603050405020304" pitchFamily="18" charset="0"/>
              </a:rPr>
              <a:t>1958 				</a:t>
            </a:r>
          </a:p>
          <a:p>
            <a:pPr marL="342900" indent="-342900">
              <a:lnSpc>
                <a:spcPct val="150000"/>
              </a:lnSpc>
              <a:spcAft>
                <a:spcPts val="1000"/>
              </a:spcAft>
              <a:buAutoNum type="alphaLcParenR"/>
            </a:pPr>
            <a:r>
              <a:rPr lang="en-US" sz="2800" dirty="0">
                <a:effectLst/>
                <a:ea typeface="Times New Roman" panose="02020603050405020304" pitchFamily="18" charset="0"/>
              </a:rPr>
              <a:t>1972   			</a:t>
            </a:r>
          </a:p>
          <a:p>
            <a:pPr marL="342900" indent="-342900">
              <a:lnSpc>
                <a:spcPct val="150000"/>
              </a:lnSpc>
              <a:spcAft>
                <a:spcPts val="1000"/>
              </a:spcAft>
              <a:buAutoNum type="alphaLcParenR"/>
            </a:pPr>
            <a:r>
              <a:rPr lang="en-US" sz="2800" dirty="0">
                <a:effectLst/>
                <a:ea typeface="Times New Roman" panose="02020603050405020304" pitchFamily="18" charset="0"/>
              </a:rPr>
              <a:t>1980</a:t>
            </a:r>
            <a:endParaRPr lang="en-GB" sz="2800" dirty="0">
              <a:effectLst/>
              <a:ea typeface="Times New Roman" panose="02020603050405020304" pitchFamily="18" charset="0"/>
            </a:endParaRPr>
          </a:p>
        </p:txBody>
      </p:sp>
    </p:spTree>
    <p:extLst>
      <p:ext uri="{BB962C8B-B14F-4D97-AF65-F5344CB8AC3E}">
        <p14:creationId xmlns:p14="http://schemas.microsoft.com/office/powerpoint/2010/main" val="3444535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24718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GB" sz="2800" dirty="0">
                <a:effectLst/>
                <a:ea typeface="Times New Roman" panose="02020603050405020304" pitchFamily="18" charset="0"/>
              </a:rPr>
              <a:t>8. Which iconic game character collects golden rings while fighting </a:t>
            </a:r>
            <a:r>
              <a:rPr lang="en-GB" sz="2800" dirty="0" err="1">
                <a:effectLst/>
                <a:ea typeface="Times New Roman" panose="02020603050405020304" pitchFamily="18" charset="0"/>
              </a:rPr>
              <a:t>Dr.</a:t>
            </a:r>
            <a:r>
              <a:rPr lang="en-GB" sz="2800" dirty="0">
                <a:effectLst/>
                <a:ea typeface="Times New Roman" panose="02020603050405020304" pitchFamily="18" charset="0"/>
              </a:rPr>
              <a:t> Robotnik?</a:t>
            </a:r>
          </a:p>
          <a:p>
            <a:pPr marL="342900" indent="-342900">
              <a:lnSpc>
                <a:spcPct val="150000"/>
              </a:lnSpc>
              <a:spcAft>
                <a:spcPts val="1000"/>
              </a:spcAft>
              <a:buAutoNum type="alphaLcParenR"/>
            </a:pPr>
            <a:r>
              <a:rPr lang="en-GB" sz="2800" dirty="0">
                <a:effectLst/>
                <a:ea typeface="Times New Roman" panose="02020603050405020304" pitchFamily="18" charset="0"/>
              </a:rPr>
              <a:t> Pac-Man				</a:t>
            </a:r>
          </a:p>
          <a:p>
            <a:pPr marL="342900" indent="-342900">
              <a:lnSpc>
                <a:spcPct val="150000"/>
              </a:lnSpc>
              <a:spcAft>
                <a:spcPts val="1000"/>
              </a:spcAft>
              <a:buAutoNum type="alphaLcParenR"/>
            </a:pPr>
            <a:r>
              <a:rPr lang="en-GB" sz="2800" dirty="0">
                <a:effectLst/>
                <a:ea typeface="Times New Roman" panose="02020603050405020304" pitchFamily="18" charset="0"/>
              </a:rPr>
              <a:t> Sonic the Hedgehog	</a:t>
            </a:r>
          </a:p>
          <a:p>
            <a:pPr marL="342900" indent="-342900">
              <a:lnSpc>
                <a:spcPct val="150000"/>
              </a:lnSpc>
              <a:spcAft>
                <a:spcPts val="1000"/>
              </a:spcAft>
              <a:buAutoNum type="alphaLcParenR"/>
            </a:pPr>
            <a:r>
              <a:rPr lang="en-GB" sz="2800" dirty="0">
                <a:effectLst/>
                <a:ea typeface="Times New Roman" panose="02020603050405020304" pitchFamily="18" charset="0"/>
              </a:rPr>
              <a:t> Zelda</a:t>
            </a:r>
          </a:p>
        </p:txBody>
      </p:sp>
    </p:spTree>
    <p:extLst>
      <p:ext uri="{BB962C8B-B14F-4D97-AF65-F5344CB8AC3E}">
        <p14:creationId xmlns:p14="http://schemas.microsoft.com/office/powerpoint/2010/main" val="3801672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24718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US" sz="2800" dirty="0">
                <a:effectLst/>
                <a:ea typeface="Times New Roman" panose="02020603050405020304" pitchFamily="18" charset="0"/>
              </a:rPr>
              <a:t>9. Who is the legendary </a:t>
            </a:r>
            <a:r>
              <a:rPr lang="en-GB" sz="2800" dirty="0">
                <a:solidFill>
                  <a:srgbClr val="0D0D0D"/>
                </a:solidFill>
                <a:effectLst/>
                <a:ea typeface="Times New Roman" panose="02020603050405020304" pitchFamily="18" charset="0"/>
              </a:rPr>
              <a:t>Pokémon</a:t>
            </a:r>
            <a:r>
              <a:rPr lang="en-GB" sz="2800" dirty="0">
                <a:effectLst/>
                <a:ea typeface="Times New Roman" panose="02020603050405020304" pitchFamily="18" charset="0"/>
              </a:rPr>
              <a:t> often referred to as the ‘guardian of the sea’?</a:t>
            </a:r>
          </a:p>
          <a:p>
            <a:pPr marL="342900" indent="-342900">
              <a:lnSpc>
                <a:spcPct val="150000"/>
              </a:lnSpc>
              <a:spcAft>
                <a:spcPts val="1000"/>
              </a:spcAft>
              <a:buAutoNum type="alphaLcParenR"/>
            </a:pPr>
            <a:r>
              <a:rPr lang="en-GB" sz="2800" dirty="0">
                <a:solidFill>
                  <a:srgbClr val="0D0D0D"/>
                </a:solidFill>
                <a:effectLst/>
                <a:ea typeface="Times New Roman" panose="02020603050405020304" pitchFamily="18" charset="0"/>
              </a:rPr>
              <a:t> Ash Ketchum			</a:t>
            </a:r>
          </a:p>
          <a:p>
            <a:pPr marL="342900" indent="-342900">
              <a:lnSpc>
                <a:spcPct val="150000"/>
              </a:lnSpc>
              <a:spcAft>
                <a:spcPts val="1000"/>
              </a:spcAft>
              <a:buAutoNum type="alphaLcParenR"/>
            </a:pPr>
            <a:r>
              <a:rPr lang="en-GB" sz="2800" dirty="0">
                <a:solidFill>
                  <a:srgbClr val="0D0D0D"/>
                </a:solidFill>
                <a:effectLst/>
                <a:ea typeface="Times New Roman" panose="02020603050405020304" pitchFamily="18" charset="0"/>
              </a:rPr>
              <a:t> </a:t>
            </a:r>
            <a:r>
              <a:rPr lang="en-GB" sz="2800" dirty="0" err="1">
                <a:solidFill>
                  <a:srgbClr val="0D0D0D"/>
                </a:solidFill>
                <a:effectLst/>
                <a:ea typeface="Times New Roman" panose="02020603050405020304" pitchFamily="18" charset="0"/>
              </a:rPr>
              <a:t>Lugia</a:t>
            </a:r>
            <a:r>
              <a:rPr lang="en-GB" sz="2800" dirty="0">
                <a:solidFill>
                  <a:srgbClr val="0D0D0D"/>
                </a:solidFill>
                <a:effectLst/>
                <a:ea typeface="Times New Roman" panose="02020603050405020304" pitchFamily="18" charset="0"/>
              </a:rPr>
              <a:t>			</a:t>
            </a:r>
          </a:p>
          <a:p>
            <a:pPr marL="342900" indent="-342900">
              <a:lnSpc>
                <a:spcPct val="150000"/>
              </a:lnSpc>
              <a:spcAft>
                <a:spcPts val="1000"/>
              </a:spcAft>
              <a:buAutoNum type="alphaLcParenR"/>
            </a:pPr>
            <a:r>
              <a:rPr lang="en-GB" sz="2800" dirty="0">
                <a:solidFill>
                  <a:srgbClr val="0D0D0D"/>
                </a:solidFill>
                <a:ea typeface="Times New Roman" panose="02020603050405020304" pitchFamily="18" charset="0"/>
              </a:rPr>
              <a:t> P</a:t>
            </a:r>
            <a:r>
              <a:rPr lang="en-GB" sz="2800" dirty="0">
                <a:solidFill>
                  <a:srgbClr val="0D0D0D"/>
                </a:solidFill>
                <a:effectLst/>
                <a:ea typeface="Times New Roman" panose="02020603050405020304" pitchFamily="18" charset="0"/>
              </a:rPr>
              <a:t>ikachu</a:t>
            </a:r>
            <a:endParaRPr lang="en-GB" sz="2800" dirty="0">
              <a:effectLst/>
              <a:ea typeface="Times New Roman" panose="02020603050405020304" pitchFamily="18" charset="0"/>
            </a:endParaRPr>
          </a:p>
        </p:txBody>
      </p:sp>
    </p:spTree>
    <p:extLst>
      <p:ext uri="{BB962C8B-B14F-4D97-AF65-F5344CB8AC3E}">
        <p14:creationId xmlns:p14="http://schemas.microsoft.com/office/powerpoint/2010/main" val="3579776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60085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US" sz="2800" dirty="0">
                <a:effectLst/>
                <a:ea typeface="Times New Roman" panose="02020603050405020304" pitchFamily="18" charset="0"/>
              </a:rPr>
              <a:t>10. </a:t>
            </a:r>
            <a:r>
              <a:rPr lang="en-GB" sz="2800" dirty="0">
                <a:effectLst/>
                <a:ea typeface="Times New Roman" panose="02020603050405020304" pitchFamily="18" charset="0"/>
              </a:rPr>
              <a:t>Which video game company created Donkey Kong?</a:t>
            </a:r>
          </a:p>
          <a:p>
            <a:pPr marL="342900" indent="-342900">
              <a:lnSpc>
                <a:spcPct val="150000"/>
              </a:lnSpc>
              <a:spcAft>
                <a:spcPts val="1000"/>
              </a:spcAft>
              <a:buAutoNum type="alphaLcParenR"/>
            </a:pPr>
            <a:r>
              <a:rPr lang="es-ES_tradnl" sz="2800" dirty="0">
                <a:effectLst/>
                <a:ea typeface="Times New Roman" panose="02020603050405020304" pitchFamily="18" charset="0"/>
              </a:rPr>
              <a:t> Atari				</a:t>
            </a:r>
          </a:p>
          <a:p>
            <a:pPr marL="342900" indent="-342900">
              <a:lnSpc>
                <a:spcPct val="150000"/>
              </a:lnSpc>
              <a:spcAft>
                <a:spcPts val="1000"/>
              </a:spcAft>
              <a:buAutoNum type="alphaLcParenR"/>
            </a:pPr>
            <a:r>
              <a:rPr lang="es-ES_tradnl" sz="2800" dirty="0">
                <a:effectLst/>
                <a:ea typeface="Times New Roman" panose="02020603050405020304" pitchFamily="18" charset="0"/>
              </a:rPr>
              <a:t> Nintendo 			</a:t>
            </a:r>
          </a:p>
          <a:p>
            <a:pPr marL="342900" indent="-342900">
              <a:lnSpc>
                <a:spcPct val="150000"/>
              </a:lnSpc>
              <a:spcAft>
                <a:spcPts val="1000"/>
              </a:spcAft>
              <a:buAutoNum type="alphaLcParenR"/>
            </a:pPr>
            <a:r>
              <a:rPr lang="es-ES_tradnl" sz="2800" dirty="0">
                <a:effectLst/>
                <a:ea typeface="Times New Roman" panose="02020603050405020304" pitchFamily="18" charset="0"/>
              </a:rPr>
              <a:t> Sega</a:t>
            </a:r>
            <a:endParaRPr lang="en-GB" sz="2800" dirty="0">
              <a:effectLst/>
              <a:ea typeface="Times New Roman" panose="02020603050405020304" pitchFamily="18" charset="0"/>
            </a:endParaRPr>
          </a:p>
        </p:txBody>
      </p:sp>
    </p:spTree>
    <p:extLst>
      <p:ext uri="{BB962C8B-B14F-4D97-AF65-F5344CB8AC3E}">
        <p14:creationId xmlns:p14="http://schemas.microsoft.com/office/powerpoint/2010/main" val="466137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Computer gaming</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020921"/>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cs typeface="Arial" panose="020B0604020202020204" pitchFamily="34" charset="0"/>
              </a:rPr>
              <a:t>Task 1: Read questions 1-5 and write your own question in the final row. Ask five classmates the questions. Write their names at the top of the table and make notes of their answers. </a:t>
            </a:r>
            <a:endParaRPr lang="en-GB" sz="2800" dirty="0">
              <a:effectLst/>
              <a:ea typeface="Times New Roman" panose="02020603050405020304" pitchFamily="18" charset="0"/>
              <a:cs typeface="Arial" panose="020B0604020202020204" pitchFamily="34" charset="0"/>
            </a:endParaRPr>
          </a:p>
        </p:txBody>
      </p:sp>
      <p:graphicFrame>
        <p:nvGraphicFramePr>
          <p:cNvPr id="2" name="Table 1">
            <a:extLst>
              <a:ext uri="{FF2B5EF4-FFF2-40B4-BE49-F238E27FC236}">
                <a16:creationId xmlns:a16="http://schemas.microsoft.com/office/drawing/2014/main" id="{7F8F4296-2A88-B339-0431-E3A0FCFDD5A8}"/>
              </a:ext>
            </a:extLst>
          </p:cNvPr>
          <p:cNvGraphicFramePr>
            <a:graphicFrameLocks noGrp="1"/>
          </p:cNvGraphicFramePr>
          <p:nvPr>
            <p:extLst>
              <p:ext uri="{D42A27DB-BD31-4B8C-83A1-F6EECF244321}">
                <p14:modId xmlns:p14="http://schemas.microsoft.com/office/powerpoint/2010/main" val="1622443553"/>
              </p:ext>
            </p:extLst>
          </p:nvPr>
        </p:nvGraphicFramePr>
        <p:xfrm>
          <a:off x="1104001" y="2074430"/>
          <a:ext cx="9892244" cy="4107402"/>
        </p:xfrm>
        <a:graphic>
          <a:graphicData uri="http://schemas.openxmlformats.org/drawingml/2006/table">
            <a:tbl>
              <a:tblPr firstRow="1" firstCol="1" bandRow="1">
                <a:tableStyleId>{5940675A-B579-460E-94D1-54222C63F5DA}</a:tableStyleId>
              </a:tblPr>
              <a:tblGrid>
                <a:gridCol w="3784522">
                  <a:extLst>
                    <a:ext uri="{9D8B030D-6E8A-4147-A177-3AD203B41FA5}">
                      <a16:colId xmlns:a16="http://schemas.microsoft.com/office/drawing/2014/main" val="413704057"/>
                    </a:ext>
                  </a:extLst>
                </a:gridCol>
                <a:gridCol w="1312985">
                  <a:extLst>
                    <a:ext uri="{9D8B030D-6E8A-4147-A177-3AD203B41FA5}">
                      <a16:colId xmlns:a16="http://schemas.microsoft.com/office/drawing/2014/main" val="4122141102"/>
                    </a:ext>
                  </a:extLst>
                </a:gridCol>
                <a:gridCol w="1301261">
                  <a:extLst>
                    <a:ext uri="{9D8B030D-6E8A-4147-A177-3AD203B41FA5}">
                      <a16:colId xmlns:a16="http://schemas.microsoft.com/office/drawing/2014/main" val="2331089088"/>
                    </a:ext>
                  </a:extLst>
                </a:gridCol>
                <a:gridCol w="1289539">
                  <a:extLst>
                    <a:ext uri="{9D8B030D-6E8A-4147-A177-3AD203B41FA5}">
                      <a16:colId xmlns:a16="http://schemas.microsoft.com/office/drawing/2014/main" val="908961458"/>
                    </a:ext>
                  </a:extLst>
                </a:gridCol>
                <a:gridCol w="1172307">
                  <a:extLst>
                    <a:ext uri="{9D8B030D-6E8A-4147-A177-3AD203B41FA5}">
                      <a16:colId xmlns:a16="http://schemas.microsoft.com/office/drawing/2014/main" val="1390002875"/>
                    </a:ext>
                  </a:extLst>
                </a:gridCol>
                <a:gridCol w="1031630">
                  <a:extLst>
                    <a:ext uri="{9D8B030D-6E8A-4147-A177-3AD203B41FA5}">
                      <a16:colId xmlns:a16="http://schemas.microsoft.com/office/drawing/2014/main" val="1808641528"/>
                    </a:ext>
                  </a:extLst>
                </a:gridCol>
              </a:tblGrid>
              <a:tr h="144416">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1.</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2.</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3.</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4.</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5.</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extLst>
                  <a:ext uri="{0D108BD9-81ED-4DB2-BD59-A6C34878D82A}">
                    <a16:rowId xmlns:a16="http://schemas.microsoft.com/office/drawing/2014/main" val="892880866"/>
                  </a:ext>
                </a:extLst>
              </a:tr>
              <a:tr h="518065">
                <a:tc>
                  <a:txBody>
                    <a:bodyPr/>
                    <a:lstStyle/>
                    <a:p>
                      <a:pPr>
                        <a:lnSpc>
                          <a:spcPct val="115000"/>
                        </a:lnSpc>
                        <a:spcAft>
                          <a:spcPts val="600"/>
                        </a:spcAft>
                      </a:pPr>
                      <a:r>
                        <a:rPr lang="en-GB" sz="1600" dirty="0">
                          <a:effectLst/>
                        </a:rPr>
                        <a:t>1. Do you like playing computer games?</a:t>
                      </a: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extLst>
                  <a:ext uri="{0D108BD9-81ED-4DB2-BD59-A6C34878D82A}">
                    <a16:rowId xmlns:a16="http://schemas.microsoft.com/office/drawing/2014/main" val="3033536581"/>
                  </a:ext>
                </a:extLst>
              </a:tr>
              <a:tr h="676235">
                <a:tc>
                  <a:txBody>
                    <a:bodyPr/>
                    <a:lstStyle/>
                    <a:p>
                      <a:pPr>
                        <a:lnSpc>
                          <a:spcPct val="115000"/>
                        </a:lnSpc>
                        <a:spcAft>
                          <a:spcPts val="600"/>
                        </a:spcAft>
                      </a:pPr>
                      <a:r>
                        <a:rPr lang="en-GB" sz="1600" dirty="0">
                          <a:effectLst/>
                        </a:rPr>
                        <a:t>2. How often do you play computer games?</a:t>
                      </a: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extLst>
                  <a:ext uri="{0D108BD9-81ED-4DB2-BD59-A6C34878D82A}">
                    <a16:rowId xmlns:a16="http://schemas.microsoft.com/office/drawing/2014/main" val="3490547486"/>
                  </a:ext>
                </a:extLst>
              </a:tr>
              <a:tr h="676235">
                <a:tc>
                  <a:txBody>
                    <a:bodyPr/>
                    <a:lstStyle/>
                    <a:p>
                      <a:pPr>
                        <a:lnSpc>
                          <a:spcPct val="115000"/>
                        </a:lnSpc>
                        <a:spcAft>
                          <a:spcPts val="600"/>
                        </a:spcAft>
                      </a:pPr>
                      <a:r>
                        <a:rPr lang="en-GB" sz="1600" dirty="0">
                          <a:effectLst/>
                        </a:rPr>
                        <a:t>3. What’s your favourite computer game?</a:t>
                      </a: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extLst>
                  <a:ext uri="{0D108BD9-81ED-4DB2-BD59-A6C34878D82A}">
                    <a16:rowId xmlns:a16="http://schemas.microsoft.com/office/drawing/2014/main" val="2145803505"/>
                  </a:ext>
                </a:extLst>
              </a:tr>
              <a:tr h="676235">
                <a:tc>
                  <a:txBody>
                    <a:bodyPr/>
                    <a:lstStyle/>
                    <a:p>
                      <a:pPr>
                        <a:lnSpc>
                          <a:spcPct val="115000"/>
                        </a:lnSpc>
                        <a:spcAft>
                          <a:spcPts val="600"/>
                        </a:spcAft>
                      </a:pPr>
                      <a:r>
                        <a:rPr lang="en-GB" sz="1600" dirty="0">
                          <a:effectLst/>
                        </a:rPr>
                        <a:t>4. Do you usually play computer games alone or with friends?</a:t>
                      </a: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extLst>
                  <a:ext uri="{0D108BD9-81ED-4DB2-BD59-A6C34878D82A}">
                    <a16:rowId xmlns:a16="http://schemas.microsoft.com/office/drawing/2014/main" val="3114397587"/>
                  </a:ext>
                </a:extLst>
              </a:tr>
              <a:tr h="676235">
                <a:tc>
                  <a:txBody>
                    <a:bodyPr/>
                    <a:lstStyle/>
                    <a:p>
                      <a:pPr>
                        <a:lnSpc>
                          <a:spcPct val="115000"/>
                        </a:lnSpc>
                        <a:spcAft>
                          <a:spcPts val="600"/>
                        </a:spcAft>
                      </a:pPr>
                      <a:r>
                        <a:rPr lang="en-GB" sz="1600" dirty="0">
                          <a:effectLst/>
                        </a:rPr>
                        <a:t>5. Do you think computer games are addictive?</a:t>
                      </a: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extLst>
                  <a:ext uri="{0D108BD9-81ED-4DB2-BD59-A6C34878D82A}">
                    <a16:rowId xmlns:a16="http://schemas.microsoft.com/office/drawing/2014/main" val="603633887"/>
                  </a:ext>
                </a:extLst>
              </a:tr>
              <a:tr h="575373">
                <a:tc>
                  <a:txBody>
                    <a:bodyPr/>
                    <a:lstStyle/>
                    <a:p>
                      <a:pPr>
                        <a:lnSpc>
                          <a:spcPct val="115000"/>
                        </a:lnSpc>
                        <a:spcAft>
                          <a:spcPts val="600"/>
                        </a:spcAft>
                      </a:pPr>
                      <a:r>
                        <a:rPr lang="en-GB" sz="1600" dirty="0">
                          <a:effectLst/>
                        </a:rPr>
                        <a:t>6. </a:t>
                      </a:r>
                    </a:p>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a:effectLst/>
                        </a:rPr>
                        <a:t> </a:t>
                      </a:r>
                      <a:endParaRPr lang="en-GB" sz="160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tc>
                  <a:txBody>
                    <a:bodyPr/>
                    <a:lstStyle/>
                    <a:p>
                      <a:pPr>
                        <a:lnSpc>
                          <a:spcPct val="115000"/>
                        </a:lnSpc>
                        <a:spcAft>
                          <a:spcPts val="600"/>
                        </a:spcAft>
                      </a:pPr>
                      <a:r>
                        <a:rPr lang="en-GB" sz="1600" dirty="0">
                          <a:effectLst/>
                        </a:rPr>
                        <a:t> </a:t>
                      </a:r>
                      <a:endParaRPr lang="en-GB"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6883" marR="66883" marT="0" marB="0"/>
                </a:tc>
                <a:extLst>
                  <a:ext uri="{0D108BD9-81ED-4DB2-BD59-A6C34878D82A}">
                    <a16:rowId xmlns:a16="http://schemas.microsoft.com/office/drawing/2014/main" val="3915188121"/>
                  </a:ext>
                </a:extLst>
              </a:tr>
            </a:tbl>
          </a:graphicData>
        </a:graphic>
      </p:graphicFrame>
    </p:spTree>
    <p:extLst>
      <p:ext uri="{BB962C8B-B14F-4D97-AF65-F5344CB8AC3E}">
        <p14:creationId xmlns:p14="http://schemas.microsoft.com/office/powerpoint/2010/main" val="1236530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56535"/>
          </a:xfrm>
          <a:prstGeom prst="rect">
            <a:avLst/>
          </a:prstGeom>
          <a:noFill/>
        </p:spPr>
        <p:txBody>
          <a:bodyPr wrap="square" rtlCol="0">
            <a:spAutoFit/>
          </a:bodyPr>
          <a:lstStyle/>
          <a:p>
            <a:pPr>
              <a:lnSpc>
                <a:spcPct val="150000"/>
              </a:lnSpc>
              <a:spcAft>
                <a:spcPts val="600"/>
              </a:spcAft>
            </a:pPr>
            <a:r>
              <a:rPr lang="en-GB" sz="1800" b="1" dirty="0">
                <a:effectLst/>
                <a:ea typeface="Times New Roman" panose="02020603050405020304" pitchFamily="18" charset="0"/>
              </a:rPr>
              <a:t>Task 2: Match words with their meanings.  </a:t>
            </a:r>
            <a:endParaRPr lang="en-GB" sz="1800" dirty="0">
              <a:effectLst/>
              <a:ea typeface="Times New Roman" panose="02020603050405020304" pitchFamily="18" charset="0"/>
            </a:endParaRPr>
          </a:p>
        </p:txBody>
      </p:sp>
      <p:graphicFrame>
        <p:nvGraphicFramePr>
          <p:cNvPr id="3" name="Table 2">
            <a:extLst>
              <a:ext uri="{FF2B5EF4-FFF2-40B4-BE49-F238E27FC236}">
                <a16:creationId xmlns:a16="http://schemas.microsoft.com/office/drawing/2014/main" id="{11430131-7481-1BC5-2C38-A55830E5B81F}"/>
              </a:ext>
            </a:extLst>
          </p:cNvPr>
          <p:cNvGraphicFramePr>
            <a:graphicFrameLocks noGrp="1"/>
          </p:cNvGraphicFramePr>
          <p:nvPr>
            <p:extLst>
              <p:ext uri="{D42A27DB-BD31-4B8C-83A1-F6EECF244321}">
                <p14:modId xmlns:p14="http://schemas.microsoft.com/office/powerpoint/2010/main" val="1282553826"/>
              </p:ext>
            </p:extLst>
          </p:nvPr>
        </p:nvGraphicFramePr>
        <p:xfrm>
          <a:off x="1167045" y="1677758"/>
          <a:ext cx="9594740" cy="4162232"/>
        </p:xfrm>
        <a:graphic>
          <a:graphicData uri="http://schemas.openxmlformats.org/drawingml/2006/table">
            <a:tbl>
              <a:tblPr firstRow="1" firstCol="1" bandRow="1">
                <a:tableStyleId>{5940675A-B579-460E-94D1-54222C63F5DA}</a:tableStyleId>
              </a:tblPr>
              <a:tblGrid>
                <a:gridCol w="2557175">
                  <a:extLst>
                    <a:ext uri="{9D8B030D-6E8A-4147-A177-3AD203B41FA5}">
                      <a16:colId xmlns:a16="http://schemas.microsoft.com/office/drawing/2014/main" val="3272804546"/>
                    </a:ext>
                  </a:extLst>
                </a:gridCol>
                <a:gridCol w="7037565">
                  <a:extLst>
                    <a:ext uri="{9D8B030D-6E8A-4147-A177-3AD203B41FA5}">
                      <a16:colId xmlns:a16="http://schemas.microsoft.com/office/drawing/2014/main" val="723347532"/>
                    </a:ext>
                  </a:extLst>
                </a:gridCol>
              </a:tblGrid>
              <a:tr h="444496">
                <a:tc>
                  <a:txBody>
                    <a:bodyPr/>
                    <a:lstStyle/>
                    <a:p>
                      <a:pPr>
                        <a:lnSpc>
                          <a:spcPct val="150000"/>
                        </a:lnSpc>
                        <a:spcAft>
                          <a:spcPts val="600"/>
                        </a:spcAft>
                      </a:pPr>
                      <a:r>
                        <a:rPr lang="en-GB" sz="1800" b="1">
                          <a:effectLst/>
                        </a:rPr>
                        <a:t>words</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b="1" dirty="0">
                          <a:effectLst/>
                        </a:rPr>
                        <a:t>meanings</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65017038"/>
                  </a:ext>
                </a:extLst>
              </a:tr>
              <a:tr h="358687">
                <a:tc>
                  <a:txBody>
                    <a:bodyPr/>
                    <a:lstStyle/>
                    <a:p>
                      <a:pPr>
                        <a:lnSpc>
                          <a:spcPct val="150000"/>
                        </a:lnSpc>
                        <a:spcAft>
                          <a:spcPts val="600"/>
                        </a:spcAft>
                      </a:pPr>
                      <a:r>
                        <a:rPr lang="en-GB" sz="1800" dirty="0">
                          <a:effectLst/>
                        </a:rPr>
                        <a:t>1. significantly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dirty="0">
                          <a:effectLst/>
                        </a:rPr>
                        <a:t>a. become completely involved in something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36745343"/>
                  </a:ext>
                </a:extLst>
              </a:tr>
              <a:tr h="358687">
                <a:tc>
                  <a:txBody>
                    <a:bodyPr/>
                    <a:lstStyle/>
                    <a:p>
                      <a:pPr>
                        <a:lnSpc>
                          <a:spcPct val="150000"/>
                        </a:lnSpc>
                        <a:spcAft>
                          <a:spcPts val="600"/>
                        </a:spcAft>
                      </a:pPr>
                      <a:r>
                        <a:rPr lang="en-GB" sz="1800" dirty="0">
                          <a:effectLst/>
                        </a:rPr>
                        <a:t>2. release (v)</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a:effectLst/>
                        </a:rPr>
                        <a:t>b. ready to attack or harm</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57534317"/>
                  </a:ext>
                </a:extLst>
              </a:tr>
              <a:tr h="358687">
                <a:tc>
                  <a:txBody>
                    <a:bodyPr/>
                    <a:lstStyle/>
                    <a:p>
                      <a:pPr>
                        <a:lnSpc>
                          <a:spcPct val="150000"/>
                        </a:lnSpc>
                        <a:spcAft>
                          <a:spcPts val="600"/>
                        </a:spcAft>
                      </a:pPr>
                      <a:r>
                        <a:rPr lang="en-GB" sz="1800">
                          <a:effectLst/>
                        </a:rPr>
                        <a:t>3. immerse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a:effectLst/>
                        </a:rPr>
                        <a:t>c. fire a gun</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55528713"/>
                  </a:ext>
                </a:extLst>
              </a:tr>
              <a:tr h="477331">
                <a:tc>
                  <a:txBody>
                    <a:bodyPr/>
                    <a:lstStyle/>
                    <a:p>
                      <a:pPr>
                        <a:lnSpc>
                          <a:spcPct val="150000"/>
                        </a:lnSpc>
                        <a:spcAft>
                          <a:spcPts val="600"/>
                        </a:spcAft>
                      </a:pPr>
                      <a:r>
                        <a:rPr lang="en-GB" sz="1800" dirty="0">
                          <a:effectLst/>
                        </a:rPr>
                        <a:t>4. colloquial language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dirty="0">
                          <a:effectLst/>
                        </a:rPr>
                        <a:t>d. informal words and expressions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723120510"/>
                  </a:ext>
                </a:extLst>
              </a:tr>
              <a:tr h="358687">
                <a:tc>
                  <a:txBody>
                    <a:bodyPr/>
                    <a:lstStyle/>
                    <a:p>
                      <a:pPr>
                        <a:lnSpc>
                          <a:spcPct val="150000"/>
                        </a:lnSpc>
                        <a:spcAft>
                          <a:spcPts val="600"/>
                        </a:spcAft>
                      </a:pPr>
                      <a:r>
                        <a:rPr lang="en-GB" sz="1800">
                          <a:effectLst/>
                        </a:rPr>
                        <a:t>5. pull a trigger</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a:effectLst/>
                        </a:rPr>
                        <a:t>e. show</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87893705"/>
                  </a:ext>
                </a:extLst>
              </a:tr>
              <a:tr h="358687">
                <a:tc>
                  <a:txBody>
                    <a:bodyPr/>
                    <a:lstStyle/>
                    <a:p>
                      <a:pPr>
                        <a:lnSpc>
                          <a:spcPct val="150000"/>
                        </a:lnSpc>
                        <a:spcAft>
                          <a:spcPts val="600"/>
                        </a:spcAft>
                      </a:pPr>
                      <a:r>
                        <a:rPr lang="en-GB" sz="1800" dirty="0">
                          <a:effectLst/>
                        </a:rPr>
                        <a:t>6. link (n)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a:effectLst/>
                        </a:rPr>
                        <a:t>f. by a large amount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15721926"/>
                  </a:ext>
                </a:extLst>
              </a:tr>
              <a:tr h="358687">
                <a:tc>
                  <a:txBody>
                    <a:bodyPr/>
                    <a:lstStyle/>
                    <a:p>
                      <a:pPr>
                        <a:lnSpc>
                          <a:spcPct val="150000"/>
                        </a:lnSpc>
                        <a:spcAft>
                          <a:spcPts val="600"/>
                        </a:spcAft>
                      </a:pPr>
                      <a:r>
                        <a:rPr lang="en-GB" sz="1800">
                          <a:effectLst/>
                        </a:rPr>
                        <a:t>7. aggressive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dirty="0">
                          <a:effectLst/>
                        </a:rPr>
                        <a:t>g. connection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8422554"/>
                  </a:ext>
                </a:extLst>
              </a:tr>
              <a:tr h="358687">
                <a:tc>
                  <a:txBody>
                    <a:bodyPr/>
                    <a:lstStyle/>
                    <a:p>
                      <a:pPr>
                        <a:lnSpc>
                          <a:spcPct val="150000"/>
                        </a:lnSpc>
                        <a:spcAft>
                          <a:spcPts val="600"/>
                        </a:spcAft>
                      </a:pPr>
                      <a:r>
                        <a:rPr lang="en-GB" sz="1800">
                          <a:effectLst/>
                        </a:rPr>
                        <a:t>8. rating</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a:effectLst/>
                        </a:rPr>
                        <a:t>h. to make something available to the public</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48842100"/>
                  </a:ext>
                </a:extLst>
              </a:tr>
              <a:tr h="358687">
                <a:tc>
                  <a:txBody>
                    <a:bodyPr/>
                    <a:lstStyle/>
                    <a:p>
                      <a:pPr>
                        <a:lnSpc>
                          <a:spcPct val="150000"/>
                        </a:lnSpc>
                        <a:spcAft>
                          <a:spcPts val="600"/>
                        </a:spcAft>
                      </a:pPr>
                      <a:r>
                        <a:rPr lang="en-GB" sz="1800">
                          <a:effectLst/>
                        </a:rPr>
                        <a:t>9. monitor</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a:effectLst/>
                        </a:rPr>
                        <a:t>i. a notification to say if something is suitable for children or not</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35849510"/>
                  </a:ext>
                </a:extLst>
              </a:tr>
              <a:tr h="358687">
                <a:tc>
                  <a:txBody>
                    <a:bodyPr/>
                    <a:lstStyle/>
                    <a:p>
                      <a:pPr>
                        <a:lnSpc>
                          <a:spcPct val="150000"/>
                        </a:lnSpc>
                        <a:spcAft>
                          <a:spcPts val="600"/>
                        </a:spcAft>
                      </a:pPr>
                      <a:r>
                        <a:rPr lang="en-GB" sz="1800" dirty="0">
                          <a:effectLst/>
                        </a:rPr>
                        <a:t>10. depict</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600"/>
                        </a:spcAft>
                      </a:pPr>
                      <a:r>
                        <a:rPr lang="en-GB" sz="1800" dirty="0">
                          <a:effectLst/>
                        </a:rPr>
                        <a:t>j. control</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84171955"/>
                  </a:ext>
                </a:extLst>
              </a:tr>
            </a:tbl>
          </a:graphicData>
        </a:graphic>
      </p:graphicFrame>
    </p:spTree>
    <p:extLst>
      <p:ext uri="{BB962C8B-B14F-4D97-AF65-F5344CB8AC3E}">
        <p14:creationId xmlns:p14="http://schemas.microsoft.com/office/powerpoint/2010/main" val="1171638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619077" cy="5120633"/>
          </a:xfrm>
          <a:prstGeom prst="rect">
            <a:avLst/>
          </a:prstGeom>
          <a:noFill/>
        </p:spPr>
        <p:txBody>
          <a:bodyPr wrap="square" rtlCol="0">
            <a:spAutoFit/>
          </a:bodyPr>
          <a:lstStyle/>
          <a:p>
            <a:pPr algn="just">
              <a:lnSpc>
                <a:spcPct val="115000"/>
              </a:lnSpc>
              <a:spcAft>
                <a:spcPts val="1000"/>
              </a:spcAft>
            </a:pPr>
            <a:r>
              <a:rPr lang="en-GB" sz="1800" b="1" dirty="0">
                <a:effectLst/>
                <a:ea typeface="Times New Roman" panose="02020603050405020304" pitchFamily="18" charset="0"/>
              </a:rPr>
              <a:t>Task 3: Read the text.</a:t>
            </a:r>
            <a:endParaRPr lang="en-GB" sz="1800" dirty="0">
              <a:effectLst/>
              <a:ea typeface="Times New Roman" panose="02020603050405020304" pitchFamily="18" charset="0"/>
            </a:endParaRPr>
          </a:p>
          <a:p>
            <a:pPr algn="just">
              <a:lnSpc>
                <a:spcPct val="115000"/>
              </a:lnSpc>
              <a:spcAft>
                <a:spcPts val="1000"/>
              </a:spcAft>
            </a:pPr>
            <a:r>
              <a:rPr lang="en-GB" sz="1400" b="1" dirty="0">
                <a:effectLst/>
                <a:ea typeface="Times New Roman" panose="02020603050405020304" pitchFamily="18" charset="0"/>
              </a:rPr>
              <a:t>Computer Gaming: What's real and what's not?</a:t>
            </a:r>
            <a:endParaRPr lang="en-GB" sz="1400" dirty="0">
              <a:effectLst/>
              <a:ea typeface="Times New Roman" panose="02020603050405020304" pitchFamily="18" charset="0"/>
            </a:endParaRPr>
          </a:p>
          <a:p>
            <a:pPr>
              <a:lnSpc>
                <a:spcPct val="115000"/>
              </a:lnSpc>
              <a:spcAft>
                <a:spcPts val="1000"/>
              </a:spcAft>
            </a:pPr>
            <a:r>
              <a:rPr lang="en-GB" sz="1400" dirty="0">
                <a:effectLst/>
                <a:ea typeface="Times New Roman" panose="02020603050405020304" pitchFamily="18" charset="0"/>
              </a:rPr>
              <a:t>Gaming as a hobby is growing in popularity in most parts of the world, and it’s not just children and teenagers who are playing. In the UK, around half of people aged between 16-24 and just over a quarter of 35–44-year-olds own a gaming console. </a:t>
            </a:r>
          </a:p>
          <a:p>
            <a:pPr>
              <a:lnSpc>
                <a:spcPct val="115000"/>
              </a:lnSpc>
              <a:spcAft>
                <a:spcPts val="1000"/>
              </a:spcAft>
            </a:pPr>
            <a:r>
              <a:rPr lang="en-GB" sz="1400" dirty="0">
                <a:effectLst/>
                <a:ea typeface="Times New Roman" panose="02020603050405020304" pitchFamily="18" charset="0"/>
              </a:rPr>
              <a:t>Computer and video games have developed significantly since the first arcade game ‘Pong’ was released in 1972. Then, players hit a ball between two paddles. These days, players can play with people from all over the world, and they can immerse themselves into increasingly lifelike worlds. Characters in many video games have become more like real people than cartoons; they use colloquial language; and there are realistic sound effects. </a:t>
            </a:r>
          </a:p>
          <a:p>
            <a:pPr>
              <a:lnSpc>
                <a:spcPct val="115000"/>
              </a:lnSpc>
              <a:spcAft>
                <a:spcPts val="1000"/>
              </a:spcAft>
            </a:pPr>
            <a:r>
              <a:rPr lang="en-GB" sz="1400" dirty="0">
                <a:effectLst/>
                <a:ea typeface="Times New Roman" panose="02020603050405020304" pitchFamily="18" charset="0"/>
              </a:rPr>
              <a:t>Some people think that immersion into such a lifelike world could affect real-life behaviour and they ask whether such computer games are a good thing. For example, there are shooter games in which players take on active roles like pulling a trigger to kill realistic-looking people. Concerns have been raised about links between violent video games and aggressive behaviour. </a:t>
            </a:r>
          </a:p>
          <a:p>
            <a:pPr>
              <a:lnSpc>
                <a:spcPct val="115000"/>
              </a:lnSpc>
              <a:spcAft>
                <a:spcPts val="1000"/>
              </a:spcAft>
            </a:pPr>
            <a:r>
              <a:rPr lang="en-GB" sz="1400" dirty="0">
                <a:effectLst/>
                <a:ea typeface="Times New Roman" panose="02020603050405020304" pitchFamily="18" charset="0"/>
              </a:rPr>
              <a:t>Worried parents have welcomed game classification which means that games </a:t>
            </a:r>
            <a:r>
              <a:rPr lang="en-GB" sz="1400" dirty="0">
                <a:ea typeface="Times New Roman" panose="02020603050405020304" pitchFamily="18" charset="0"/>
              </a:rPr>
              <a:t>are </a:t>
            </a:r>
            <a:r>
              <a:rPr lang="en-GB" sz="1400" dirty="0">
                <a:effectLst/>
                <a:ea typeface="Times New Roman" panose="02020603050405020304" pitchFamily="18" charset="0"/>
              </a:rPr>
              <a:t>given similar ratings as films. These warn people of violent and sexual content and make it easier for parents to monitor what games their children are playing.</a:t>
            </a:r>
          </a:p>
          <a:p>
            <a:pPr>
              <a:lnSpc>
                <a:spcPct val="115000"/>
              </a:lnSpc>
              <a:spcAft>
                <a:spcPts val="1000"/>
              </a:spcAft>
            </a:pPr>
            <a:r>
              <a:rPr lang="en-GB" sz="1400" dirty="0">
                <a:effectLst/>
                <a:ea typeface="Times New Roman" panose="02020603050405020304" pitchFamily="18" charset="0"/>
              </a:rPr>
              <a:t>So far, there is no evidence that proves a link between computer game violence and aggressive or violent behaviour in children or adolescents, but the question still arises: should it be acceptable for computer games to depict graphic scenes of violence?</a:t>
            </a:r>
          </a:p>
        </p:txBody>
      </p:sp>
    </p:spTree>
    <p:extLst>
      <p:ext uri="{BB962C8B-B14F-4D97-AF65-F5344CB8AC3E}">
        <p14:creationId xmlns:p14="http://schemas.microsoft.com/office/powerpoint/2010/main" val="4252143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0" y="1071801"/>
            <a:ext cx="10439999" cy="4715843"/>
          </a:xfrm>
          <a:prstGeom prst="rect">
            <a:avLst/>
          </a:prstGeom>
          <a:noFill/>
        </p:spPr>
        <p:txBody>
          <a:bodyPr wrap="square" rtlCol="0">
            <a:spAutoFit/>
          </a:bodyPr>
          <a:lstStyle/>
          <a:p>
            <a:pPr>
              <a:lnSpc>
                <a:spcPct val="115000"/>
              </a:lnSpc>
              <a:spcAft>
                <a:spcPts val="1000"/>
              </a:spcAft>
            </a:pPr>
            <a:r>
              <a:rPr lang="en-GB" sz="1800" b="1" dirty="0">
                <a:effectLst/>
                <a:ea typeface="Times New Roman" panose="02020603050405020304" pitchFamily="18" charset="0"/>
              </a:rPr>
              <a:t>Task 4: Read these quotes. Do you agree or disagree? Why?</a:t>
            </a:r>
            <a:endParaRPr lang="en-GB" sz="1800" dirty="0">
              <a:effectLst/>
              <a:ea typeface="Times New Roman" panose="02020603050405020304" pitchFamily="18" charset="0"/>
            </a:endParaRPr>
          </a:p>
          <a:p>
            <a:pPr marL="285750" indent="-285750">
              <a:lnSpc>
                <a:spcPct val="115000"/>
              </a:lnSpc>
              <a:spcAft>
                <a:spcPts val="600"/>
              </a:spcAft>
              <a:buFont typeface="Arial" panose="020B0604020202020204" pitchFamily="34" charset="0"/>
              <a:buChar char="•"/>
            </a:pPr>
            <a:r>
              <a:rPr lang="en-GB" sz="1800" dirty="0">
                <a:effectLst/>
                <a:ea typeface="Times New Roman" panose="02020603050405020304" pitchFamily="18" charset="0"/>
              </a:rPr>
              <a:t>‘When you don’t know what colour of eyes your ten best friends have because you’ve never met them in real life, you may have a problem.’ Jay Parker (therapist and co-founder of the Internet Computer Addiction Service)</a:t>
            </a:r>
          </a:p>
          <a:p>
            <a:pPr marL="285750" indent="-285750">
              <a:lnSpc>
                <a:spcPct val="115000"/>
              </a:lnSpc>
              <a:spcAft>
                <a:spcPts val="600"/>
              </a:spcAft>
              <a:buFont typeface="Arial" panose="020B0604020202020204" pitchFamily="34" charset="0"/>
              <a:buChar char="•"/>
            </a:pPr>
            <a:r>
              <a:rPr lang="en-GB" sz="1800" dirty="0">
                <a:effectLst/>
                <a:ea typeface="Times New Roman" panose="02020603050405020304" pitchFamily="18" charset="0"/>
              </a:rPr>
              <a:t> ‘You may kill a thousand people on the screen in 4 hours of play.’ Pamela </a:t>
            </a:r>
            <a:r>
              <a:rPr lang="en-GB" sz="1800" dirty="0" err="1">
                <a:effectLst/>
                <a:ea typeface="Times New Roman" panose="02020603050405020304" pitchFamily="18" charset="0"/>
              </a:rPr>
              <a:t>Eakes</a:t>
            </a:r>
            <a:r>
              <a:rPr lang="en-GB" sz="1800" dirty="0">
                <a:effectLst/>
                <a:ea typeface="Times New Roman" panose="02020603050405020304" pitchFamily="18" charset="0"/>
              </a:rPr>
              <a:t> (Founder of Mothers Against Violence in USA)</a:t>
            </a:r>
          </a:p>
          <a:p>
            <a:pPr marL="285750" indent="-285750">
              <a:lnSpc>
                <a:spcPct val="115000"/>
              </a:lnSpc>
              <a:spcAft>
                <a:spcPts val="600"/>
              </a:spcAft>
              <a:buFont typeface="Arial" panose="020B0604020202020204" pitchFamily="34" charset="0"/>
              <a:buChar char="•"/>
            </a:pPr>
            <a:r>
              <a:rPr lang="en-GB" sz="1800" dirty="0">
                <a:effectLst/>
                <a:ea typeface="Times New Roman" panose="02020603050405020304" pitchFamily="18" charset="0"/>
              </a:rPr>
              <a:t> ‘Blowing someone’s head off becomes rapidly boring.’ Seamus Blackley (Xbox creator)</a:t>
            </a:r>
          </a:p>
          <a:p>
            <a:pPr marL="285750" indent="-285750">
              <a:lnSpc>
                <a:spcPct val="115000"/>
              </a:lnSpc>
              <a:spcAft>
                <a:spcPts val="600"/>
              </a:spcAft>
              <a:buFont typeface="Arial" panose="020B0604020202020204" pitchFamily="34" charset="0"/>
              <a:buChar char="•"/>
            </a:pPr>
            <a:r>
              <a:rPr lang="en-GB" sz="1800" dirty="0">
                <a:effectLst/>
                <a:ea typeface="Times New Roman" panose="02020603050405020304" pitchFamily="18" charset="0"/>
              </a:rPr>
              <a:t> ‘Gaming brings people together.’ Lisa Su (President and CEO of AMD – Advanced Micro Devices)</a:t>
            </a:r>
          </a:p>
          <a:p>
            <a:pPr marL="285750" indent="-285750">
              <a:lnSpc>
                <a:spcPct val="115000"/>
              </a:lnSpc>
              <a:spcAft>
                <a:spcPts val="600"/>
              </a:spcAft>
              <a:buFont typeface="Arial" panose="020B0604020202020204" pitchFamily="34" charset="0"/>
              <a:buChar char="•"/>
            </a:pPr>
            <a:r>
              <a:rPr lang="en-GB" sz="1800" dirty="0">
                <a:effectLst/>
                <a:ea typeface="Times New Roman" panose="02020603050405020304" pitchFamily="18" charset="0"/>
              </a:rPr>
              <a:t> ‘Video games are bad for you? That’s what they said about rock and roll.’ Shigeru Miyamoto (video game designer)</a:t>
            </a:r>
          </a:p>
          <a:p>
            <a:pPr marL="285750" indent="-285750">
              <a:lnSpc>
                <a:spcPct val="115000"/>
              </a:lnSpc>
              <a:spcAft>
                <a:spcPts val="600"/>
              </a:spcAft>
              <a:buFont typeface="Arial" panose="020B0604020202020204" pitchFamily="34" charset="0"/>
              <a:buChar char="•"/>
            </a:pPr>
            <a:r>
              <a:rPr lang="en-GB" sz="1800" dirty="0">
                <a:effectLst/>
                <a:ea typeface="Times New Roman" panose="02020603050405020304" pitchFamily="18" charset="0"/>
              </a:rPr>
              <a:t> ‘Games have so much freedom. You can go anywhere you want.’ </a:t>
            </a:r>
            <a:r>
              <a:rPr lang="en-GB" sz="1800" dirty="0" err="1">
                <a:effectLst/>
                <a:ea typeface="Times New Roman" panose="02020603050405020304" pitchFamily="18" charset="0"/>
              </a:rPr>
              <a:t>Jeneva</a:t>
            </a:r>
            <a:r>
              <a:rPr lang="en-GB" sz="1800" dirty="0">
                <a:effectLst/>
                <a:ea typeface="Times New Roman" panose="02020603050405020304" pitchFamily="18" charset="0"/>
              </a:rPr>
              <a:t> Chen (video game designer)</a:t>
            </a:r>
          </a:p>
        </p:txBody>
      </p:sp>
    </p:spTree>
    <p:extLst>
      <p:ext uri="{BB962C8B-B14F-4D97-AF65-F5344CB8AC3E}">
        <p14:creationId xmlns:p14="http://schemas.microsoft.com/office/powerpoint/2010/main" val="872748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60630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US" sz="2800" dirty="0">
                <a:effectLst/>
                <a:ea typeface="Times New Roman" panose="02020603050405020304" pitchFamily="18" charset="0"/>
              </a:rPr>
              <a:t>1. Where was </a:t>
            </a:r>
            <a:r>
              <a:rPr lang="en-US" sz="2800" dirty="0" err="1">
                <a:effectLst/>
                <a:ea typeface="Times New Roman" panose="02020603050405020304" pitchFamily="18" charset="0"/>
              </a:rPr>
              <a:t>Playstation</a:t>
            </a:r>
            <a:r>
              <a:rPr lang="en-US" sz="2800" dirty="0">
                <a:effectLst/>
                <a:ea typeface="Times New Roman" panose="02020603050405020304" pitchFamily="18" charset="0"/>
              </a:rPr>
              <a:t> first released?</a:t>
            </a:r>
            <a:endParaRPr lang="en-GB" sz="2800" dirty="0">
              <a:effectLst/>
              <a:ea typeface="Times New Roman" panose="02020603050405020304" pitchFamily="18" charset="0"/>
            </a:endParaRPr>
          </a:p>
          <a:p>
            <a:pPr marL="514350" indent="-514350">
              <a:lnSpc>
                <a:spcPct val="150000"/>
              </a:lnSpc>
              <a:spcAft>
                <a:spcPts val="1000"/>
              </a:spcAft>
              <a:buAutoNum type="alphaLcParenR"/>
            </a:pPr>
            <a:r>
              <a:rPr lang="en-GB" sz="2800" dirty="0">
                <a:effectLst/>
                <a:ea typeface="Times New Roman" panose="02020603050405020304" pitchFamily="18" charset="0"/>
              </a:rPr>
              <a:t>Europe</a:t>
            </a:r>
            <a:r>
              <a:rPr lang="en-GB" sz="1800" dirty="0">
                <a:effectLst/>
                <a:latin typeface="Arial" panose="020B0604020202020204" pitchFamily="34" charset="0"/>
                <a:ea typeface="Times New Roman" panose="02020603050405020304" pitchFamily="18" charset="0"/>
              </a:rPr>
              <a:t>		</a:t>
            </a:r>
          </a:p>
          <a:p>
            <a:pPr marL="514350" indent="-514350">
              <a:lnSpc>
                <a:spcPct val="150000"/>
              </a:lnSpc>
              <a:spcAft>
                <a:spcPts val="1000"/>
              </a:spcAft>
              <a:buAutoNum type="alphaLcParenR"/>
            </a:pPr>
            <a:r>
              <a:rPr lang="en-GB" sz="2800" dirty="0">
                <a:effectLst/>
                <a:latin typeface="Arial" panose="020B0604020202020204" pitchFamily="34" charset="0"/>
                <a:ea typeface="Times New Roman" panose="02020603050405020304" pitchFamily="18" charset="0"/>
              </a:rPr>
              <a:t>Japan		</a:t>
            </a:r>
          </a:p>
          <a:p>
            <a:pPr marL="514350" indent="-514350">
              <a:lnSpc>
                <a:spcPct val="150000"/>
              </a:lnSpc>
              <a:spcAft>
                <a:spcPts val="1000"/>
              </a:spcAft>
              <a:buAutoNum type="alphaLcParenR"/>
            </a:pPr>
            <a:r>
              <a:rPr lang="en-GB" sz="2800" dirty="0">
                <a:effectLst/>
                <a:latin typeface="Arial" panose="020B0604020202020204" pitchFamily="34" charset="0"/>
                <a:ea typeface="Times New Roman" panose="02020603050405020304" pitchFamily="18" charset="0"/>
              </a:rPr>
              <a:t>North America</a:t>
            </a:r>
          </a:p>
        </p:txBody>
      </p:sp>
    </p:spTree>
    <p:extLst>
      <p:ext uri="{BB962C8B-B14F-4D97-AF65-F5344CB8AC3E}">
        <p14:creationId xmlns:p14="http://schemas.microsoft.com/office/powerpoint/2010/main" val="2417755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24718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US" sz="2800" dirty="0">
                <a:effectLst/>
                <a:ea typeface="Times New Roman" panose="02020603050405020304" pitchFamily="18" charset="0"/>
              </a:rPr>
              <a:t>2. ‘Minecraft’ is one of the best-selling games of all time. What was it originally called?</a:t>
            </a:r>
            <a:endParaRPr lang="en-GB" sz="2800" dirty="0">
              <a:effectLst/>
              <a:ea typeface="Times New Roman" panose="02020603050405020304" pitchFamily="18" charset="0"/>
            </a:endParaRPr>
          </a:p>
          <a:p>
            <a:pPr marL="514350" indent="-514350">
              <a:lnSpc>
                <a:spcPct val="150000"/>
              </a:lnSpc>
              <a:spcAft>
                <a:spcPts val="1000"/>
              </a:spcAft>
              <a:buAutoNum type="alphaLcParenR"/>
            </a:pPr>
            <a:r>
              <a:rPr lang="en-US" sz="2800" dirty="0">
                <a:effectLst/>
                <a:ea typeface="Times New Roman" panose="02020603050405020304" pitchFamily="18" charset="0"/>
              </a:rPr>
              <a:t>Block World	</a:t>
            </a:r>
          </a:p>
          <a:p>
            <a:pPr marL="514350" indent="-514350">
              <a:lnSpc>
                <a:spcPct val="150000"/>
              </a:lnSpc>
              <a:spcAft>
                <a:spcPts val="1000"/>
              </a:spcAft>
              <a:buAutoNum type="alphaLcParenR"/>
            </a:pPr>
            <a:r>
              <a:rPr lang="en-US" sz="2800" dirty="0">
                <a:effectLst/>
                <a:ea typeface="Times New Roman" panose="02020603050405020304" pitchFamily="18" charset="0"/>
              </a:rPr>
              <a:t>Cave Game     </a:t>
            </a:r>
          </a:p>
          <a:p>
            <a:pPr marL="514350" indent="-514350">
              <a:lnSpc>
                <a:spcPct val="150000"/>
              </a:lnSpc>
              <a:spcAft>
                <a:spcPts val="1000"/>
              </a:spcAft>
              <a:buAutoNum type="alphaLcParenR"/>
            </a:pPr>
            <a:r>
              <a:rPr lang="en-US" sz="2800" dirty="0" err="1">
                <a:effectLst/>
                <a:ea typeface="Times New Roman" panose="02020603050405020304" pitchFamily="18" charset="0"/>
              </a:rPr>
              <a:t>Craftopia</a:t>
            </a:r>
            <a:r>
              <a:rPr lang="en-US" sz="2800" dirty="0">
                <a:effectLst/>
                <a:ea typeface="Times New Roman" panose="02020603050405020304" pitchFamily="18" charset="0"/>
              </a:rPr>
              <a:t> </a:t>
            </a:r>
            <a:endParaRPr lang="en-GB" sz="2800" dirty="0">
              <a:effectLst/>
              <a:ea typeface="Times New Roman" panose="02020603050405020304" pitchFamily="18" charset="0"/>
            </a:endParaRPr>
          </a:p>
        </p:txBody>
      </p:sp>
    </p:spTree>
    <p:extLst>
      <p:ext uri="{BB962C8B-B14F-4D97-AF65-F5344CB8AC3E}">
        <p14:creationId xmlns:p14="http://schemas.microsoft.com/office/powerpoint/2010/main" val="1543408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60085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GB" sz="2800" dirty="0">
                <a:effectLst/>
                <a:ea typeface="Times New Roman" panose="02020603050405020304" pitchFamily="18" charset="0"/>
              </a:rPr>
              <a:t>3. Which was the first video game to be made into a film?</a:t>
            </a:r>
          </a:p>
          <a:p>
            <a:pPr marL="514350" indent="-514350">
              <a:lnSpc>
                <a:spcPct val="150000"/>
              </a:lnSpc>
              <a:spcAft>
                <a:spcPts val="1000"/>
              </a:spcAft>
              <a:buAutoNum type="alphaLcParenR"/>
            </a:pPr>
            <a:r>
              <a:rPr lang="en-GB" sz="2800" dirty="0">
                <a:effectLst/>
                <a:ea typeface="Times New Roman" panose="02020603050405020304" pitchFamily="18" charset="0"/>
              </a:rPr>
              <a:t>Super Mario Brothers 	</a:t>
            </a:r>
          </a:p>
          <a:p>
            <a:pPr marL="514350" indent="-514350">
              <a:lnSpc>
                <a:spcPct val="150000"/>
              </a:lnSpc>
              <a:spcAft>
                <a:spcPts val="1000"/>
              </a:spcAft>
              <a:buAutoNum type="alphaLcParenR"/>
            </a:pPr>
            <a:r>
              <a:rPr lang="en-GB" sz="2800" dirty="0">
                <a:effectLst/>
                <a:ea typeface="Times New Roman" panose="02020603050405020304" pitchFamily="18" charset="0"/>
              </a:rPr>
              <a:t>Double Dragon     	</a:t>
            </a:r>
          </a:p>
          <a:p>
            <a:pPr marL="514350" indent="-514350">
              <a:lnSpc>
                <a:spcPct val="150000"/>
              </a:lnSpc>
              <a:spcAft>
                <a:spcPts val="1000"/>
              </a:spcAft>
              <a:buAutoNum type="alphaLcParenR"/>
            </a:pPr>
            <a:r>
              <a:rPr lang="en-GB" sz="2800" dirty="0">
                <a:effectLst/>
                <a:ea typeface="Times New Roman" panose="02020603050405020304" pitchFamily="18" charset="0"/>
              </a:rPr>
              <a:t>Lara Croft: Tomb Raider</a:t>
            </a:r>
          </a:p>
        </p:txBody>
      </p:sp>
    </p:spTree>
    <p:extLst>
      <p:ext uri="{BB962C8B-B14F-4D97-AF65-F5344CB8AC3E}">
        <p14:creationId xmlns:p14="http://schemas.microsoft.com/office/powerpoint/2010/main" val="1367852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Computer gaming</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247188"/>
          </a:xfrm>
          <a:prstGeom prst="rect">
            <a:avLst/>
          </a:prstGeom>
          <a:noFill/>
        </p:spPr>
        <p:txBody>
          <a:bodyPr wrap="square" rtlCol="0">
            <a:spAutoFit/>
          </a:bodyPr>
          <a:lstStyle/>
          <a:p>
            <a:pPr>
              <a:lnSpc>
                <a:spcPct val="115000"/>
              </a:lnSpc>
              <a:spcAft>
                <a:spcPts val="1000"/>
              </a:spcAft>
            </a:pPr>
            <a:r>
              <a:rPr lang="en-GB" sz="2800" b="1" dirty="0">
                <a:ea typeface="Times New Roman" panose="02020603050405020304" pitchFamily="18" charset="0"/>
              </a:rPr>
              <a:t>Read the question and choose a, b or c. </a:t>
            </a:r>
            <a:endParaRPr lang="en-GB" sz="2800" b="1" dirty="0">
              <a:effectLst/>
              <a:ea typeface="Times New Roman" panose="02020603050405020304" pitchFamily="18" charset="0"/>
            </a:endParaRPr>
          </a:p>
          <a:p>
            <a:pPr>
              <a:lnSpc>
                <a:spcPct val="150000"/>
              </a:lnSpc>
              <a:spcAft>
                <a:spcPts val="1000"/>
              </a:spcAft>
            </a:pPr>
            <a:r>
              <a:rPr lang="en-US" sz="2800" dirty="0">
                <a:effectLst/>
                <a:ea typeface="Times New Roman" panose="02020603050405020304" pitchFamily="18" charset="0"/>
                <a:cs typeface="Arial" panose="020B0604020202020204" pitchFamily="34" charset="0"/>
              </a:rPr>
              <a:t>4. The language </a:t>
            </a:r>
            <a:r>
              <a:rPr lang="en-US" sz="2800" dirty="0" err="1">
                <a:effectLst/>
                <a:ea typeface="Times New Roman" panose="02020603050405020304" pitchFamily="18" charset="0"/>
                <a:cs typeface="Arial" panose="020B0604020202020204" pitchFamily="34" charset="0"/>
              </a:rPr>
              <a:t>Simlish</a:t>
            </a:r>
            <a:r>
              <a:rPr lang="en-US" sz="2800" dirty="0">
                <a:effectLst/>
                <a:ea typeface="Times New Roman" panose="02020603050405020304" pitchFamily="18" charset="0"/>
                <a:cs typeface="Arial" panose="020B0604020202020204" pitchFamily="34" charset="0"/>
              </a:rPr>
              <a:t> is used in the game ‘The Sims’. How do you say ‘Hello’ in </a:t>
            </a:r>
            <a:r>
              <a:rPr lang="en-US" sz="2800" dirty="0" err="1">
                <a:effectLst/>
                <a:ea typeface="Times New Roman" panose="02020603050405020304" pitchFamily="18" charset="0"/>
                <a:cs typeface="Arial" panose="020B0604020202020204" pitchFamily="34" charset="0"/>
              </a:rPr>
              <a:t>Simlish</a:t>
            </a:r>
            <a:r>
              <a:rPr lang="en-US" sz="2800" dirty="0">
                <a:effectLst/>
                <a:ea typeface="Times New Roman" panose="02020603050405020304" pitchFamily="18" charset="0"/>
                <a:cs typeface="Arial" panose="020B0604020202020204" pitchFamily="34" charset="0"/>
              </a:rPr>
              <a:t>?</a:t>
            </a:r>
            <a:endParaRPr lang="en-GB" sz="2800" dirty="0">
              <a:effectLst/>
              <a:ea typeface="Times New Roman" panose="02020603050405020304" pitchFamily="18" charset="0"/>
              <a:cs typeface="Arial" panose="020B0604020202020204" pitchFamily="34" charset="0"/>
            </a:endParaRPr>
          </a:p>
          <a:p>
            <a:pPr marL="342900" indent="-342900">
              <a:lnSpc>
                <a:spcPct val="150000"/>
              </a:lnSpc>
              <a:spcAft>
                <a:spcPts val="1000"/>
              </a:spcAft>
              <a:buAutoNum type="alphaLcParenR"/>
            </a:pPr>
            <a:r>
              <a:rPr lang="en-GB" sz="2800" dirty="0">
                <a:effectLst/>
                <a:ea typeface="Times New Roman" panose="02020603050405020304" pitchFamily="18" charset="0"/>
                <a:cs typeface="Arial" panose="020B0604020202020204" pitchFamily="34" charset="0"/>
              </a:rPr>
              <a:t> </a:t>
            </a:r>
            <a:r>
              <a:rPr lang="en-GB" sz="2800" dirty="0" err="1">
                <a:effectLst/>
                <a:ea typeface="Times New Roman" panose="02020603050405020304" pitchFamily="18" charset="0"/>
                <a:cs typeface="Arial" panose="020B0604020202020204" pitchFamily="34" charset="0"/>
              </a:rPr>
              <a:t>Hooba</a:t>
            </a:r>
            <a:r>
              <a:rPr lang="en-GB" sz="2800" dirty="0">
                <a:effectLst/>
                <a:ea typeface="Times New Roman" panose="02020603050405020304" pitchFamily="18" charset="0"/>
                <a:cs typeface="Arial" panose="020B0604020202020204" pitchFamily="34" charset="0"/>
              </a:rPr>
              <a:t> </a:t>
            </a:r>
            <a:r>
              <a:rPr lang="en-GB" sz="2800" dirty="0" err="1">
                <a:effectLst/>
                <a:ea typeface="Times New Roman" panose="02020603050405020304" pitchFamily="18" charset="0"/>
                <a:cs typeface="Arial" panose="020B0604020202020204" pitchFamily="34" charset="0"/>
              </a:rPr>
              <a:t>noobie</a:t>
            </a:r>
            <a:r>
              <a:rPr lang="en-GB" sz="2800" dirty="0">
                <a:effectLst/>
                <a:ea typeface="Times New Roman" panose="02020603050405020304" pitchFamily="18" charset="0"/>
                <a:cs typeface="Arial" panose="020B0604020202020204" pitchFamily="34" charset="0"/>
              </a:rPr>
              <a:t>     			</a:t>
            </a:r>
          </a:p>
          <a:p>
            <a:pPr marL="342900" indent="-342900">
              <a:lnSpc>
                <a:spcPct val="150000"/>
              </a:lnSpc>
              <a:spcAft>
                <a:spcPts val="1000"/>
              </a:spcAft>
              <a:buAutoNum type="alphaLcParenR"/>
            </a:pPr>
            <a:r>
              <a:rPr lang="en-GB" sz="2800" dirty="0">
                <a:effectLst/>
                <a:ea typeface="Times New Roman" panose="02020603050405020304" pitchFamily="18" charset="0"/>
                <a:cs typeface="Arial" panose="020B0604020202020204" pitchFamily="34" charset="0"/>
              </a:rPr>
              <a:t> </a:t>
            </a:r>
            <a:r>
              <a:rPr lang="en-GB" sz="2800" dirty="0" err="1">
                <a:effectLst/>
                <a:ea typeface="Times New Roman" panose="02020603050405020304" pitchFamily="18" charset="0"/>
                <a:cs typeface="Arial" panose="020B0604020202020204" pitchFamily="34" charset="0"/>
              </a:rPr>
              <a:t>Geelfrob</a:t>
            </a:r>
            <a:r>
              <a:rPr lang="en-GB" sz="2800" dirty="0">
                <a:effectLst/>
                <a:ea typeface="Times New Roman" panose="02020603050405020304" pitchFamily="18" charset="0"/>
                <a:cs typeface="Arial" panose="020B0604020202020204" pitchFamily="34" charset="0"/>
              </a:rPr>
              <a:t>     		</a:t>
            </a:r>
          </a:p>
          <a:p>
            <a:pPr marL="342900" indent="-342900">
              <a:lnSpc>
                <a:spcPct val="150000"/>
              </a:lnSpc>
              <a:spcAft>
                <a:spcPts val="1000"/>
              </a:spcAft>
              <a:buAutoNum type="alphaLcParenR"/>
            </a:pPr>
            <a:r>
              <a:rPr lang="en-GB" sz="2800" dirty="0">
                <a:effectLst/>
                <a:ea typeface="Times New Roman" panose="02020603050405020304" pitchFamily="18" charset="0"/>
                <a:cs typeface="Arial" panose="020B0604020202020204" pitchFamily="34" charset="0"/>
              </a:rPr>
              <a:t> Sul </a:t>
            </a:r>
            <a:r>
              <a:rPr lang="en-GB" sz="2800" dirty="0" err="1">
                <a:effectLst/>
                <a:ea typeface="Times New Roman" panose="02020603050405020304" pitchFamily="18" charset="0"/>
                <a:cs typeface="Arial" panose="020B0604020202020204" pitchFamily="34" charset="0"/>
              </a:rPr>
              <a:t>Sul</a:t>
            </a:r>
            <a:r>
              <a:rPr lang="en-GB" sz="2800" b="1" dirty="0">
                <a:effectLst/>
                <a:ea typeface="Times New Roman" panose="02020603050405020304" pitchFamily="18" charset="0"/>
                <a:cs typeface="Arial" panose="020B0604020202020204" pitchFamily="34" charset="0"/>
              </a:rPr>
              <a:t> </a:t>
            </a:r>
            <a:endParaRPr lang="en-GB" sz="2800" dirty="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2313922"/>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2367</TotalTime>
  <Words>1285</Words>
  <Application>Microsoft Office PowerPoint</Application>
  <PresentationFormat>Widescreen</PresentationFormat>
  <Paragraphs>196</Paragraphs>
  <Slides>16</Slides>
  <Notes>16</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16</vt:i4>
      </vt:variant>
    </vt:vector>
  </HeadingPairs>
  <TitlesOfParts>
    <vt:vector size="29" baseType="lpstr">
      <vt:lpstr>Times New Roman</vt:lpstr>
      <vt:lpstr>British Council Sans Headline</vt:lpstr>
      <vt:lpstr>Calibri</vt:lpstr>
      <vt:lpstr>British Council Sans</vt:lpstr>
      <vt:lpstr>Arial</vt:lpstr>
      <vt:lpstr>Calibri Light</vt:lpstr>
      <vt:lpstr>Cover - indigo</vt:lpstr>
      <vt:lpstr>Section - indigo</vt:lpstr>
      <vt:lpstr>Cover - white</vt:lpstr>
      <vt:lpstr>Section - white</vt:lpstr>
      <vt:lpstr>British Council</vt:lpstr>
      <vt:lpstr>Custom Design</vt:lpstr>
      <vt:lpstr>British Council blank</vt:lpstr>
      <vt:lpstr>Computer gaming</vt:lpstr>
      <vt:lpstr>Computer gaming</vt:lpstr>
      <vt:lpstr>Computer gaming</vt:lpstr>
      <vt:lpstr>Computer gaming</vt:lpstr>
      <vt:lpstr>Computer gaming</vt:lpstr>
      <vt:lpstr>Computer gaming</vt:lpstr>
      <vt:lpstr>Computer gaming</vt:lpstr>
      <vt:lpstr>Computer gaming</vt:lpstr>
      <vt:lpstr>Computer gaming</vt:lpstr>
      <vt:lpstr>Computer gaming</vt:lpstr>
      <vt:lpstr>Computer gaming</vt:lpstr>
      <vt:lpstr>Computer gaming</vt:lpstr>
      <vt:lpstr>Computer gaming</vt:lpstr>
      <vt:lpstr>Computer gaming</vt:lpstr>
      <vt:lpstr>Computer gaming</vt:lpstr>
      <vt:lpstr>Computer gaming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114</cp:revision>
  <dcterms:created xsi:type="dcterms:W3CDTF">2020-03-31T10:47:13Z</dcterms:created>
  <dcterms:modified xsi:type="dcterms:W3CDTF">2024-03-12T08:09:54Z</dcterms:modified>
</cp:coreProperties>
</file>