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4"/>
  </p:notesMasterIdLst>
  <p:handoutMasterIdLst>
    <p:handoutMasterId r:id="rId15"/>
  </p:handoutMasterIdLst>
  <p:sldIdLst>
    <p:sldId id="281" r:id="rId8"/>
    <p:sldId id="292" r:id="rId9"/>
    <p:sldId id="286" r:id="rId10"/>
    <p:sldId id="293" r:id="rId11"/>
    <p:sldId id="294" r:id="rId12"/>
    <p:sldId id="291" r:id="rId13"/>
  </p:sldIdLst>
  <p:sldSz cx="12192000" cy="6858000"/>
  <p:notesSz cx="6858000" cy="9144000"/>
  <p:embeddedFontLst>
    <p:embeddedFont>
      <p:font typeface="British Council Sans" panose="020B0604020202020204" charset="0"/>
      <p:regular r:id="rId16"/>
      <p:bold r:id="rId17"/>
      <p:italic r:id="rId18"/>
      <p:boldItalic r:id="rId19"/>
    </p:embeddedFont>
    <p:embeddedFont>
      <p:font typeface="British Council Sans Headline" panose="020B060402020202020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1" autoAdjust="0"/>
    <p:restoredTop sz="91803" autoAdjust="0"/>
  </p:normalViewPr>
  <p:slideViewPr>
    <p:cSldViewPr snapToGrid="0" snapToObjects="1">
      <p:cViewPr varScale="1">
        <p:scale>
          <a:sx n="81" d="100"/>
          <a:sy n="81" d="100"/>
        </p:scale>
        <p:origin x="9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6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23" Type="http://schemas.openxmlformats.org/officeDocument/2006/relationships/font" Target="fonts/font8.fntdata"/><Relationship Id="rId10" Type="http://schemas.openxmlformats.org/officeDocument/2006/relationships/slide" Target="slides/slide3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B3006-A584-2229-EC1A-0D2275425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863EEC7-EF23-C115-C14B-C1FBF37581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B8E4A49-7139-16DA-F600-30D3568C24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906E66-90DB-31AD-0A50-AFEFDAE9F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027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763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79183-C9EB-2DA7-0E93-55707DDD6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48E761F-5E13-8E25-E340-930D8BBE52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5747165-D746-83B5-1733-389D57EFB9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848466-E27C-5F2E-B965-1507AE182C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5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18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03/04/2024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4f4Ve-fuuZQ?feature=oembed" TargetMode="External"/><Relationship Id="rId5" Type="http://schemas.openxmlformats.org/officeDocument/2006/relationships/hyperlink" Target="https://www.youtube.com/watch?v=4f4Ve-fuuZQ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4f4Ve-fuuZQ?feature=oembed" TargetMode="External"/><Relationship Id="rId5" Type="http://schemas.openxmlformats.org/officeDocument/2006/relationships/hyperlink" Target="https://www.youtube.com/watch?v=4f4Ve-fuuZQ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Christmas gift experiment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F3D30-F680-AC19-F0BD-4EFD75BAC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B6C4738-068A-68A5-EB73-8172EE03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Christmas gift experiment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105D-74EE-4DBE-E6BC-3699C625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D2DEB9-57A4-FED9-0A21-E8E82B5D6857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15123EE-A3D9-D101-B03D-429A788D3AB4}"/>
              </a:ext>
            </a:extLst>
          </p:cNvPr>
          <p:cNvSpPr txBox="1"/>
          <p:nvPr/>
        </p:nvSpPr>
        <p:spPr>
          <a:xfrm>
            <a:off x="1104001" y="1071801"/>
            <a:ext cx="9983998" cy="380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Watch part 1 of the video. Is it similar or different to your ideas?</a:t>
            </a:r>
          </a:p>
        </p:txBody>
      </p:sp>
      <p:pic>
        <p:nvPicPr>
          <p:cNvPr id="2" name="Online Media 1" title="'The Christmas Gift Experiment' - Christmas 24">
            <a:hlinkClick r:id="" action="ppaction://media"/>
            <a:extLst>
              <a:ext uri="{FF2B5EF4-FFF2-40B4-BE49-F238E27FC236}">
                <a16:creationId xmlns:a16="http://schemas.microsoft.com/office/drawing/2014/main" id="{7E69732B-02F6-5368-1AAB-2598572E9CC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93373" y="1492361"/>
            <a:ext cx="7481011" cy="42267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563269-57B2-809E-159A-4BF654878EE3}"/>
              </a:ext>
            </a:extLst>
          </p:cNvPr>
          <p:cNvSpPr txBox="1"/>
          <p:nvPr/>
        </p:nvSpPr>
        <p:spPr>
          <a:xfrm>
            <a:off x="1104001" y="5790550"/>
            <a:ext cx="6096000" cy="383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https://www.youtube.com/watch?v=4f4Ve-fuuZQ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37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Christmas gift experiment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696C4FE-A487-5931-82A5-164F59C094D3}"/>
              </a:ext>
            </a:extLst>
          </p:cNvPr>
          <p:cNvSpPr txBox="1"/>
          <p:nvPr/>
        </p:nvSpPr>
        <p:spPr>
          <a:xfrm>
            <a:off x="1104001" y="1071801"/>
            <a:ext cx="9983998" cy="698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Read some expressions to make predictions. Decide if people use them when they are sure something will happen, unsure or somewhere in between.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BE22C7-7BCE-7612-3476-28B1245B0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943671"/>
              </p:ext>
            </p:extLst>
          </p:nvPr>
        </p:nvGraphicFramePr>
        <p:xfrm>
          <a:off x="760021" y="1768858"/>
          <a:ext cx="11080863" cy="434003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65325">
                  <a:extLst>
                    <a:ext uri="{9D8B030D-6E8A-4147-A177-3AD203B41FA5}">
                      <a16:colId xmlns:a16="http://schemas.microsoft.com/office/drawing/2014/main" val="2662540468"/>
                    </a:ext>
                  </a:extLst>
                </a:gridCol>
                <a:gridCol w="1504809">
                  <a:extLst>
                    <a:ext uri="{9D8B030D-6E8A-4147-A177-3AD203B41FA5}">
                      <a16:colId xmlns:a16="http://schemas.microsoft.com/office/drawing/2014/main" val="4128121118"/>
                    </a:ext>
                  </a:extLst>
                </a:gridCol>
                <a:gridCol w="1477697">
                  <a:extLst>
                    <a:ext uri="{9D8B030D-6E8A-4147-A177-3AD203B41FA5}">
                      <a16:colId xmlns:a16="http://schemas.microsoft.com/office/drawing/2014/main" val="321018224"/>
                    </a:ext>
                  </a:extLst>
                </a:gridCol>
                <a:gridCol w="1333032">
                  <a:extLst>
                    <a:ext uri="{9D8B030D-6E8A-4147-A177-3AD203B41FA5}">
                      <a16:colId xmlns:a16="http://schemas.microsoft.com/office/drawing/2014/main" val="604493410"/>
                    </a:ext>
                  </a:extLst>
                </a:gridCol>
              </a:tblGrid>
              <a:tr h="327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Certain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Not certain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In between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689348"/>
                  </a:ext>
                </a:extLst>
              </a:tr>
              <a:tr h="350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Example: The man will definitely run away with the gift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X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488211"/>
                  </a:ext>
                </a:extLst>
              </a:tr>
              <a:tr h="35246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1. </a:t>
                      </a:r>
                      <a:r>
                        <a:rPr lang="en-GB" sz="1800" b="1" u="none" dirty="0">
                          <a:effectLst/>
                        </a:rPr>
                        <a:t>I’m fairly sure that </a:t>
                      </a:r>
                      <a:r>
                        <a:rPr lang="en-GB" sz="1800" u="none" dirty="0">
                          <a:effectLst/>
                        </a:rPr>
                        <a:t>she’ll / she‘s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181197"/>
                  </a:ext>
                </a:extLst>
              </a:tr>
              <a:tr h="37192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2. </a:t>
                      </a:r>
                      <a:r>
                        <a:rPr lang="en-GB" sz="1800" b="1" u="none" dirty="0">
                          <a:effectLst/>
                        </a:rPr>
                        <a:t>I have no idea but maybe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752670"/>
                  </a:ext>
                </a:extLst>
              </a:tr>
              <a:tr h="36434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3. </a:t>
                      </a:r>
                      <a:r>
                        <a:rPr lang="en-GB" sz="1800" b="1" u="none" dirty="0">
                          <a:effectLst/>
                        </a:rPr>
                        <a:t>I’m guessing that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379584"/>
                  </a:ext>
                </a:extLst>
              </a:tr>
              <a:tr h="3956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4. </a:t>
                      </a:r>
                      <a:r>
                        <a:rPr lang="en-GB" sz="1800" b="1" u="none" dirty="0">
                          <a:effectLst/>
                        </a:rPr>
                        <a:t>I’d say that </a:t>
                      </a:r>
                      <a:r>
                        <a:rPr lang="en-GB" sz="1800" u="none" dirty="0">
                          <a:effectLst/>
                        </a:rPr>
                        <a:t>she’ll </a:t>
                      </a:r>
                      <a:r>
                        <a:rPr lang="en-GB" sz="1800" b="1" u="none" dirty="0">
                          <a:effectLst/>
                        </a:rPr>
                        <a:t>probably </a:t>
                      </a:r>
                      <a:r>
                        <a:rPr lang="en-GB" sz="1800" u="none" dirty="0">
                          <a:effectLst/>
                        </a:rPr>
                        <a:t>/ she’s probably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115464"/>
                  </a:ext>
                </a:extLst>
              </a:tr>
              <a:tr h="3622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5. </a:t>
                      </a:r>
                      <a:r>
                        <a:rPr lang="en-GB" sz="1800" b="1" u="none" dirty="0">
                          <a:effectLst/>
                        </a:rPr>
                        <a:t>I’m totally convinced that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674251"/>
                  </a:ext>
                </a:extLst>
              </a:tr>
              <a:tr h="36216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6. </a:t>
                      </a:r>
                      <a:r>
                        <a:rPr lang="en-GB" sz="1800" b="1" u="none" dirty="0">
                          <a:effectLst/>
                        </a:rPr>
                        <a:t>Who knows? She might or she might not</a:t>
                      </a:r>
                      <a:r>
                        <a:rPr lang="en-GB" sz="1800" u="none" dirty="0">
                          <a:effectLst/>
                        </a:rPr>
                        <a:t>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348378"/>
                  </a:ext>
                </a:extLst>
              </a:tr>
              <a:tr h="37995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7. </a:t>
                      </a:r>
                      <a:r>
                        <a:rPr lang="en-GB" sz="1800" b="1" u="none" dirty="0">
                          <a:effectLst/>
                        </a:rPr>
                        <a:t>It’s a pretty strong possibility that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117223"/>
                  </a:ext>
                </a:extLst>
              </a:tr>
              <a:tr h="36813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8. </a:t>
                      </a:r>
                      <a:r>
                        <a:rPr lang="en-GB" sz="1800" b="1" u="none" dirty="0">
                          <a:effectLst/>
                        </a:rPr>
                        <a:t>There’s a good chance that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05274"/>
                  </a:ext>
                </a:extLst>
              </a:tr>
              <a:tr h="38001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9. </a:t>
                      </a:r>
                      <a:r>
                        <a:rPr lang="en-GB" sz="1800" b="1" u="none" dirty="0">
                          <a:effectLst/>
                        </a:rPr>
                        <a:t>100%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481589"/>
                  </a:ext>
                </a:extLst>
              </a:tr>
              <a:tr h="3256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800" u="none" dirty="0">
                          <a:effectLst/>
                        </a:rPr>
                        <a:t>10. </a:t>
                      </a:r>
                      <a:r>
                        <a:rPr lang="en-GB" sz="1800" b="1" u="none" dirty="0">
                          <a:effectLst/>
                        </a:rPr>
                        <a:t>Hmmm… tricky. I reckon </a:t>
                      </a:r>
                      <a:r>
                        <a:rPr lang="en-GB" sz="1800" u="none" dirty="0">
                          <a:effectLst/>
                        </a:rPr>
                        <a:t>she’ll / she’s going to…</a:t>
                      </a:r>
                      <a:endParaRPr lang="en-GB" sz="18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668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00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BE255-9B2C-2919-CD50-0A646C25A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D148742-D33A-4693-DD5C-B0F406EB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Christmas gift experiment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855E8-BC64-40A0-4643-DA4826585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1F30BB-9AA4-62D0-BB32-FC9DFA15340D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FFE55CF-D6C4-3332-38DD-53FE01F51159}"/>
              </a:ext>
            </a:extLst>
          </p:cNvPr>
          <p:cNvSpPr txBox="1"/>
          <p:nvPr/>
        </p:nvSpPr>
        <p:spPr>
          <a:xfrm>
            <a:off x="1104001" y="1071801"/>
            <a:ext cx="9983998" cy="380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Watch part 2 of the video. Are any of your predictions correct?</a:t>
            </a:r>
          </a:p>
        </p:txBody>
      </p:sp>
      <p:pic>
        <p:nvPicPr>
          <p:cNvPr id="2" name="Online Media 1" title="'The Christmas Gift Experiment' - Christmas 24">
            <a:hlinkClick r:id="" action="ppaction://media"/>
            <a:extLst>
              <a:ext uri="{FF2B5EF4-FFF2-40B4-BE49-F238E27FC236}">
                <a16:creationId xmlns:a16="http://schemas.microsoft.com/office/drawing/2014/main" id="{613157DA-DADA-1604-9968-AD624CE3D2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93373" y="1492361"/>
            <a:ext cx="7481011" cy="42267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F6F231-05D1-742A-A157-9908EE3FEA90}"/>
              </a:ext>
            </a:extLst>
          </p:cNvPr>
          <p:cNvSpPr txBox="1"/>
          <p:nvPr/>
        </p:nvSpPr>
        <p:spPr>
          <a:xfrm>
            <a:off x="1104001" y="5790550"/>
            <a:ext cx="6096000" cy="383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https://www.youtube.com/watch?v=4f4Ve-fuuZQ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84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Christmas gift experiment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50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a typeface="Times New Roman" panose="02020603050405020304" pitchFamily="18" charset="0"/>
              </a:rPr>
              <a:t>Read the comments about the video</a:t>
            </a:r>
            <a:r>
              <a:rPr lang="en-GB" sz="1800" b="1" dirty="0">
                <a:effectLst/>
                <a:ea typeface="Times New Roman" panose="02020603050405020304" pitchFamily="18" charset="0"/>
              </a:rPr>
              <a:t>. Do you agree?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‘It’s always better to give a gift than to receive one.’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 ‘This is so fake! I don’t think that people would do this.’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 ‘I’d never take a present from a stranger.’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 ‘I’d open the present myself!’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Respond to one of these comments or write your own. </a:t>
            </a:r>
          </a:p>
        </p:txBody>
      </p:sp>
    </p:spTree>
    <p:extLst>
      <p:ext uri="{BB962C8B-B14F-4D97-AF65-F5344CB8AC3E}">
        <p14:creationId xmlns:p14="http://schemas.microsoft.com/office/powerpoint/2010/main" val="241775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The Christmas gift experiment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415</Words>
  <Application>Microsoft Office PowerPoint</Application>
  <PresentationFormat>Widescreen</PresentationFormat>
  <Paragraphs>86</Paragraphs>
  <Slides>6</Slides>
  <Notes>6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 Light</vt:lpstr>
      <vt:lpstr>Times New Roman</vt:lpstr>
      <vt:lpstr>British Council Sans Headline</vt:lpstr>
      <vt:lpstr>Calibri</vt:lpstr>
      <vt:lpstr>British Council Sans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The Christmas gift experiment </vt:lpstr>
      <vt:lpstr>The Christmas gift experiment</vt:lpstr>
      <vt:lpstr>The Christmas gift experiment</vt:lpstr>
      <vt:lpstr>The Christmas gift experiment</vt:lpstr>
      <vt:lpstr>The Christmas gift experiment</vt:lpstr>
      <vt:lpstr>The Christmas gift experiment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96</cp:revision>
  <dcterms:created xsi:type="dcterms:W3CDTF">2020-03-31T10:47:13Z</dcterms:created>
  <dcterms:modified xsi:type="dcterms:W3CDTF">2024-03-04T16:44:28Z</dcterms:modified>
</cp:coreProperties>
</file>