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5"/>
  </p:notesMasterIdLst>
  <p:handoutMasterIdLst>
    <p:handoutMasterId r:id="rId16"/>
  </p:handoutMasterIdLst>
  <p:sldIdLst>
    <p:sldId id="281" r:id="rId8"/>
    <p:sldId id="294" r:id="rId9"/>
    <p:sldId id="295" r:id="rId10"/>
    <p:sldId id="296" r:id="rId11"/>
    <p:sldId id="297" r:id="rId12"/>
    <p:sldId id="298" r:id="rId13"/>
    <p:sldId id="291" r:id="rId14"/>
  </p:sldIdLst>
  <p:sldSz cx="12192000" cy="6858000"/>
  <p:notesSz cx="6858000" cy="9144000"/>
  <p:embeddedFontLst>
    <p:embeddedFont>
      <p:font typeface="British Council Sans" panose="020B0604020202020204" charset="0"/>
      <p:regular r:id="rId17"/>
      <p:bold r:id="rId18"/>
      <p:italic r:id="rId19"/>
      <p:boldItalic r:id="rId20"/>
    </p:embeddedFont>
    <p:embeddedFont>
      <p:font typeface="British Council Sans Headline" panose="020B0604020202020204"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font" Target="fonts/font5.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8.fntdata"/><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6.fntdata"/><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08/03/2024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08/03/2024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5C105-26C7-89AC-8B6B-E41A07A62C9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903C6BCE-2823-C2DF-1C08-6F73B9989C3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D79BA79-37C8-7F52-90B8-87215B35F512}"/>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DD7A0ABA-4BAE-B8E7-6CE3-EA6054C9BAFF}"/>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945911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BBF0D-AC39-BF58-04F0-6FD9C91D41CE}"/>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F2BBA39-5A4F-0BAE-B844-766F396EEA6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F2E22F4-9781-C667-5CF6-08D865F0A2D6}"/>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97955E56-6DA0-55C0-A69A-8F77786289CE}"/>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162457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2178B-B89B-C6FD-DAEE-3A883154789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9B62C443-3E5B-0DB2-E025-51B40D404BD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A0139F3-79C4-9425-97C5-135940E232B7}"/>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D6DCF518-792B-0B7A-5234-11E645E3F7E6}"/>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421630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CA4726-B788-6C03-48E4-D9AC30E7D33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75603FA-2BFA-BEA0-FA95-1D7BF46D43F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8B61BB1A-8002-0153-D5BC-E5EE0C0F5278}"/>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E8A2008C-525C-4AAB-93BE-565540898283}"/>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613864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03/08/2024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Chocolate: from the land to the hand</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Chocolate: from the land to the hand</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349524"/>
          </a:xfrm>
          <a:prstGeom prst="rect">
            <a:avLst/>
          </a:prstGeom>
          <a:noFill/>
        </p:spPr>
        <p:txBody>
          <a:bodyPr wrap="square" rtlCol="0">
            <a:spAutoFit/>
          </a:bodyPr>
          <a:lstStyle/>
          <a:p>
            <a:pPr>
              <a:lnSpc>
                <a:spcPct val="115000"/>
              </a:lnSpc>
              <a:spcAft>
                <a:spcPts val="1000"/>
              </a:spcAft>
            </a:pPr>
            <a:r>
              <a:rPr lang="en-GB" b="1" dirty="0">
                <a:ea typeface="Times New Roman" panose="02020603050405020304" pitchFamily="18" charset="0"/>
              </a:rPr>
              <a:t>Read the text. Note (a) the jobs and (b) the total time that the jobs take. </a:t>
            </a:r>
            <a:endParaRPr lang="en-GB" sz="1800" b="1" dirty="0">
              <a:effectLst/>
              <a:ea typeface="Times New Roman" panose="02020603050405020304" pitchFamily="18" charset="0"/>
            </a:endParaRPr>
          </a:p>
          <a:p>
            <a:pPr>
              <a:lnSpc>
                <a:spcPct val="115000"/>
              </a:lnSpc>
              <a:spcAft>
                <a:spcPts val="6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b="1" dirty="0">
                <a:effectLst/>
                <a:ea typeface="Times New Roman" panose="02020603050405020304" pitchFamily="18" charset="0"/>
                <a:cs typeface="Arial" panose="020B0604020202020204" pitchFamily="34" charset="0"/>
              </a:rPr>
              <a:t>Text A: Cocoa farmers</a:t>
            </a:r>
            <a:endParaRPr lang="en-GB" sz="1800" dirty="0">
              <a:effectLst/>
              <a:ea typeface="Times New Roman" panose="02020603050405020304" pitchFamily="18" charset="0"/>
              <a:cs typeface="Arial" panose="020B0604020202020204" pitchFamily="34" charset="0"/>
            </a:endParaRPr>
          </a:p>
          <a:p>
            <a:pPr>
              <a:lnSpc>
                <a:spcPct val="115000"/>
              </a:lnSpc>
              <a:spcAft>
                <a:spcPts val="1000"/>
              </a:spcAft>
            </a:pPr>
            <a:r>
              <a:rPr lang="en-GB" sz="1800" b="1" dirty="0">
                <a:effectLst/>
                <a:ea typeface="Times New Roman" panose="02020603050405020304" pitchFamily="18" charset="0"/>
                <a:cs typeface="Arial" panose="020B0604020202020204" pitchFamily="34" charset="0"/>
              </a:rPr>
              <a:t>DID YOU KNOW?</a:t>
            </a:r>
            <a:r>
              <a:rPr lang="en-GB" sz="1800" dirty="0">
                <a:effectLst/>
                <a:ea typeface="Times New Roman" panose="02020603050405020304" pitchFamily="18" charset="0"/>
                <a:cs typeface="Arial" panose="020B0604020202020204" pitchFamily="34" charset="0"/>
              </a:rPr>
              <a:t> Chocolate comes from a cocoa tree! </a:t>
            </a:r>
          </a:p>
          <a:p>
            <a:pPr>
              <a:lnSpc>
                <a:spcPct val="115000"/>
              </a:lnSpc>
              <a:spcAft>
                <a:spcPts val="1000"/>
              </a:spcAft>
            </a:pPr>
            <a:r>
              <a:rPr lang="en-GB" sz="1800" dirty="0">
                <a:effectLst/>
                <a:ea typeface="Times New Roman" panose="02020603050405020304" pitchFamily="18" charset="0"/>
                <a:cs typeface="Arial" panose="020B0604020202020204" pitchFamily="34" charset="0"/>
              </a:rPr>
              <a:t>Every year families plant cocoa trees on the land. Cocoa is sensitive, so the farmers must protect the trees from wind, sun and disease. Each tree produces ‘pods’ (like footballs with seeds inside). The cocoa farmers work under the hot sun to pick the pods, open them and take out the cocoa beans. Next they prepare the cocoa beans, dry them in the sun and put them in bags to sell. This is six months of hard work. Often the farmers’ children work instead of going to school, and in some countries, people are forced do the work for little or no money. Children are actually stolen to work on the land. When the weather is bad or there’s disease on the trees, the farmers earn nothing.   </a:t>
            </a:r>
          </a:p>
        </p:txBody>
      </p:sp>
    </p:spTree>
    <p:extLst>
      <p:ext uri="{BB962C8B-B14F-4D97-AF65-F5344CB8AC3E}">
        <p14:creationId xmlns:p14="http://schemas.microsoft.com/office/powerpoint/2010/main" val="2417755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CBAED-1DAE-ADED-42EC-5972B39742E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D035D8D-150E-48B0-06BD-E4ACE09C4830}"/>
              </a:ext>
            </a:extLst>
          </p:cNvPr>
          <p:cNvSpPr>
            <a:spLocks noGrp="1"/>
          </p:cNvSpPr>
          <p:nvPr>
            <p:ph type="title"/>
          </p:nvPr>
        </p:nvSpPr>
        <p:spPr/>
        <p:txBody>
          <a:bodyPr/>
          <a:lstStyle/>
          <a:p>
            <a:r>
              <a:rPr lang="en-US" dirty="0"/>
              <a:t>Chocolate: from the land to the hand</a:t>
            </a:r>
            <a:endParaRPr lang="en-GB" dirty="0"/>
          </a:p>
        </p:txBody>
      </p:sp>
      <p:sp>
        <p:nvSpPr>
          <p:cNvPr id="5" name="Footer Placeholder 4">
            <a:extLst>
              <a:ext uri="{FF2B5EF4-FFF2-40B4-BE49-F238E27FC236}">
                <a16:creationId xmlns:a16="http://schemas.microsoft.com/office/drawing/2014/main" id="{26376C69-5405-A3A3-084F-D065A4CF148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49D1D109-707F-2C9D-6BE8-0AE52D8AC02F}"/>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F5262CB5-5392-6796-076A-44058A9902C0}"/>
              </a:ext>
            </a:extLst>
          </p:cNvPr>
          <p:cNvSpPr txBox="1"/>
          <p:nvPr/>
        </p:nvSpPr>
        <p:spPr>
          <a:xfrm>
            <a:off x="1104001" y="1071801"/>
            <a:ext cx="9983998" cy="4474238"/>
          </a:xfrm>
          <a:prstGeom prst="rect">
            <a:avLst/>
          </a:prstGeom>
          <a:noFill/>
        </p:spPr>
        <p:txBody>
          <a:bodyPr wrap="square" rtlCol="0">
            <a:spAutoFit/>
          </a:bodyPr>
          <a:lstStyle/>
          <a:p>
            <a:pPr>
              <a:lnSpc>
                <a:spcPct val="115000"/>
              </a:lnSpc>
              <a:spcAft>
                <a:spcPts val="1000"/>
              </a:spcAft>
            </a:pPr>
            <a:r>
              <a:rPr lang="en-GB" b="1" dirty="0">
                <a:ea typeface="Times New Roman" panose="02020603050405020304" pitchFamily="18" charset="0"/>
              </a:rPr>
              <a:t>Read the text. Note (a) the jobs and (b) the total time that the jobs take. </a:t>
            </a:r>
            <a:endParaRPr lang="en-GB" sz="1800" b="1" dirty="0">
              <a:effectLst/>
              <a:ea typeface="Times New Roman" panose="02020603050405020304" pitchFamily="18" charset="0"/>
            </a:endParaRPr>
          </a:p>
          <a:p>
            <a:pPr>
              <a:lnSpc>
                <a:spcPct val="115000"/>
              </a:lnSpc>
              <a:spcAft>
                <a:spcPts val="6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b="1" dirty="0">
                <a:effectLst/>
                <a:ea typeface="Times New Roman" panose="02020603050405020304" pitchFamily="18" charset="0"/>
                <a:cs typeface="Arial" panose="020B0604020202020204" pitchFamily="34" charset="0"/>
              </a:rPr>
              <a:t>Text B: Chocolate companies</a:t>
            </a:r>
            <a:endParaRPr lang="en-GB" sz="1800" dirty="0">
              <a:effectLst/>
              <a:ea typeface="Times New Roman" panose="02020603050405020304" pitchFamily="18" charset="0"/>
              <a:cs typeface="Arial" panose="020B0604020202020204" pitchFamily="34" charset="0"/>
            </a:endParaRPr>
          </a:p>
          <a:p>
            <a:pPr>
              <a:lnSpc>
                <a:spcPct val="115000"/>
              </a:lnSpc>
              <a:spcAft>
                <a:spcPts val="1000"/>
              </a:spcAft>
            </a:pPr>
            <a:r>
              <a:rPr lang="en-GB" sz="1800" b="1" dirty="0">
                <a:effectLst/>
                <a:ea typeface="Times New Roman" panose="02020603050405020304" pitchFamily="18" charset="0"/>
                <a:cs typeface="Arial" panose="020B0604020202020204" pitchFamily="34" charset="0"/>
              </a:rPr>
              <a:t>DID YOU KNOW? </a:t>
            </a:r>
            <a:r>
              <a:rPr lang="en-GB" sz="1800" dirty="0">
                <a:effectLst/>
                <a:ea typeface="Times New Roman" panose="02020603050405020304" pitchFamily="18" charset="0"/>
                <a:cs typeface="Arial" panose="020B0604020202020204" pitchFamily="34" charset="0"/>
              </a:rPr>
              <a:t>Machines wrap 65,000 bars of chocolate in one hour! </a:t>
            </a:r>
          </a:p>
          <a:p>
            <a:pPr>
              <a:lnSpc>
                <a:spcPct val="115000"/>
              </a:lnSpc>
              <a:spcAft>
                <a:spcPts val="1000"/>
              </a:spcAft>
            </a:pPr>
            <a:r>
              <a:rPr lang="en-GB" sz="1800" dirty="0">
                <a:effectLst/>
                <a:ea typeface="Times New Roman" panose="02020603050405020304" pitchFamily="18" charset="0"/>
                <a:cs typeface="Arial" panose="020B0604020202020204" pitchFamily="34" charset="0"/>
              </a:rPr>
              <a:t>Cadbury, the famous chocolate company, buys its cocoa beans from Ghana. The beans are transported by ship for about 20 days from Ghana to Cadbury’s factory in Wales. In the factory, the beans are cleaned and processed for two days. The beans become powder. Machines do most of the work, but people are paid to operate the machines. </a:t>
            </a:r>
          </a:p>
          <a:p>
            <a:pPr>
              <a:lnSpc>
                <a:spcPct val="115000"/>
              </a:lnSpc>
              <a:spcAft>
                <a:spcPts val="1000"/>
              </a:spcAft>
            </a:pPr>
            <a:r>
              <a:rPr lang="en-GB" sz="1800" dirty="0">
                <a:effectLst/>
                <a:ea typeface="Times New Roman" panose="02020603050405020304" pitchFamily="18" charset="0"/>
                <a:cs typeface="Arial" panose="020B0604020202020204" pitchFamily="34" charset="0"/>
              </a:rPr>
              <a:t>Next the cocoa is sent to another Cadbury factory (in England). Here it’s made into delicious chocolate in just two days! Machines add the ingredients and pour the liquid into the shape of chocolate bars. Finally, machines wrap the bars and add labels. Your chocolate bar is ready! </a:t>
            </a:r>
          </a:p>
        </p:txBody>
      </p:sp>
    </p:spTree>
    <p:extLst>
      <p:ext uri="{BB962C8B-B14F-4D97-AF65-F5344CB8AC3E}">
        <p14:creationId xmlns:p14="http://schemas.microsoft.com/office/powerpoint/2010/main" val="3248672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08EEC-B619-1108-EB7E-6493B2DC235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74F806-96D8-E254-0484-55A7A3983E13}"/>
              </a:ext>
            </a:extLst>
          </p:cNvPr>
          <p:cNvSpPr>
            <a:spLocks noGrp="1"/>
          </p:cNvSpPr>
          <p:nvPr>
            <p:ph type="title"/>
          </p:nvPr>
        </p:nvSpPr>
        <p:spPr/>
        <p:txBody>
          <a:bodyPr/>
          <a:lstStyle/>
          <a:p>
            <a:r>
              <a:rPr lang="en-US" dirty="0"/>
              <a:t>Chocolate: from the land to the hand</a:t>
            </a:r>
            <a:endParaRPr lang="en-GB" dirty="0"/>
          </a:p>
        </p:txBody>
      </p:sp>
      <p:sp>
        <p:nvSpPr>
          <p:cNvPr id="5" name="Footer Placeholder 4">
            <a:extLst>
              <a:ext uri="{FF2B5EF4-FFF2-40B4-BE49-F238E27FC236}">
                <a16:creationId xmlns:a16="http://schemas.microsoft.com/office/drawing/2014/main" id="{D3B1F546-A647-8000-EA73-F900DA7511A1}"/>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1CFA804-FF3A-0B28-2EA9-1F7F53C31D79}"/>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7DACAEE8-DDC2-7263-1720-0ECBD0A403B8}"/>
              </a:ext>
            </a:extLst>
          </p:cNvPr>
          <p:cNvSpPr txBox="1"/>
          <p:nvPr/>
        </p:nvSpPr>
        <p:spPr>
          <a:xfrm>
            <a:off x="1104001" y="1071801"/>
            <a:ext cx="9983998" cy="4690195"/>
          </a:xfrm>
          <a:prstGeom prst="rect">
            <a:avLst/>
          </a:prstGeom>
          <a:noFill/>
        </p:spPr>
        <p:txBody>
          <a:bodyPr wrap="square" rtlCol="0">
            <a:spAutoFit/>
          </a:bodyPr>
          <a:lstStyle/>
          <a:p>
            <a:pPr>
              <a:lnSpc>
                <a:spcPct val="115000"/>
              </a:lnSpc>
              <a:spcAft>
                <a:spcPts val="1000"/>
              </a:spcAft>
            </a:pPr>
            <a:r>
              <a:rPr lang="en-GB" b="1" dirty="0">
                <a:ea typeface="Times New Roman" panose="02020603050405020304" pitchFamily="18" charset="0"/>
              </a:rPr>
              <a:t>Read the text. Note (a) the jobs and (b) the total time that the jobs take. </a:t>
            </a:r>
            <a:endParaRPr lang="en-GB" sz="1800" b="1" dirty="0">
              <a:effectLst/>
              <a:ea typeface="Times New Roman" panose="02020603050405020304" pitchFamily="18" charset="0"/>
            </a:endParaRPr>
          </a:p>
          <a:p>
            <a:pPr>
              <a:lnSpc>
                <a:spcPct val="115000"/>
              </a:lnSpc>
              <a:spcAft>
                <a:spcPts val="600"/>
              </a:spcAft>
            </a:pPr>
            <a:endParaRPr lang="en-GB" sz="1800" b="1" dirty="0">
              <a:effectLst/>
              <a:latin typeface="Arial" panose="020B0604020202020204" pitchFamily="34" charset="0"/>
              <a:ea typeface="Times New Roman" panose="02020603050405020304" pitchFamily="18" charset="0"/>
            </a:endParaRPr>
          </a:p>
          <a:p>
            <a:pPr>
              <a:lnSpc>
                <a:spcPct val="115000"/>
              </a:lnSpc>
              <a:spcAft>
                <a:spcPts val="1000"/>
              </a:spcAft>
            </a:pPr>
            <a:r>
              <a:rPr lang="en-GB" sz="1800" b="1" dirty="0">
                <a:effectLst/>
                <a:ea typeface="Times New Roman" panose="02020603050405020304" pitchFamily="18" charset="0"/>
                <a:cs typeface="Arial" panose="020B0604020202020204" pitchFamily="34" charset="0"/>
              </a:rPr>
              <a:t>Text C</a:t>
            </a:r>
            <a:r>
              <a:rPr lang="en-GB" b="1" dirty="0">
                <a:ea typeface="Times New Roman" panose="02020603050405020304" pitchFamily="18" charset="0"/>
                <a:cs typeface="Arial" panose="020B0604020202020204" pitchFamily="34" charset="0"/>
              </a:rPr>
              <a:t>:</a:t>
            </a:r>
            <a:r>
              <a:rPr lang="en-GB" sz="1800" b="1" dirty="0">
                <a:effectLst/>
                <a:ea typeface="Times New Roman" panose="02020603050405020304" pitchFamily="18" charset="0"/>
                <a:cs typeface="Arial" panose="020B0604020202020204" pitchFamily="34" charset="0"/>
              </a:rPr>
              <a:t> Retailers</a:t>
            </a:r>
            <a:endParaRPr lang="en-GB" sz="1800" dirty="0">
              <a:effectLst/>
              <a:ea typeface="Times New Roman" panose="02020603050405020304" pitchFamily="18" charset="0"/>
              <a:cs typeface="Arial" panose="020B0604020202020204" pitchFamily="34" charset="0"/>
            </a:endParaRPr>
          </a:p>
          <a:p>
            <a:pPr>
              <a:lnSpc>
                <a:spcPct val="115000"/>
              </a:lnSpc>
              <a:spcAft>
                <a:spcPts val="600"/>
              </a:spcAft>
            </a:pPr>
            <a:r>
              <a:rPr lang="en-GB" sz="1800" b="1" dirty="0">
                <a:effectLst/>
                <a:ea typeface="Times New Roman" panose="02020603050405020304" pitchFamily="18" charset="0"/>
                <a:cs typeface="Arial" panose="020B0604020202020204" pitchFamily="34" charset="0"/>
              </a:rPr>
              <a:t>DID YOU KNOW? </a:t>
            </a:r>
            <a:r>
              <a:rPr lang="en-GB" sz="1800" dirty="0">
                <a:effectLst/>
                <a:ea typeface="Times New Roman" panose="02020603050405020304" pitchFamily="18" charset="0"/>
                <a:cs typeface="Arial" panose="020B0604020202020204" pitchFamily="34" charset="0"/>
              </a:rPr>
              <a:t>Europeans</a:t>
            </a:r>
            <a:r>
              <a:rPr lang="en-GB" sz="1800" b="1" dirty="0">
                <a:effectLst/>
                <a:ea typeface="Times New Roman" panose="02020603050405020304" pitchFamily="18" charset="0"/>
                <a:cs typeface="Arial" panose="020B0604020202020204" pitchFamily="34" charset="0"/>
              </a:rPr>
              <a:t> </a:t>
            </a:r>
            <a:r>
              <a:rPr lang="en-GB" sz="1800" dirty="0">
                <a:effectLst/>
                <a:ea typeface="Times New Roman" panose="02020603050405020304" pitchFamily="18" charset="0"/>
                <a:cs typeface="Arial" panose="020B0604020202020204" pitchFamily="34" charset="0"/>
              </a:rPr>
              <a:t>eat the most chocolate in the world! </a:t>
            </a:r>
          </a:p>
          <a:p>
            <a:pPr>
              <a:lnSpc>
                <a:spcPct val="115000"/>
              </a:lnSpc>
              <a:spcAft>
                <a:spcPts val="600"/>
              </a:spcAft>
            </a:pPr>
            <a:r>
              <a:rPr lang="en-GB" sz="1800" dirty="0">
                <a:effectLst/>
                <a:ea typeface="Times New Roman" panose="02020603050405020304" pitchFamily="18" charset="0"/>
                <a:cs typeface="Arial" panose="020B0604020202020204" pitchFamily="34" charset="0"/>
              </a:rPr>
              <a:t>You probably bought your chocolate from a retailer, e.g. a supermarket or shop. Retailers order a quantity of chocolate from the factory. They check they have received the right quantity and then put the new price label on the bars. Finally, they put the bars on the shelves and the shop assistant sells them. For two days’ work, retailers charge you double</a:t>
            </a:r>
            <a:r>
              <a:rPr lang="en-GB" sz="1800" i="1" dirty="0">
                <a:effectLst/>
                <a:ea typeface="Times New Roman" panose="02020603050405020304" pitchFamily="18" charset="0"/>
                <a:cs typeface="Arial" panose="020B0604020202020204" pitchFamily="34" charset="0"/>
              </a:rPr>
              <a:t> </a:t>
            </a:r>
            <a:r>
              <a:rPr lang="en-GB" sz="1800" dirty="0">
                <a:effectLst/>
                <a:ea typeface="Times New Roman" panose="02020603050405020304" pitchFamily="18" charset="0"/>
                <a:cs typeface="Arial" panose="020B0604020202020204" pitchFamily="34" charset="0"/>
              </a:rPr>
              <a:t>what they paid the factory! </a:t>
            </a:r>
          </a:p>
          <a:p>
            <a:pPr>
              <a:lnSpc>
                <a:spcPct val="115000"/>
              </a:lnSpc>
              <a:spcAft>
                <a:spcPts val="1000"/>
              </a:spcAft>
            </a:pPr>
            <a:r>
              <a:rPr lang="en-GB" sz="1800" dirty="0">
                <a:effectLst/>
                <a:ea typeface="Times New Roman" panose="02020603050405020304" pitchFamily="18" charset="0"/>
                <a:cs typeface="Arial" panose="020B0604020202020204" pitchFamily="34" charset="0"/>
              </a:rPr>
              <a:t>Some retailers sell chocolate made by ethical companies. This means it’s more likely that the farmers are paid a fair price, that the environment is protected</a:t>
            </a:r>
            <a:r>
              <a:rPr lang="en-GB" dirty="0">
                <a:ea typeface="Times New Roman" panose="02020603050405020304" pitchFamily="18" charset="0"/>
                <a:cs typeface="Arial" panose="020B0604020202020204" pitchFamily="34" charset="0"/>
              </a:rPr>
              <a:t>, and that workers are paid. </a:t>
            </a:r>
            <a:r>
              <a:rPr lang="en-GB" sz="1800" dirty="0">
                <a:effectLst/>
                <a:ea typeface="Times New Roman" panose="02020603050405020304" pitchFamily="18" charset="0"/>
                <a:cs typeface="Arial" panose="020B0604020202020204" pitchFamily="34" charset="0"/>
              </a:rPr>
              <a:t>You can help farmers by buying it. Look for logos on wrappers or find out about ethical companies on the internet. </a:t>
            </a:r>
          </a:p>
        </p:txBody>
      </p:sp>
    </p:spTree>
    <p:extLst>
      <p:ext uri="{BB962C8B-B14F-4D97-AF65-F5344CB8AC3E}">
        <p14:creationId xmlns:p14="http://schemas.microsoft.com/office/powerpoint/2010/main" val="202905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1F4BC-40D1-0145-ADF8-3860DC9B4E7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D696DCD-1027-80ED-4E72-CD3D0202AC35}"/>
              </a:ext>
            </a:extLst>
          </p:cNvPr>
          <p:cNvSpPr>
            <a:spLocks noGrp="1"/>
          </p:cNvSpPr>
          <p:nvPr>
            <p:ph type="title"/>
          </p:nvPr>
        </p:nvSpPr>
        <p:spPr/>
        <p:txBody>
          <a:bodyPr/>
          <a:lstStyle/>
          <a:p>
            <a:r>
              <a:rPr lang="en-US" dirty="0"/>
              <a:t>Chocolate: from the land to the hand</a:t>
            </a:r>
            <a:endParaRPr lang="en-GB" dirty="0"/>
          </a:p>
        </p:txBody>
      </p:sp>
      <p:sp>
        <p:nvSpPr>
          <p:cNvPr id="5" name="Footer Placeholder 4">
            <a:extLst>
              <a:ext uri="{FF2B5EF4-FFF2-40B4-BE49-F238E27FC236}">
                <a16:creationId xmlns:a16="http://schemas.microsoft.com/office/drawing/2014/main" id="{2FE5FF01-167A-F4ED-98C4-7D8B5899F40B}"/>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6B823C1D-5AE4-FCB3-BA37-F61AC230FE28}"/>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909CF2B6-8586-D20E-FACA-03BFB81767F9}"/>
              </a:ext>
            </a:extLst>
          </p:cNvPr>
          <p:cNvSpPr txBox="1"/>
          <p:nvPr/>
        </p:nvSpPr>
        <p:spPr>
          <a:xfrm>
            <a:off x="1104001" y="1071801"/>
            <a:ext cx="9983998" cy="1149161"/>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cs typeface="Arial" panose="020B0604020202020204" pitchFamily="34" charset="0"/>
              </a:rPr>
              <a:t>Task 2: Complete the table with information about the cocoa farmers, the chocolate companies and the retailers.</a:t>
            </a:r>
            <a:endParaRPr lang="en-GB" sz="1800" dirty="0">
              <a:effectLst/>
              <a:ea typeface="Times New Roman" panose="02020603050405020304" pitchFamily="18" charset="0"/>
              <a:cs typeface="Arial" panose="020B0604020202020204" pitchFamily="34" charset="0"/>
            </a:endParaRPr>
          </a:p>
          <a:p>
            <a:pPr>
              <a:lnSpc>
                <a:spcPct val="115000"/>
              </a:lnSpc>
              <a:spcAft>
                <a:spcPts val="600"/>
              </a:spcAft>
            </a:pPr>
            <a:endParaRPr lang="en-GB" sz="1800" b="1" dirty="0">
              <a:effectLst/>
              <a:latin typeface="Arial" panose="020B0604020202020204" pitchFamily="34" charset="0"/>
              <a:ea typeface="Times New Roman" panose="02020603050405020304" pitchFamily="18" charset="0"/>
            </a:endParaRPr>
          </a:p>
        </p:txBody>
      </p:sp>
      <p:graphicFrame>
        <p:nvGraphicFramePr>
          <p:cNvPr id="2" name="Table 1">
            <a:extLst>
              <a:ext uri="{FF2B5EF4-FFF2-40B4-BE49-F238E27FC236}">
                <a16:creationId xmlns:a16="http://schemas.microsoft.com/office/drawing/2014/main" id="{D12D5BD5-E8D2-83A3-EAF5-F015D019144A}"/>
              </a:ext>
            </a:extLst>
          </p:cNvPr>
          <p:cNvGraphicFramePr>
            <a:graphicFrameLocks noGrp="1"/>
          </p:cNvGraphicFramePr>
          <p:nvPr>
            <p:extLst>
              <p:ext uri="{D42A27DB-BD31-4B8C-83A1-F6EECF244321}">
                <p14:modId xmlns:p14="http://schemas.microsoft.com/office/powerpoint/2010/main" val="1538097241"/>
              </p:ext>
            </p:extLst>
          </p:nvPr>
        </p:nvGraphicFramePr>
        <p:xfrm>
          <a:off x="1189343" y="1847610"/>
          <a:ext cx="9009733" cy="4100425"/>
        </p:xfrm>
        <a:graphic>
          <a:graphicData uri="http://schemas.openxmlformats.org/drawingml/2006/table">
            <a:tbl>
              <a:tblPr firstRow="1" firstCol="1" bandRow="1">
                <a:tableStyleId>{5940675A-B579-460E-94D1-54222C63F5DA}</a:tableStyleId>
              </a:tblPr>
              <a:tblGrid>
                <a:gridCol w="1905549">
                  <a:extLst>
                    <a:ext uri="{9D8B030D-6E8A-4147-A177-3AD203B41FA5}">
                      <a16:colId xmlns:a16="http://schemas.microsoft.com/office/drawing/2014/main" val="3545055951"/>
                    </a:ext>
                  </a:extLst>
                </a:gridCol>
                <a:gridCol w="2297723">
                  <a:extLst>
                    <a:ext uri="{9D8B030D-6E8A-4147-A177-3AD203B41FA5}">
                      <a16:colId xmlns:a16="http://schemas.microsoft.com/office/drawing/2014/main" val="2111829777"/>
                    </a:ext>
                  </a:extLst>
                </a:gridCol>
                <a:gridCol w="2174978">
                  <a:extLst>
                    <a:ext uri="{9D8B030D-6E8A-4147-A177-3AD203B41FA5}">
                      <a16:colId xmlns:a16="http://schemas.microsoft.com/office/drawing/2014/main" val="433488905"/>
                    </a:ext>
                  </a:extLst>
                </a:gridCol>
                <a:gridCol w="2631483">
                  <a:extLst>
                    <a:ext uri="{9D8B030D-6E8A-4147-A177-3AD203B41FA5}">
                      <a16:colId xmlns:a16="http://schemas.microsoft.com/office/drawing/2014/main" val="684990421"/>
                    </a:ext>
                  </a:extLst>
                </a:gridCol>
              </a:tblGrid>
              <a:tr h="575624">
                <a:tc>
                  <a:txBody>
                    <a:bodyPr/>
                    <a:lstStyle/>
                    <a:p>
                      <a:pPr>
                        <a:lnSpc>
                          <a:spcPct val="115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(A) Cocoa famers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(B) Chocolate companies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(C) Retailers</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35939515"/>
                  </a:ext>
                </a:extLst>
              </a:tr>
              <a:tr h="2620403">
                <a:tc>
                  <a:txBody>
                    <a:bodyPr/>
                    <a:lstStyle/>
                    <a:p>
                      <a:pPr>
                        <a:lnSpc>
                          <a:spcPct val="115000"/>
                        </a:lnSpc>
                        <a:spcAft>
                          <a:spcPts val="1000"/>
                        </a:spcAft>
                      </a:pPr>
                      <a:r>
                        <a:rPr lang="en-GB" sz="1800" dirty="0">
                          <a:effectLst/>
                        </a:rPr>
                        <a:t>Jobs done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 </a:t>
                      </a:r>
                    </a:p>
                    <a:p>
                      <a:pPr>
                        <a:lnSpc>
                          <a:spcPct val="115000"/>
                        </a:lnSpc>
                        <a:spcAft>
                          <a:spcPts val="1000"/>
                        </a:spcAft>
                      </a:pPr>
                      <a:r>
                        <a:rPr lang="en-GB" sz="1800" dirty="0">
                          <a:effectLst/>
                        </a:rPr>
                        <a:t> </a:t>
                      </a:r>
                    </a:p>
                    <a:p>
                      <a:pPr>
                        <a:lnSpc>
                          <a:spcPct val="115000"/>
                        </a:lnSpc>
                        <a:spcAft>
                          <a:spcPts val="1000"/>
                        </a:spcAft>
                      </a:pPr>
                      <a:r>
                        <a:rPr lang="en-GB" sz="1800" dirty="0">
                          <a:effectLst/>
                        </a:rPr>
                        <a:t> </a:t>
                      </a:r>
                    </a:p>
                    <a:p>
                      <a:pPr>
                        <a:lnSpc>
                          <a:spcPct val="115000"/>
                        </a:lnSpc>
                        <a:spcAft>
                          <a:spcPts val="1000"/>
                        </a:spcAft>
                      </a:pPr>
                      <a:r>
                        <a:rPr lang="en-GB" sz="1800" dirty="0">
                          <a:effectLst/>
                        </a:rPr>
                        <a:t> </a:t>
                      </a:r>
                    </a:p>
                    <a:p>
                      <a:pPr>
                        <a:lnSpc>
                          <a:spcPct val="115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4872032"/>
                  </a:ext>
                </a:extLst>
              </a:tr>
              <a:tr h="876518">
                <a:tc>
                  <a:txBody>
                    <a:bodyPr/>
                    <a:lstStyle/>
                    <a:p>
                      <a:pPr>
                        <a:lnSpc>
                          <a:spcPct val="115000"/>
                        </a:lnSpc>
                        <a:spcAft>
                          <a:spcPts val="1000"/>
                        </a:spcAft>
                      </a:pPr>
                      <a:r>
                        <a:rPr lang="en-GB" sz="1800" dirty="0">
                          <a:effectLst/>
                        </a:rPr>
                        <a:t>Total time taken to do jobs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 </a:t>
                      </a:r>
                    </a:p>
                    <a:p>
                      <a:pPr>
                        <a:lnSpc>
                          <a:spcPct val="115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1388451"/>
                  </a:ext>
                </a:extLst>
              </a:tr>
            </a:tbl>
          </a:graphicData>
        </a:graphic>
      </p:graphicFrame>
    </p:spTree>
    <p:extLst>
      <p:ext uri="{BB962C8B-B14F-4D97-AF65-F5344CB8AC3E}">
        <p14:creationId xmlns:p14="http://schemas.microsoft.com/office/powerpoint/2010/main" val="79705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32B52-AD3C-3D18-900D-F44351976C3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6A3140-1BDB-2E52-F6F5-ABD8940AEFF0}"/>
              </a:ext>
            </a:extLst>
          </p:cNvPr>
          <p:cNvSpPr>
            <a:spLocks noGrp="1"/>
          </p:cNvSpPr>
          <p:nvPr>
            <p:ph type="title"/>
          </p:nvPr>
        </p:nvSpPr>
        <p:spPr/>
        <p:txBody>
          <a:bodyPr/>
          <a:lstStyle/>
          <a:p>
            <a:r>
              <a:rPr lang="en-US" dirty="0"/>
              <a:t>Chocolate: from the land to the hand</a:t>
            </a:r>
            <a:endParaRPr lang="en-GB" dirty="0"/>
          </a:p>
        </p:txBody>
      </p:sp>
      <p:sp>
        <p:nvSpPr>
          <p:cNvPr id="5" name="Footer Placeholder 4">
            <a:extLst>
              <a:ext uri="{FF2B5EF4-FFF2-40B4-BE49-F238E27FC236}">
                <a16:creationId xmlns:a16="http://schemas.microsoft.com/office/drawing/2014/main" id="{05D51C45-0F8C-B117-AE80-568676DFC6DF}"/>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4E8C940C-53BE-A9DA-0021-32D42EDFA576}"/>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C0F695DC-4EBB-A58A-B987-E8AE5F6C7A68}"/>
              </a:ext>
            </a:extLst>
          </p:cNvPr>
          <p:cNvSpPr txBox="1"/>
          <p:nvPr/>
        </p:nvSpPr>
        <p:spPr>
          <a:xfrm>
            <a:off x="1104001" y="1071801"/>
            <a:ext cx="9983998" cy="5658087"/>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cs typeface="Arial" panose="020B0604020202020204" pitchFamily="34" charset="0"/>
              </a:rPr>
              <a:t>Task 3: Discuss the questions in your group. </a:t>
            </a:r>
          </a:p>
          <a:p>
            <a:pPr marL="523240" indent="-342900">
              <a:lnSpc>
                <a:spcPct val="150000"/>
              </a:lnSpc>
              <a:spcAft>
                <a:spcPts val="1000"/>
              </a:spcAft>
              <a:buFont typeface="+mj-lt"/>
              <a:buAutoNum type="arabicPeriod"/>
            </a:pPr>
            <a:r>
              <a:rPr lang="en-GB" sz="1800" dirty="0">
                <a:effectLst/>
                <a:ea typeface="Times New Roman" panose="02020603050405020304" pitchFamily="18" charset="0"/>
              </a:rPr>
              <a:t>What do you feel about children working on cocoa farms</a:t>
            </a:r>
            <a:r>
              <a:rPr lang="en-GB" dirty="0">
                <a:ea typeface="Times New Roman" panose="02020603050405020304" pitchFamily="18" charset="0"/>
              </a:rPr>
              <a:t>, and workers being forced to work on the farms?</a:t>
            </a:r>
            <a:r>
              <a:rPr lang="en-GB" sz="1800" dirty="0">
                <a:effectLst/>
                <a:ea typeface="Times New Roman" panose="02020603050405020304" pitchFamily="18" charset="0"/>
              </a:rPr>
              <a:t> Why? </a:t>
            </a:r>
          </a:p>
          <a:p>
            <a:pPr marL="523240" indent="-342900">
              <a:lnSpc>
                <a:spcPct val="150000"/>
              </a:lnSpc>
              <a:spcAft>
                <a:spcPts val="1000"/>
              </a:spcAft>
              <a:buFont typeface="+mj-lt"/>
              <a:buAutoNum type="arabicPeriod"/>
            </a:pPr>
            <a:r>
              <a:rPr lang="en-GB" sz="1800" dirty="0">
                <a:effectLst/>
                <a:ea typeface="Times New Roman" panose="02020603050405020304" pitchFamily="18" charset="0"/>
              </a:rPr>
              <a:t>Why do you think many cocoa farmers no longer want to grow cocoa? How could it affect you? </a:t>
            </a:r>
          </a:p>
          <a:p>
            <a:pPr marL="523240" indent="-342900">
              <a:lnSpc>
                <a:spcPct val="150000"/>
              </a:lnSpc>
              <a:spcAft>
                <a:spcPts val="1000"/>
              </a:spcAft>
              <a:buFont typeface="+mj-lt"/>
              <a:buAutoNum type="arabicPeriod"/>
            </a:pPr>
            <a:r>
              <a:rPr lang="en-GB" sz="1800" dirty="0">
                <a:effectLst/>
                <a:ea typeface="Times New Roman" panose="02020603050405020304" pitchFamily="18" charset="0"/>
              </a:rPr>
              <a:t>How fair does it seem to you that retailers charge much more than cocoa farmers earn?  Why? </a:t>
            </a:r>
          </a:p>
          <a:p>
            <a:pPr marL="523240" indent="-342900">
              <a:lnSpc>
                <a:spcPct val="150000"/>
              </a:lnSpc>
              <a:spcAft>
                <a:spcPts val="1000"/>
              </a:spcAft>
              <a:buFont typeface="+mj-lt"/>
              <a:buAutoNum type="arabicPeriod"/>
            </a:pPr>
            <a:r>
              <a:rPr lang="en-GB" sz="1800" dirty="0">
                <a:effectLst/>
                <a:ea typeface="Times New Roman" panose="02020603050405020304" pitchFamily="18" charset="0"/>
              </a:rPr>
              <a:t>How do you think ethical chocolate producers help cocoa farmers? How can you find out about buying ethical chocolate locally?</a:t>
            </a:r>
          </a:p>
          <a:p>
            <a:pPr marL="523240" indent="-342900">
              <a:lnSpc>
                <a:spcPct val="150000"/>
              </a:lnSpc>
              <a:spcAft>
                <a:spcPts val="1000"/>
              </a:spcAft>
              <a:buFont typeface="+mj-lt"/>
              <a:buAutoNum type="arabicPeriod"/>
            </a:pPr>
            <a:r>
              <a:rPr lang="en-GB" sz="1800" dirty="0">
                <a:effectLst/>
                <a:ea typeface="Times New Roman" panose="02020603050405020304" pitchFamily="18" charset="0"/>
              </a:rPr>
              <a:t>Would you pay more for your chocolate if it helped the cocoa farmers? How much?</a:t>
            </a:r>
          </a:p>
          <a:p>
            <a:pPr>
              <a:lnSpc>
                <a:spcPct val="115000"/>
              </a:lnSpc>
              <a:spcAft>
                <a:spcPts val="1000"/>
              </a:spcAft>
            </a:pPr>
            <a:endParaRPr lang="en-GB" sz="1800" dirty="0">
              <a:effectLst/>
              <a:ea typeface="Times New Roman" panose="02020603050405020304" pitchFamily="18" charset="0"/>
              <a:cs typeface="Arial" panose="020B0604020202020204" pitchFamily="34" charset="0"/>
            </a:endParaRPr>
          </a:p>
          <a:p>
            <a:pPr>
              <a:lnSpc>
                <a:spcPct val="115000"/>
              </a:lnSpc>
              <a:spcAft>
                <a:spcPts val="600"/>
              </a:spcAft>
            </a:pPr>
            <a:endParaRPr lang="en-GB" sz="1800" b="1"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792541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Chocolate: from the land to the hand</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815</Words>
  <Application>Microsoft Office PowerPoint</Application>
  <PresentationFormat>Widescreen</PresentationFormat>
  <Paragraphs>70</Paragraphs>
  <Slides>7</Slides>
  <Notes>7</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7</vt:i4>
      </vt:variant>
    </vt:vector>
  </HeadingPairs>
  <TitlesOfParts>
    <vt:vector size="20" baseType="lpstr">
      <vt:lpstr>Arial</vt:lpstr>
      <vt:lpstr>Calibri Light</vt:lpstr>
      <vt:lpstr>Times New Roman</vt:lpstr>
      <vt:lpstr>British Council Sans Headline</vt:lpstr>
      <vt:lpstr>British Council Sans</vt:lpstr>
      <vt:lpstr>Calibri</vt:lpstr>
      <vt:lpstr>Cover - indigo</vt:lpstr>
      <vt:lpstr>Section - indigo</vt:lpstr>
      <vt:lpstr>Cover - white</vt:lpstr>
      <vt:lpstr>Section - white</vt:lpstr>
      <vt:lpstr>British Council</vt:lpstr>
      <vt:lpstr>Custom Design</vt:lpstr>
      <vt:lpstr>British Council blank</vt:lpstr>
      <vt:lpstr>Chocolate: from the land to the hand</vt:lpstr>
      <vt:lpstr>Chocolate: from the land to the hand</vt:lpstr>
      <vt:lpstr>Chocolate: from the land to the hand</vt:lpstr>
      <vt:lpstr>Chocolate: from the land to the hand</vt:lpstr>
      <vt:lpstr>Chocolate: from the land to the hand</vt:lpstr>
      <vt:lpstr>Chocolate: from the land to the hand</vt:lpstr>
      <vt:lpstr>Chocolate: from the land to the hand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108</cp:revision>
  <dcterms:created xsi:type="dcterms:W3CDTF">2020-03-31T10:47:13Z</dcterms:created>
  <dcterms:modified xsi:type="dcterms:W3CDTF">2024-03-08T15:46:23Z</dcterms:modified>
</cp:coreProperties>
</file>