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slideLayouts/slideLayout3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09" r:id="rId1"/>
    <p:sldMasterId id="2147483754" r:id="rId2"/>
    <p:sldMasterId id="2147483727" r:id="rId3"/>
    <p:sldMasterId id="2147483759" r:id="rId4"/>
    <p:sldMasterId id="2147483660" r:id="rId5"/>
    <p:sldMasterId id="2147483765" r:id="rId6"/>
    <p:sldMasterId id="2147483700" r:id="rId7"/>
  </p:sldMasterIdLst>
  <p:notesMasterIdLst>
    <p:notesMasterId r:id="rId16"/>
  </p:notesMasterIdLst>
  <p:handoutMasterIdLst>
    <p:handoutMasterId r:id="rId17"/>
  </p:handoutMasterIdLst>
  <p:sldIdLst>
    <p:sldId id="281" r:id="rId8"/>
    <p:sldId id="294" r:id="rId9"/>
    <p:sldId id="295" r:id="rId10"/>
    <p:sldId id="296" r:id="rId11"/>
    <p:sldId id="297" r:id="rId12"/>
    <p:sldId id="298" r:id="rId13"/>
    <p:sldId id="299" r:id="rId14"/>
    <p:sldId id="291" r:id="rId15"/>
  </p:sldIdLst>
  <p:sldSz cx="12192000" cy="6858000"/>
  <p:notesSz cx="6858000" cy="9144000"/>
  <p:embeddedFontLst>
    <p:embeddedFont>
      <p:font typeface="British Council Sans" panose="020B0604020202020204" charset="0"/>
      <p:regular r:id="rId18"/>
      <p:bold r:id="rId19"/>
      <p:italic r:id="rId20"/>
      <p:boldItalic r:id="rId21"/>
    </p:embeddedFont>
    <p:embeddedFont>
      <p:font typeface="British Council Sans Headline" panose="020B0604020202020204" charset="0"/>
      <p:regular r:id="rId22"/>
      <p:bold r:id="rId23"/>
      <p:italic r:id="rId24"/>
      <p:boldItalic r:id="rId2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B9"/>
    <a:srgbClr val="920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091" autoAdjust="0"/>
    <p:restoredTop sz="91803" autoAdjust="0"/>
  </p:normalViewPr>
  <p:slideViewPr>
    <p:cSldViewPr snapToGrid="0" snapToObjects="1">
      <p:cViewPr varScale="1">
        <p:scale>
          <a:sx n="82" d="100"/>
          <a:sy n="82" d="100"/>
        </p:scale>
        <p:origin x="91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2784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font" Target="fonts/font1.fntdata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font" Target="fonts/font4.fntdata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handoutMaster" Target="handoutMasters/handoutMaster1.xml"/><Relationship Id="rId25" Type="http://schemas.openxmlformats.org/officeDocument/2006/relationships/font" Target="fonts/font8.fntdata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3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font" Target="fonts/font7.fntdata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font" Target="fonts/font6.fntdata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font" Target="fonts/font2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font" Target="fonts/font5.fntdata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A7BA6-C638-465B-9AAD-85D10B1E07AD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142D4-5647-4A56-9986-C5881B7B5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26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03045-9E18-4723-8DEC-FFCFCD854557}" type="datetimeFigureOut">
              <a:rPr lang="en-GB" smtClean="0"/>
              <a:t>05/03/2024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7F705-F937-46CB-A48B-0D9E19179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058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1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370A4-0CFB-2D82-ADC8-E1CBE03E54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8107894-B61B-8AA1-19DA-D350AC93679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158BDA82-2D2F-525A-2F0C-A4A6FF1E74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A2045C-7B5F-266F-C047-E5826ABD92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418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9B2F99-FFFF-E62D-0398-4C892EF19B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C808A425-2AB0-06D4-0826-BC0ABB8185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FD93548-FD80-893D-A77A-98B062B7B5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C064E5F-43E3-F1B4-9D01-117CFA9204B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20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8FE928-020B-6DED-06BE-6B18719507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F251342-4B68-96B5-49C7-EB862E08F26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79F5616A-9694-FE64-264A-60B9B29762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604D788-68BC-DB73-07B7-A3EFE881EB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102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EF86C8-855F-4993-93A1-1E4361D944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B0F5F5CF-2D11-E5BB-3866-2822E8DFE3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56901B06-E8B3-4269-FB29-9B76F417F8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B64EDDC-DFBD-9C25-F0E3-DDB147EA79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576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DD74B2-9CFC-1BD0-770A-2E19EDABC2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0F570FAC-103E-9F63-51F2-F28CF19BF8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26CE5E9-0D4D-85A7-E942-198331A3E1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DA5B3A9-D228-BD94-25BB-5ECB00A0C1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097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325A8C-79DC-FACB-1EA8-5357FCEE4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EF1A3201-343E-9369-1385-76A54398BA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E24AA78C-BC9D-2E6E-5978-3F6FD833C6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5073AAE-FCB1-79F5-D3C7-977800B1C0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602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00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5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1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02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72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5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9372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3774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74470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</a:t>
            </a:r>
            <a:r>
              <a:rPr lang="en-GB" noProof="0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www.teachingenglish.org.uk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50895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686E00B-4C6B-434C-80C9-F98EF22F31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4000" y="1512002"/>
            <a:ext cx="5328000" cy="4500563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25159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CB1FB70-6F45-E74A-AF01-AB7AE7B3B93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000" y="1511999"/>
            <a:ext cx="5328000" cy="4500000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9282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37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34010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3FC60-865B-B442-B90B-5AA6EFB56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CE5286-FBB1-EA46-83F1-A6227079C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BA31A-4BB7-CE4E-982C-DA8D621EE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03/05/2024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B0565-8A8F-7049-BF27-AA056B12B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263C5-CCA8-424A-96F6-5A9F1627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058362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0CCF-5D5F-5544-A6E6-B7434B886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7DCC5-46E8-4549-93A5-5B9C1F021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A4F67-1088-3D42-BD2F-09C1CCA6D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03/05/2024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A371D-1F61-4F4B-859A-05CBE9A8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D9285-6916-6A40-8836-5BB0DF794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318524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58695-9906-794A-A5AC-4998C8887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79D68-EE95-5541-9F00-4F4FEFEB3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E8B7A-B4DC-A345-BE62-69BDF4F26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03/05/2024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DCB8C-75EE-DC45-BC35-92CC0D39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95BA2-9911-5347-A7C7-D9F718CD6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544062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9BE15-3D7E-F04B-A8D2-0514731F2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D241F-EEFA-BE4D-8F1D-2876C1530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96749-4463-C048-BFAD-1FA0154D8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4D0EC-FF7E-2444-AFDD-A15A6D1AB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03/05/2024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814AF-02BE-0F40-B38D-1AD62B87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E33AA-4738-8E4F-9A3B-FFA130FF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832601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D0EB-39BD-964B-A930-861D6E230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FC383-635A-0C49-B08F-2A22BB91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E2051B-6E97-5F4A-9BBD-86789E65D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E3A68B-7100-E441-995A-D402EAF82E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C565D2-1B16-F647-AA3D-790B0CDC6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A0AA92-09BD-E044-8103-20745EE61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03/05/2024</a:t>
            </a:fld>
            <a:endParaRPr lang="en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DF43C2-15B7-D74C-8919-02DA6624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389521-ED33-5642-8A01-11387959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3088899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9C15D-454C-364D-BDF6-0ED9549B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B64A24-3265-1E4A-A100-9F6D5CF8A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03/05/2024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9D31D7-96DC-1E43-8DF6-C67C9DC23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4BDEEB-FAEF-0644-BBD0-E5097EC8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439392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9D8EDD-9088-3540-A87E-80B83E966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03/05/2024</a:t>
            </a:fld>
            <a:endParaRPr lang="en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718A9D-D064-424A-B6F2-E414179FD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538CC-C136-EB4B-9537-BFB1D258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651158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02370-CB69-9B42-8D87-681FC91BC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3161C-14F4-004A-9A46-6385CF73B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6FEC12-F972-DB4F-830E-49CDFA5CC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B76D3-EC29-A041-9108-92C3BE8C0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03/05/2024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CD103-4FC0-634C-8EFD-A6E38727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C5719-AFBF-D643-A1E9-796973E6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2723080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E0614-6659-EB46-A706-8E3321648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366ADB-DC00-0C43-B722-09A575E9D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53EABA-E722-EA49-B994-277995FC3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49783-E57C-CD46-ADA9-0A2A3EF5A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03/05/2024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280CA-2596-944A-9FB7-761F82B7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93DC0F-680C-E740-8B6B-3A1666B7F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2219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4485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058E5-2C05-6F41-8A23-D3E8E13C9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4019A-4585-0842-A4F5-A02B7A13D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BF43A-A56F-504E-82F7-CDC111A63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03/05/2024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711DA-3466-674A-9399-0CCA46F10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817-3498-0440-B5C2-288C4550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687749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38ECBD-5AF8-EE4C-B1F0-6BADF51F3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C58C5E-18F7-5249-BC6C-95F5A9CA5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E053D-5644-3D4C-BFEC-9B2AED00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03/05/2024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5F68C-4918-1449-9236-F21E8125E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AE548-A9BA-984B-AFE8-CFC30CA9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1412990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351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6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3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5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BCC5060-0956-494D-BDA8-83E48EFB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207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0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15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78144029-A22A-9A49-B9EE-98B449D69D85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3088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6" r:id="rId2"/>
    <p:sldLayoutId id="2147483745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2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British Council Sans" panose="020B0504020202020204" pitchFamily="34" charset="0"/>
        <a:buChar char="–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906F040B-0B1A-1441-942C-BE62348984CF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020534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3F291D8B-9729-0B42-945A-DB3A4021540D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898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64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BC31D06-11C4-444F-B6A7-6348071675B7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916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8136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439999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88000" y="6192000"/>
            <a:ext cx="50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A36854FA-307F-854E-96D4-DE585DB24BD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396000"/>
            <a:ext cx="432000" cy="0"/>
          </a:xfrm>
          <a:prstGeom prst="line">
            <a:avLst/>
          </a:prstGeom>
          <a:ln w="3048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40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  <p:sldLayoutId id="2147483664" r:id="rId3"/>
    <p:sldLayoutId id="2147483684" r:id="rId4"/>
    <p:sldLayoutId id="2147483685" r:id="rId5"/>
    <p:sldLayoutId id="2147483667" r:id="rId6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43337C-4476-0C46-9F6A-B732ABBE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E42B2-5106-8E4D-A6B9-95659CCBB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71860-D38B-8349-BA26-A69F646103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95F2C-50B8-EE47-896A-AC179E4995DC}" type="datetimeFigureOut">
              <a:rPr lang="en-ES" smtClean="0"/>
              <a:t>03/05/2024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66D2D-5F84-1A4E-BBE1-247F24E0A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C0873-67A8-8846-B3AF-BFD85F816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75833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10944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GB" noProof="0" dirty="0"/>
              <a:t>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21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729000"/>
          </a:xfrm>
        </p:spPr>
        <p:txBody>
          <a:bodyPr>
            <a:normAutofit fontScale="90000"/>
          </a:bodyPr>
          <a:lstStyle/>
          <a:p>
            <a:r>
              <a:rPr lang="en-GB" dirty="0"/>
              <a:t>Changing lives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555051-4B29-D942-AA20-875F9F7069EE}"/>
              </a:ext>
            </a:extLst>
          </p:cNvPr>
          <p:cNvSpPr txBox="1"/>
          <p:nvPr/>
        </p:nvSpPr>
        <p:spPr>
          <a:xfrm>
            <a:off x="3699982" y="20097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0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EC026-C9FC-8057-C232-AAE5A2FFA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1A08B44-165A-5738-C609-2D33BF168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lives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0844F-B5EE-D701-5FC6-8D09E2CA6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F6A000-6CAF-5387-CC62-3BE84483408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393FF261-C631-E3B5-691B-10589042802F}"/>
              </a:ext>
            </a:extLst>
          </p:cNvPr>
          <p:cNvSpPr txBox="1"/>
          <p:nvPr/>
        </p:nvSpPr>
        <p:spPr>
          <a:xfrm>
            <a:off x="1104001" y="1071801"/>
            <a:ext cx="9983998" cy="4888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1A:  Check you understand the meaning of these adjectives then follow the instructions below. 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endParaRPr lang="en-GB" sz="1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800" b="1" dirty="0">
              <a:effectLst/>
              <a:ea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endParaRPr lang="en-GB" sz="1800" b="1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800" b="1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b="1" dirty="0"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800" b="1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b="1" dirty="0"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Circle the adjectives which describe your life now. Add more if you need to. 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Underline the adjectives which describe the life you would like to have in the future. Add more if you need to.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1FB216E-3CAD-A2E5-75A2-544540A76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716620"/>
              </p:ext>
            </p:extLst>
          </p:nvPr>
        </p:nvGraphicFramePr>
        <p:xfrm>
          <a:off x="1222900" y="1863800"/>
          <a:ext cx="9983998" cy="29426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365335">
                  <a:extLst>
                    <a:ext uri="{9D8B030D-6E8A-4147-A177-3AD203B41FA5}">
                      <a16:colId xmlns:a16="http://schemas.microsoft.com/office/drawing/2014/main" val="2237429556"/>
                    </a:ext>
                  </a:extLst>
                </a:gridCol>
                <a:gridCol w="2427322">
                  <a:extLst>
                    <a:ext uri="{9D8B030D-6E8A-4147-A177-3AD203B41FA5}">
                      <a16:colId xmlns:a16="http://schemas.microsoft.com/office/drawing/2014/main" val="3485488019"/>
                    </a:ext>
                  </a:extLst>
                </a:gridCol>
                <a:gridCol w="2596375">
                  <a:extLst>
                    <a:ext uri="{9D8B030D-6E8A-4147-A177-3AD203B41FA5}">
                      <a16:colId xmlns:a16="http://schemas.microsoft.com/office/drawing/2014/main" val="2642988800"/>
                    </a:ext>
                  </a:extLst>
                </a:gridCol>
                <a:gridCol w="2594966">
                  <a:extLst>
                    <a:ext uri="{9D8B030D-6E8A-4147-A177-3AD203B41FA5}">
                      <a16:colId xmlns:a16="http://schemas.microsoft.com/office/drawing/2014/main" val="3658675293"/>
                    </a:ext>
                  </a:extLst>
                </a:gridCol>
              </a:tblGrid>
              <a:tr h="735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sporty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peaceful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glamorous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calm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9291974"/>
                  </a:ext>
                </a:extLst>
              </a:tr>
              <a:tr h="735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exciting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active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hectic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fast-paced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6682388"/>
                  </a:ext>
                </a:extLst>
              </a:tr>
              <a:tr h="735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rural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boring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adventurous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action-packed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6135162"/>
                  </a:ext>
                </a:extLst>
              </a:tr>
              <a:tr h="7356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urban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</a:rPr>
                        <a:t>slow-paced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</a:rPr>
                        <a:t>fun-filled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8668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75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93D392-5368-96B6-3CE4-FA843EECB8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318597-DB29-DCD4-D707-5BEB0E600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lives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900F5-33D8-2219-F5AB-E25A39FCB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D837AA-F795-B72F-F86E-DAF65C28CE7B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2EED3903-5C32-09C5-479E-8F6C771B400A}"/>
              </a:ext>
            </a:extLst>
          </p:cNvPr>
          <p:cNvSpPr txBox="1"/>
          <p:nvPr/>
        </p:nvSpPr>
        <p:spPr>
          <a:xfrm>
            <a:off x="1104001" y="1071801"/>
            <a:ext cx="9983998" cy="1493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1B: Compare the adjectives you circled and underlined. What are the differences? Write some sentences. 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endParaRPr lang="en-GB" b="1" dirty="0"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dirty="0">
                <a:effectLst/>
                <a:ea typeface="Times New Roman" panose="02020603050405020304" pitchFamily="18" charset="0"/>
              </a:rPr>
              <a:t>I’d like my life in the future to be ...</a:t>
            </a:r>
          </a:p>
        </p:txBody>
      </p:sp>
    </p:spTree>
    <p:extLst>
      <p:ext uri="{BB962C8B-B14F-4D97-AF65-F5344CB8AC3E}">
        <p14:creationId xmlns:p14="http://schemas.microsoft.com/office/powerpoint/2010/main" val="1848360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9E664E-8FE1-9B01-1F83-B0EE055F1F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316210E-7F1C-2755-7C74-17428ADE7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lives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38F31-AF5F-57F6-6F62-EDC0A4A0C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06633D-491A-394C-D3CB-156F7E8EEA2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6AC83F6B-0BEC-946C-DA6F-7C5A80BEC8F7}"/>
              </a:ext>
            </a:extLst>
          </p:cNvPr>
          <p:cNvSpPr txBox="1"/>
          <p:nvPr/>
        </p:nvSpPr>
        <p:spPr>
          <a:xfrm>
            <a:off x="1104001" y="1071801"/>
            <a:ext cx="9983998" cy="5052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2: Compare urban and rural life. Think about: 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pace of life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expenses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job opportunities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schools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entertainment for young people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types of housing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transport networks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climate</a:t>
            </a:r>
          </a:p>
          <a:p>
            <a:pPr marL="342900" lvl="0" indent="-342900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effectLst/>
                <a:ea typeface="Times New Roman" panose="02020603050405020304" pitchFamily="18" charset="0"/>
              </a:rPr>
              <a:t>environment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6E8F4989-2FF2-15A7-C424-46BFA3F22CB3}"/>
              </a:ext>
            </a:extLst>
          </p:cNvPr>
          <p:cNvSpPr/>
          <p:nvPr/>
        </p:nvSpPr>
        <p:spPr>
          <a:xfrm>
            <a:off x="6483415" y="1863801"/>
            <a:ext cx="4138246" cy="1541585"/>
          </a:xfrm>
          <a:prstGeom prst="wedgeRoundRectCallout">
            <a:avLst>
              <a:gd name="adj1" fmla="val -62476"/>
              <a:gd name="adj2" fmla="val -10504"/>
              <a:gd name="adj3" fmla="val 16667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Transport in urban areas is more frequent. In rural areas it’s more difficult to travel by public transport. 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CD2DDC69-EC6F-6EE9-FE3B-35B45D8FC8FF}"/>
              </a:ext>
            </a:extLst>
          </p:cNvPr>
          <p:cNvSpPr/>
          <p:nvPr/>
        </p:nvSpPr>
        <p:spPr>
          <a:xfrm>
            <a:off x="5744862" y="3598197"/>
            <a:ext cx="4138246" cy="1541585"/>
          </a:xfrm>
          <a:prstGeom prst="wedgeRoundRectCallout">
            <a:avLst>
              <a:gd name="adj1" fmla="val 60470"/>
              <a:gd name="adj2" fmla="val -12025"/>
              <a:gd name="adj3" fmla="val 16667"/>
            </a:avLst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Transport in urban areas is more frequent. In rural areas it’s more difficult to travel by public transport. </a:t>
            </a:r>
          </a:p>
        </p:txBody>
      </p:sp>
    </p:spTree>
    <p:extLst>
      <p:ext uri="{BB962C8B-B14F-4D97-AF65-F5344CB8AC3E}">
        <p14:creationId xmlns:p14="http://schemas.microsoft.com/office/powerpoint/2010/main" val="2492369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936E6C-8D68-A04E-D019-C55D20E499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B6C4878-D3C9-35BF-CD87-C0D25FCAE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lives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7D403-8FC5-D49C-8A6B-7EC26F22E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00AC655B-D2C4-085B-1092-32256A7B0726}"/>
              </a:ext>
            </a:extLst>
          </p:cNvPr>
          <p:cNvSpPr txBox="1"/>
          <p:nvPr/>
        </p:nvSpPr>
        <p:spPr>
          <a:xfrm>
            <a:off x="1104001" y="1071801"/>
            <a:ext cx="9983998" cy="702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b="1" dirty="0">
                <a:ea typeface="Times New Roman" panose="02020603050405020304" pitchFamily="18" charset="0"/>
              </a:rPr>
              <a:t>Task 3: The Peak District is a National Park in Central England.  Why do you think people might want to live here?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34632F7F-F2D4-D73A-1FC8-AB4C10CC5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001" y="1863801"/>
            <a:ext cx="6137030" cy="411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215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D0B41F-7AC1-38D3-1862-B180F8941A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EF46F-311F-16B4-CCBE-365B9C43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lives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E6F23-410E-E601-9E70-2A470BE22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29CACD-8951-3F0B-B200-4A7D3DC20E0E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A16912E9-8DCE-B625-B33F-ED94D1FE6AEE}"/>
              </a:ext>
            </a:extLst>
          </p:cNvPr>
          <p:cNvSpPr txBox="1"/>
          <p:nvPr/>
        </p:nvSpPr>
        <p:spPr>
          <a:xfrm>
            <a:off x="1104001" y="1071801"/>
            <a:ext cx="9983998" cy="3217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Task 4: Discuss the questions about Jake’s and Jo’s stories. </a:t>
            </a:r>
            <a:endParaRPr lang="en-GB" sz="18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18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What might be the biggest change for Jake and for Jo's kids?</a:t>
            </a: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What types of things did Jake and his family find hard to leave in the village?</a:t>
            </a: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What things might be hard to leave behind in Boston for Jo and her husband?</a:t>
            </a: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Do people make lifestyle changes like this in your country?</a:t>
            </a: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sz="18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Have you ever moved house? Describe what happened and how you felt about the move.</a:t>
            </a:r>
          </a:p>
        </p:txBody>
      </p:sp>
    </p:spTree>
    <p:extLst>
      <p:ext uri="{BB962C8B-B14F-4D97-AF65-F5344CB8AC3E}">
        <p14:creationId xmlns:p14="http://schemas.microsoft.com/office/powerpoint/2010/main" val="2059812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3426C2-9606-BE4B-7671-AF9A0B51DD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DB95ED0-06A6-F0CE-B580-FCCCC1BC5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lives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32CD6-868F-D918-458D-E8AC9259D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www.teachingenglish.org.uk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C04AF7-1A19-A663-7C28-359400CC61B2}"/>
              </a:ext>
            </a:extLst>
          </p:cNvPr>
          <p:cNvSpPr txBox="1"/>
          <p:nvPr/>
        </p:nvSpPr>
        <p:spPr>
          <a:xfrm>
            <a:off x="168200" y="1399526"/>
            <a:ext cx="10186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i="1" dirty="0"/>
              <a:t>	</a:t>
            </a:r>
            <a:endParaRPr lang="en-GB" dirty="0"/>
          </a:p>
        </p:txBody>
      </p:sp>
      <p:sp>
        <p:nvSpPr>
          <p:cNvPr id="8" name="CuadroTexto 2">
            <a:extLst>
              <a:ext uri="{FF2B5EF4-FFF2-40B4-BE49-F238E27FC236}">
                <a16:creationId xmlns:a16="http://schemas.microsoft.com/office/drawing/2014/main" id="{6892DA81-8F78-7AD5-8888-8D551540FCE5}"/>
              </a:ext>
            </a:extLst>
          </p:cNvPr>
          <p:cNvSpPr txBox="1"/>
          <p:nvPr/>
        </p:nvSpPr>
        <p:spPr>
          <a:xfrm>
            <a:off x="1104001" y="1071801"/>
            <a:ext cx="9983998" cy="3635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Task 5: You and your friend have won a scholarship to study and live in a different school, college or university. Read the role for Student A or Student B and follow the instructions. 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 </a:t>
            </a:r>
            <a:endParaRPr lang="en-GB" sz="18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Student A:</a:t>
            </a:r>
            <a:r>
              <a:rPr lang="en-GB" sz="1800" dirty="0">
                <a:effectLst/>
                <a:ea typeface="Times New Roman" panose="02020603050405020304" pitchFamily="18" charset="0"/>
              </a:rPr>
              <a:t> You’d like to study and live at an institution in the city. Make some notes about why you’d like to study and live there.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endParaRPr lang="en-GB" dirty="0"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b="1" dirty="0">
                <a:effectLst/>
                <a:ea typeface="Times New Roman" panose="02020603050405020304" pitchFamily="18" charset="0"/>
              </a:rPr>
              <a:t>Student B:</a:t>
            </a:r>
            <a:r>
              <a:rPr lang="en-GB" sz="1800" dirty="0">
                <a:effectLst/>
                <a:ea typeface="Times New Roman" panose="02020603050405020304" pitchFamily="18" charset="0"/>
              </a:rPr>
              <a:t> You’d like to study and live at an institution in the countryside. Make some notes about why you’d like to study and live there. 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69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/>
              <a:t>Changing lives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EC0CEC-1BF7-FB4F-8AF9-847F9A9BB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Thanks for attending the lesson</a:t>
            </a:r>
          </a:p>
        </p:txBody>
      </p:sp>
    </p:spTree>
    <p:extLst>
      <p:ext uri="{BB962C8B-B14F-4D97-AF65-F5344CB8AC3E}">
        <p14:creationId xmlns:p14="http://schemas.microsoft.com/office/powerpoint/2010/main" val="229947535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CA2429F5-8D23-4BE9-AD5F-F4572A1A6D86}"/>
    </a:ext>
  </a:extLst>
</a:theme>
</file>

<file path=ppt/theme/theme2.xml><?xml version="1.0" encoding="utf-8"?>
<a:theme xmlns:a="http://schemas.openxmlformats.org/drawingml/2006/main" name="Section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165A9B3-7AF4-4E8E-9E34-E5B2E1B3EE61}"/>
    </a:ext>
  </a:extLst>
</a:theme>
</file>

<file path=ppt/theme/theme3.xml><?xml version="1.0" encoding="utf-8"?>
<a:theme xmlns:a="http://schemas.openxmlformats.org/drawingml/2006/main" name="Cover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7A85154B-35F0-4B5D-9ABB-C22ECFA91EBE}"/>
    </a:ext>
  </a:extLst>
</a:theme>
</file>

<file path=ppt/theme/theme4.xml><?xml version="1.0" encoding="utf-8"?>
<a:theme xmlns:a="http://schemas.openxmlformats.org/drawingml/2006/main" name="Section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021BCEB-9709-4AD6-8637-80DEE4ED72A6}"/>
    </a:ext>
  </a:extLst>
</a:theme>
</file>

<file path=ppt/theme/theme5.xml><?xml version="1.0" encoding="utf-8"?>
<a:theme xmlns:a="http://schemas.openxmlformats.org/drawingml/2006/main" name="British Council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90000"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5E81798-6535-42DE-9E82-DC88799A933E}"/>
    </a:ext>
  </a:extLst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British Council blank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C0B9431-BB5E-4669-9CC7-BFFD8B5EAB87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2024</TotalTime>
  <Words>478</Words>
  <Application>Microsoft Office PowerPoint</Application>
  <PresentationFormat>Widescreen</PresentationFormat>
  <Paragraphs>88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8</vt:i4>
      </vt:variant>
    </vt:vector>
  </HeadingPairs>
  <TitlesOfParts>
    <vt:vector size="22" baseType="lpstr">
      <vt:lpstr>Arial</vt:lpstr>
      <vt:lpstr>Calibri Light</vt:lpstr>
      <vt:lpstr>Times New Roman</vt:lpstr>
      <vt:lpstr>Symbol</vt:lpstr>
      <vt:lpstr>Calibri</vt:lpstr>
      <vt:lpstr>British Council Sans Headline</vt:lpstr>
      <vt:lpstr>British Council Sans</vt:lpstr>
      <vt:lpstr>Cover - indigo</vt:lpstr>
      <vt:lpstr>Section - indigo</vt:lpstr>
      <vt:lpstr>Cover - white</vt:lpstr>
      <vt:lpstr>Section - white</vt:lpstr>
      <vt:lpstr>British Council</vt:lpstr>
      <vt:lpstr>Custom Design</vt:lpstr>
      <vt:lpstr>British Council blank</vt:lpstr>
      <vt:lpstr>Changing lives</vt:lpstr>
      <vt:lpstr>Changing lives</vt:lpstr>
      <vt:lpstr>Changing lives</vt:lpstr>
      <vt:lpstr>Changing lives</vt:lpstr>
      <vt:lpstr>Changing lives</vt:lpstr>
      <vt:lpstr>Changing lives</vt:lpstr>
      <vt:lpstr>Changing lives</vt:lpstr>
      <vt:lpstr>Changing lives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 of time (lower level)</dc:title>
  <dc:creator>McLellan, Catherine (Spain)</dc:creator>
  <cp:lastModifiedBy>Kim Ashmore</cp:lastModifiedBy>
  <cp:revision>106</cp:revision>
  <dcterms:created xsi:type="dcterms:W3CDTF">2020-03-31T10:47:13Z</dcterms:created>
  <dcterms:modified xsi:type="dcterms:W3CDTF">2024-03-05T15:20:57Z</dcterms:modified>
</cp:coreProperties>
</file>