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08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C3123-90E2-29BD-480D-C2E851D873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9168B73-E232-C52B-5F62-AD0C7E9CE7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5C225F-D02E-E86C-2A19-089073325CA4}"/>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5" name="Footer Placeholder 4">
            <a:extLst>
              <a:ext uri="{FF2B5EF4-FFF2-40B4-BE49-F238E27FC236}">
                <a16:creationId xmlns:a16="http://schemas.microsoft.com/office/drawing/2014/main" id="{DA47F489-A7E2-F13A-1A13-5516EAF1EE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53FA5E-01BA-C0E2-44F5-D09810A46E94}"/>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1233217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6050C-FC6D-61EA-8AC5-6D2204658DE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BA41622-2994-465D-3FAE-9E4B3F7D1A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4BE052-8595-4B44-325F-B36E7BC8D109}"/>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5" name="Footer Placeholder 4">
            <a:extLst>
              <a:ext uri="{FF2B5EF4-FFF2-40B4-BE49-F238E27FC236}">
                <a16:creationId xmlns:a16="http://schemas.microsoft.com/office/drawing/2014/main" id="{A9BF7929-3E86-2A6E-FD08-49016FCEAC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1A7381-F056-3809-28DD-7B8D08DD8161}"/>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377754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291E2A-686C-6276-2967-49BE03C2760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0AB0C8-5539-8AC2-6B25-CD3D8E0908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539DD7-6CE0-5A66-D8ED-80C50B4099D4}"/>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5" name="Footer Placeholder 4">
            <a:extLst>
              <a:ext uri="{FF2B5EF4-FFF2-40B4-BE49-F238E27FC236}">
                <a16:creationId xmlns:a16="http://schemas.microsoft.com/office/drawing/2014/main" id="{E6A7469D-F782-8F21-4D8F-D81C024396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DF2F24-81F4-BF89-0669-642C4A352ABE}"/>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80410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C7486-BE2F-01C8-B4D9-31D41DD940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413DE2-BA95-8418-C741-A08D85BC02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B753F7-55A7-C363-DFE0-C0AD969F07F3}"/>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5" name="Footer Placeholder 4">
            <a:extLst>
              <a:ext uri="{FF2B5EF4-FFF2-40B4-BE49-F238E27FC236}">
                <a16:creationId xmlns:a16="http://schemas.microsoft.com/office/drawing/2014/main" id="{8E66D6AF-3005-AD0B-8D31-631D545FF4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B9ECB4-AC12-5DA6-E287-BA50F4673883}"/>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1024558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309B-977F-87DF-435E-DA9C89914C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991F258-E240-D3D6-CD2F-3BE1FF69E2D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3D293A-7924-5EA8-E007-4E2ECF8CC29C}"/>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5" name="Footer Placeholder 4">
            <a:extLst>
              <a:ext uri="{FF2B5EF4-FFF2-40B4-BE49-F238E27FC236}">
                <a16:creationId xmlns:a16="http://schemas.microsoft.com/office/drawing/2014/main" id="{93F4A087-D03A-895C-E783-633FD6FBE0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9DB469-11F2-EC20-CEBC-6C5A1BF7B886}"/>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70798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E24A4-64D9-2980-1F8F-56DE2A54C3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52E62C-9A82-391B-D3E5-E636A1FE3B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42E4888-09C6-AE14-34CB-C839E87203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DF0A692-F079-655E-673C-8899591A2734}"/>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6" name="Footer Placeholder 5">
            <a:extLst>
              <a:ext uri="{FF2B5EF4-FFF2-40B4-BE49-F238E27FC236}">
                <a16:creationId xmlns:a16="http://schemas.microsoft.com/office/drawing/2014/main" id="{DAA20F45-529C-841B-10EB-442B5CA65B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14372F-6FFC-ACEB-69DF-90B8F01AD246}"/>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3877268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3CB10-CA65-45DB-BCC0-C914C337AD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657D75-9722-D96D-275A-E2FF5640A7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4E7153-000E-8DAE-2A67-580A6F9012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4EA8EEE-80AE-F56F-4681-BE198660B4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B4E531-3A9B-BAA0-28A4-0F5D88BB49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D17BF22-43E7-C1E8-CC9B-E651B05EDBAB}"/>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8" name="Footer Placeholder 7">
            <a:extLst>
              <a:ext uri="{FF2B5EF4-FFF2-40B4-BE49-F238E27FC236}">
                <a16:creationId xmlns:a16="http://schemas.microsoft.com/office/drawing/2014/main" id="{19FF7CD5-399A-D737-6C06-4804E07C1A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080921D-5844-2C06-086D-E47B206320E3}"/>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2275871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AC1BE-45CE-26C2-38DC-ED86277747A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A5582A0-B230-4E81-EBFB-489EEE49C264}"/>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4" name="Footer Placeholder 3">
            <a:extLst>
              <a:ext uri="{FF2B5EF4-FFF2-40B4-BE49-F238E27FC236}">
                <a16:creationId xmlns:a16="http://schemas.microsoft.com/office/drawing/2014/main" id="{C73E58FF-0DE2-0686-ED5A-DD115E9702E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A72449-3101-9AA5-66B4-B2426F75EA54}"/>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919749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8DB472-9675-CA2C-D2F9-6D6C59ABED5B}"/>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3" name="Footer Placeholder 2">
            <a:extLst>
              <a:ext uri="{FF2B5EF4-FFF2-40B4-BE49-F238E27FC236}">
                <a16:creationId xmlns:a16="http://schemas.microsoft.com/office/drawing/2014/main" id="{4E298A7D-FBA5-9116-4E55-EC6C2742385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7855061-CC48-D910-EB6B-C01F07FB2A38}"/>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3565473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51E47-4FEC-6551-5977-19BAC148D5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F3F81F3-EDD2-D3F3-3460-ED9713847A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785370-5AF6-E93F-EC7F-C6D01C86DD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AFFC1A-8169-E913-1EB7-A73945F2F443}"/>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6" name="Footer Placeholder 5">
            <a:extLst>
              <a:ext uri="{FF2B5EF4-FFF2-40B4-BE49-F238E27FC236}">
                <a16:creationId xmlns:a16="http://schemas.microsoft.com/office/drawing/2014/main" id="{7FC9E25E-DAE1-69D2-31F1-401855F2C4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DA220A-30A2-0AC0-D295-6E8E1BD45F48}"/>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3303947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28376-CDED-6D45-99E5-DA11BE8A3B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67215A4-6E07-F5D7-DDD1-5AE7141CC0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0884E8C-EF82-D48F-8D80-323BD8B06E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6D8C9-14B5-FEFD-ED01-C079706D98FC}"/>
              </a:ext>
            </a:extLst>
          </p:cNvPr>
          <p:cNvSpPr>
            <a:spLocks noGrp="1"/>
          </p:cNvSpPr>
          <p:nvPr>
            <p:ph type="dt" sz="half" idx="10"/>
          </p:nvPr>
        </p:nvSpPr>
        <p:spPr/>
        <p:txBody>
          <a:bodyPr/>
          <a:lstStyle/>
          <a:p>
            <a:fld id="{4A24F2D4-4139-4C0B-8B2C-72884A8F0996}" type="datetimeFigureOut">
              <a:rPr lang="en-GB" smtClean="0"/>
              <a:t>05/03/2024</a:t>
            </a:fld>
            <a:endParaRPr lang="en-GB"/>
          </a:p>
        </p:txBody>
      </p:sp>
      <p:sp>
        <p:nvSpPr>
          <p:cNvPr id="6" name="Footer Placeholder 5">
            <a:extLst>
              <a:ext uri="{FF2B5EF4-FFF2-40B4-BE49-F238E27FC236}">
                <a16:creationId xmlns:a16="http://schemas.microsoft.com/office/drawing/2014/main" id="{B8E88022-EFE1-FB50-2847-1F8C778CAC0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B18DC6-AD5E-EC93-3C31-8E770840E6D3}"/>
              </a:ext>
            </a:extLst>
          </p:cNvPr>
          <p:cNvSpPr>
            <a:spLocks noGrp="1"/>
          </p:cNvSpPr>
          <p:nvPr>
            <p:ph type="sldNum" sz="quarter" idx="12"/>
          </p:nvPr>
        </p:nvSpPr>
        <p:spPr/>
        <p:txBody>
          <a:bodyPr/>
          <a:lstStyle/>
          <a:p>
            <a:fld id="{B861AAF5-0A96-46E8-90BB-95E11A0B2F09}" type="slidenum">
              <a:rPr lang="en-GB" smtClean="0"/>
              <a:t>‹#›</a:t>
            </a:fld>
            <a:endParaRPr lang="en-GB"/>
          </a:p>
        </p:txBody>
      </p:sp>
    </p:spTree>
    <p:extLst>
      <p:ext uri="{BB962C8B-B14F-4D97-AF65-F5344CB8AC3E}">
        <p14:creationId xmlns:p14="http://schemas.microsoft.com/office/powerpoint/2010/main" val="266862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79786C-93F2-ED69-C7CC-D5AE336354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FDC20F-F0DB-E6BA-6946-D224B92B81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A7A2F3-D980-9E09-0793-818AFD1F4B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24F2D4-4139-4C0B-8B2C-72884A8F0996}" type="datetimeFigureOut">
              <a:rPr lang="en-GB" smtClean="0"/>
              <a:t>05/03/2024</a:t>
            </a:fld>
            <a:endParaRPr lang="en-GB"/>
          </a:p>
        </p:txBody>
      </p:sp>
      <p:sp>
        <p:nvSpPr>
          <p:cNvPr id="5" name="Footer Placeholder 4">
            <a:extLst>
              <a:ext uri="{FF2B5EF4-FFF2-40B4-BE49-F238E27FC236}">
                <a16:creationId xmlns:a16="http://schemas.microsoft.com/office/drawing/2014/main" id="{2C7B02B7-1541-4244-2FBB-63F2572A19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4EC1CB42-9527-778D-7007-F7D15DCF7F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861AAF5-0A96-46E8-90BB-95E11A0B2F09}" type="slidenum">
              <a:rPr lang="en-GB" smtClean="0"/>
              <a:t>‹#›</a:t>
            </a:fld>
            <a:endParaRPr lang="en-GB"/>
          </a:p>
        </p:txBody>
      </p:sp>
    </p:spTree>
    <p:extLst>
      <p:ext uri="{BB962C8B-B14F-4D97-AF65-F5344CB8AC3E}">
        <p14:creationId xmlns:p14="http://schemas.microsoft.com/office/powerpoint/2010/main" val="3375579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93E5FB6B-D1BB-A24F-9883-9ABEC51BAB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526" y="405124"/>
            <a:ext cx="1362459" cy="391669"/>
          </a:xfrm>
          <a:prstGeom prst="rect">
            <a:avLst/>
          </a:prstGeom>
        </p:spPr>
      </p:pic>
      <p:sp>
        <p:nvSpPr>
          <p:cNvPr id="7" name="TextBox 6">
            <a:extLst>
              <a:ext uri="{FF2B5EF4-FFF2-40B4-BE49-F238E27FC236}">
                <a16:creationId xmlns:a16="http://schemas.microsoft.com/office/drawing/2014/main" id="{A6963004-10D1-B966-CBBD-2C65922F6E40}"/>
              </a:ext>
            </a:extLst>
          </p:cNvPr>
          <p:cNvSpPr txBox="1"/>
          <p:nvPr/>
        </p:nvSpPr>
        <p:spPr>
          <a:xfrm>
            <a:off x="151615" y="6252821"/>
            <a:ext cx="6094428" cy="400110"/>
          </a:xfrm>
          <a:prstGeom prst="rect">
            <a:avLst/>
          </a:prstGeom>
          <a:noFill/>
        </p:spPr>
        <p:txBody>
          <a:bodyPr wrap="square">
            <a:spAutoFit/>
          </a:bodyPr>
          <a:lstStyle/>
          <a:p>
            <a:r>
              <a:rPr lang="en-GB" sz="2000" dirty="0">
                <a:solidFill>
                  <a:srgbClr val="23085A"/>
                </a:solidFill>
                <a:latin typeface="Arial" panose="020B0604020202020204" pitchFamily="34" charset="0"/>
                <a:cs typeface="Arial" panose="020B0604020202020204" pitchFamily="34" charset="0"/>
              </a:rPr>
              <a:t>https://www.teachingenglish.org.uk/</a:t>
            </a:r>
          </a:p>
        </p:txBody>
      </p:sp>
      <p:pic>
        <p:nvPicPr>
          <p:cNvPr id="9" name="Picture 8">
            <a:extLst>
              <a:ext uri="{FF2B5EF4-FFF2-40B4-BE49-F238E27FC236}">
                <a16:creationId xmlns:a16="http://schemas.microsoft.com/office/drawing/2014/main" id="{621769EE-111F-782A-4BE3-D2B4B31DA975}"/>
              </a:ext>
            </a:extLst>
          </p:cNvPr>
          <p:cNvPicPr>
            <a:picLocks noChangeAspect="1"/>
          </p:cNvPicPr>
          <p:nvPr/>
        </p:nvPicPr>
        <p:blipFill>
          <a:blip r:embed="rId3"/>
          <a:stretch>
            <a:fillRect/>
          </a:stretch>
        </p:blipFill>
        <p:spPr>
          <a:xfrm>
            <a:off x="4622137" y="2169459"/>
            <a:ext cx="7569863" cy="4688541"/>
          </a:xfrm>
          <a:prstGeom prst="rect">
            <a:avLst/>
          </a:prstGeom>
        </p:spPr>
      </p:pic>
      <p:sp>
        <p:nvSpPr>
          <p:cNvPr id="10" name="TextBox 9">
            <a:extLst>
              <a:ext uri="{FF2B5EF4-FFF2-40B4-BE49-F238E27FC236}">
                <a16:creationId xmlns:a16="http://schemas.microsoft.com/office/drawing/2014/main" id="{C0D72376-B9BD-E6BF-9E58-0C6E4962F10B}"/>
              </a:ext>
            </a:extLst>
          </p:cNvPr>
          <p:cNvSpPr txBox="1"/>
          <p:nvPr/>
        </p:nvSpPr>
        <p:spPr>
          <a:xfrm>
            <a:off x="2312894" y="277792"/>
            <a:ext cx="2832847" cy="646331"/>
          </a:xfrm>
          <a:prstGeom prst="rect">
            <a:avLst/>
          </a:prstGeom>
          <a:noFill/>
        </p:spPr>
        <p:txBody>
          <a:bodyPr wrap="square" rtlCol="0">
            <a:spAutoFit/>
          </a:bodyPr>
          <a:lstStyle/>
          <a:p>
            <a:r>
              <a:rPr lang="en-GB" sz="3600" dirty="0">
                <a:solidFill>
                  <a:srgbClr val="23085A"/>
                </a:solidFill>
                <a:latin typeface="Arial" panose="020B0604020202020204" pitchFamily="34" charset="0"/>
                <a:cs typeface="Arial" panose="020B0604020202020204" pitchFamily="34" charset="0"/>
              </a:rPr>
              <a:t>Animation</a:t>
            </a:r>
          </a:p>
        </p:txBody>
      </p:sp>
    </p:spTree>
    <p:extLst>
      <p:ext uri="{BB962C8B-B14F-4D97-AF65-F5344CB8AC3E}">
        <p14:creationId xmlns:p14="http://schemas.microsoft.com/office/powerpoint/2010/main" val="242012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D92C9E-6016-BE85-AED7-20D9EEB3AD4E}"/>
            </a:ext>
          </a:extLst>
        </p:cNvPr>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C69C2666-1A79-271B-5501-E249FE194A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526" y="405124"/>
            <a:ext cx="1362459" cy="391669"/>
          </a:xfrm>
          <a:prstGeom prst="rect">
            <a:avLst/>
          </a:prstGeom>
        </p:spPr>
      </p:pic>
      <p:sp>
        <p:nvSpPr>
          <p:cNvPr id="7" name="TextBox 6">
            <a:extLst>
              <a:ext uri="{FF2B5EF4-FFF2-40B4-BE49-F238E27FC236}">
                <a16:creationId xmlns:a16="http://schemas.microsoft.com/office/drawing/2014/main" id="{7E070F20-A3FB-5474-8CE8-EA546F84854C}"/>
              </a:ext>
            </a:extLst>
          </p:cNvPr>
          <p:cNvSpPr txBox="1"/>
          <p:nvPr/>
        </p:nvSpPr>
        <p:spPr>
          <a:xfrm>
            <a:off x="151615" y="6252821"/>
            <a:ext cx="6094428" cy="400110"/>
          </a:xfrm>
          <a:prstGeom prst="rect">
            <a:avLst/>
          </a:prstGeom>
          <a:noFill/>
        </p:spPr>
        <p:txBody>
          <a:bodyPr wrap="square">
            <a:spAutoFit/>
          </a:bodyPr>
          <a:lstStyle/>
          <a:p>
            <a:r>
              <a:rPr lang="en-GB" sz="2000" dirty="0">
                <a:solidFill>
                  <a:srgbClr val="23085A"/>
                </a:solidFill>
                <a:latin typeface="Arial" panose="020B0604020202020204" pitchFamily="34" charset="0"/>
                <a:cs typeface="Arial" panose="020B0604020202020204" pitchFamily="34" charset="0"/>
              </a:rPr>
              <a:t>https://www.teachingenglish.org.uk/</a:t>
            </a:r>
          </a:p>
        </p:txBody>
      </p:sp>
      <p:sp>
        <p:nvSpPr>
          <p:cNvPr id="10" name="TextBox 9">
            <a:extLst>
              <a:ext uri="{FF2B5EF4-FFF2-40B4-BE49-F238E27FC236}">
                <a16:creationId xmlns:a16="http://schemas.microsoft.com/office/drawing/2014/main" id="{BF0F258B-298D-4F50-28C4-D89D09582576}"/>
              </a:ext>
            </a:extLst>
          </p:cNvPr>
          <p:cNvSpPr txBox="1"/>
          <p:nvPr/>
        </p:nvSpPr>
        <p:spPr>
          <a:xfrm>
            <a:off x="2312894" y="277792"/>
            <a:ext cx="5970494" cy="646331"/>
          </a:xfrm>
          <a:prstGeom prst="rect">
            <a:avLst/>
          </a:prstGeom>
          <a:noFill/>
        </p:spPr>
        <p:txBody>
          <a:bodyPr wrap="square" rtlCol="0">
            <a:spAutoFit/>
          </a:bodyPr>
          <a:lstStyle/>
          <a:p>
            <a:r>
              <a:rPr lang="en-GB" sz="3600" dirty="0">
                <a:solidFill>
                  <a:srgbClr val="23085A"/>
                </a:solidFill>
                <a:latin typeface="Arial" panose="020B0604020202020204" pitchFamily="34" charset="0"/>
                <a:cs typeface="Arial" panose="020B0604020202020204" pitchFamily="34" charset="0"/>
              </a:rPr>
              <a:t>Find the animation fans</a:t>
            </a:r>
          </a:p>
        </p:txBody>
      </p:sp>
      <p:graphicFrame>
        <p:nvGraphicFramePr>
          <p:cNvPr id="2" name="Table 1">
            <a:extLst>
              <a:ext uri="{FF2B5EF4-FFF2-40B4-BE49-F238E27FC236}">
                <a16:creationId xmlns:a16="http://schemas.microsoft.com/office/drawing/2014/main" id="{963C90FD-5503-32F2-C371-A97697CC7234}"/>
              </a:ext>
            </a:extLst>
          </p:cNvPr>
          <p:cNvGraphicFramePr>
            <a:graphicFrameLocks noGrp="1"/>
          </p:cNvGraphicFramePr>
          <p:nvPr>
            <p:extLst>
              <p:ext uri="{D42A27DB-BD31-4B8C-83A1-F6EECF244321}">
                <p14:modId xmlns:p14="http://schemas.microsoft.com/office/powerpoint/2010/main" val="1678658484"/>
              </p:ext>
            </p:extLst>
          </p:nvPr>
        </p:nvGraphicFramePr>
        <p:xfrm>
          <a:off x="1203810" y="1088110"/>
          <a:ext cx="10656496" cy="4904108"/>
        </p:xfrm>
        <a:graphic>
          <a:graphicData uri="http://schemas.openxmlformats.org/drawingml/2006/table">
            <a:tbl>
              <a:tblPr firstRow="1" firstCol="1" bandRow="1"/>
              <a:tblGrid>
                <a:gridCol w="4838402">
                  <a:extLst>
                    <a:ext uri="{9D8B030D-6E8A-4147-A177-3AD203B41FA5}">
                      <a16:colId xmlns:a16="http://schemas.microsoft.com/office/drawing/2014/main" val="1172856831"/>
                    </a:ext>
                  </a:extLst>
                </a:gridCol>
                <a:gridCol w="2061882">
                  <a:extLst>
                    <a:ext uri="{9D8B030D-6E8A-4147-A177-3AD203B41FA5}">
                      <a16:colId xmlns:a16="http://schemas.microsoft.com/office/drawing/2014/main" val="1516827022"/>
                    </a:ext>
                  </a:extLst>
                </a:gridCol>
                <a:gridCol w="3756212">
                  <a:extLst>
                    <a:ext uri="{9D8B030D-6E8A-4147-A177-3AD203B41FA5}">
                      <a16:colId xmlns:a16="http://schemas.microsoft.com/office/drawing/2014/main" val="3755094184"/>
                    </a:ext>
                  </a:extLst>
                </a:gridCol>
              </a:tblGrid>
              <a:tr h="0">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Find someone who…</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Name</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Extra information</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1545900"/>
                  </a:ext>
                </a:extLst>
              </a:tr>
              <a:tr h="0">
                <a:tc>
                  <a:txBody>
                    <a:bodyPr/>
                    <a:lstStyle/>
                    <a:p>
                      <a:pPr>
                        <a:lnSpc>
                          <a:spcPct val="115000"/>
                        </a:lnSpc>
                        <a:spcAft>
                          <a:spcPts val="600"/>
                        </a:spcAft>
                      </a:pPr>
                      <a:r>
                        <a:rPr lang="en-GB" sz="1400" b="1"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….has a favourite cartoon</a:t>
                      </a:r>
                    </a:p>
                    <a:p>
                      <a:pPr>
                        <a:lnSpc>
                          <a:spcPct val="115000"/>
                        </a:lnSpc>
                        <a:spcAft>
                          <a:spcPts val="600"/>
                        </a:spcAft>
                      </a:pPr>
                      <a:r>
                        <a:rPr lang="en-GB" sz="1400" b="1"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61640781"/>
                  </a:ext>
                </a:extLst>
              </a:tr>
              <a:tr h="0">
                <a:tc>
                  <a:txBody>
                    <a:bodyPr/>
                    <a:lstStyle/>
                    <a:p>
                      <a:pPr>
                        <a:lnSpc>
                          <a:spcPct val="115000"/>
                        </a:lnSpc>
                        <a:spcAft>
                          <a:spcPts val="600"/>
                        </a:spcAft>
                      </a:pPr>
                      <a:r>
                        <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p>
                    <a:p>
                      <a:pPr>
                        <a:lnSpc>
                          <a:spcPct val="115000"/>
                        </a:lnSpc>
                        <a:spcAft>
                          <a:spcPts val="600"/>
                        </a:spcAft>
                      </a:pPr>
                      <a:r>
                        <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….has watched a cartoon this week.</a:t>
                      </a:r>
                    </a:p>
                    <a:p>
                      <a:pPr>
                        <a:lnSpc>
                          <a:spcPct val="115000"/>
                        </a:lnSpc>
                        <a:spcAft>
                          <a:spcPts val="600"/>
                        </a:spcAft>
                      </a:pPr>
                      <a:r>
                        <a:rPr lang="en-GB" sz="1400" b="1"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4880097"/>
                  </a:ext>
                </a:extLst>
              </a:tr>
              <a:tr h="0">
                <a:tc>
                  <a:txBody>
                    <a:bodyPr/>
                    <a:lstStyle/>
                    <a:p>
                      <a:pPr>
                        <a:lnSpc>
                          <a:spcPct val="115000"/>
                        </a:lnSpc>
                        <a:spcAft>
                          <a:spcPts val="600"/>
                        </a:spcAft>
                      </a:pPr>
                      <a:r>
                        <a:rPr lang="en-GB" sz="1400" b="1"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…..is a good artist</a:t>
                      </a:r>
                    </a:p>
                    <a:p>
                      <a:pPr>
                        <a:lnSpc>
                          <a:spcPct val="115000"/>
                        </a:lnSpc>
                        <a:spcAft>
                          <a:spcPts val="600"/>
                        </a:spcAft>
                      </a:pPr>
                      <a:r>
                        <a:rPr lang="en-GB" sz="1400" b="1"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3640790"/>
                  </a:ext>
                </a:extLst>
              </a:tr>
              <a:tr h="0">
                <a:tc>
                  <a:txBody>
                    <a:bodyPr/>
                    <a:lstStyle/>
                    <a:p>
                      <a:pPr>
                        <a:lnSpc>
                          <a:spcPct val="115000"/>
                        </a:lnSpc>
                        <a:spcAft>
                          <a:spcPts val="600"/>
                        </a:spcAft>
                      </a:pPr>
                      <a:r>
                        <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p>
                    <a:p>
                      <a:pPr>
                        <a:lnSpc>
                          <a:spcPct val="115000"/>
                        </a:lnSpc>
                        <a:spcAft>
                          <a:spcPts val="600"/>
                        </a:spcAft>
                      </a:pPr>
                      <a:r>
                        <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……has a cartoon character on their clothes, bag or pencil case</a:t>
                      </a:r>
                    </a:p>
                    <a:p>
                      <a:pPr>
                        <a:lnSpc>
                          <a:spcPct val="115000"/>
                        </a:lnSpc>
                        <a:spcAft>
                          <a:spcPts val="600"/>
                        </a:spcAft>
                      </a:pPr>
                      <a:r>
                        <a:rPr lang="en-GB" sz="1400" b="1"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6943941"/>
                  </a:ext>
                </a:extLst>
              </a:tr>
              <a:tr h="0">
                <a:tc>
                  <a:txBody>
                    <a:bodyPr/>
                    <a:lstStyle/>
                    <a:p>
                      <a:pPr>
                        <a:lnSpc>
                          <a:spcPct val="115000"/>
                        </a:lnSpc>
                        <a:spcAft>
                          <a:spcPts val="600"/>
                        </a:spcAft>
                      </a:pPr>
                      <a:r>
                        <a:rPr lang="en-GB" sz="1400" b="1"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…..likes animated films</a:t>
                      </a:r>
                    </a:p>
                    <a:p>
                      <a:pPr>
                        <a:lnSpc>
                          <a:spcPct val="115000"/>
                        </a:lnSpc>
                        <a:spcAft>
                          <a:spcPts val="600"/>
                        </a:spcAft>
                      </a:pPr>
                      <a:r>
                        <a:rPr lang="en-GB" sz="1400" b="1"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4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00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600"/>
                        </a:spcAft>
                      </a:pPr>
                      <a:r>
                        <a:rPr lang="en-GB" sz="2000" b="1"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2000" dirty="0">
                        <a:solidFill>
                          <a:srgbClr val="23085A"/>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4865184"/>
                  </a:ext>
                </a:extLst>
              </a:tr>
            </a:tbl>
          </a:graphicData>
        </a:graphic>
      </p:graphicFrame>
    </p:spTree>
    <p:extLst>
      <p:ext uri="{BB962C8B-B14F-4D97-AF65-F5344CB8AC3E}">
        <p14:creationId xmlns:p14="http://schemas.microsoft.com/office/powerpoint/2010/main" val="3278807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54C0F7-D19C-8958-98D1-EA317823680B}"/>
            </a:ext>
          </a:extLst>
        </p:cNvPr>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DDF3C5B5-14F3-D271-D24A-1187F11CE9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526" y="405124"/>
            <a:ext cx="1362459" cy="391669"/>
          </a:xfrm>
          <a:prstGeom prst="rect">
            <a:avLst/>
          </a:prstGeom>
        </p:spPr>
      </p:pic>
      <p:sp>
        <p:nvSpPr>
          <p:cNvPr id="7" name="TextBox 6">
            <a:extLst>
              <a:ext uri="{FF2B5EF4-FFF2-40B4-BE49-F238E27FC236}">
                <a16:creationId xmlns:a16="http://schemas.microsoft.com/office/drawing/2014/main" id="{7A2DFD16-13DC-FB4E-98A8-A0C97B570A49}"/>
              </a:ext>
            </a:extLst>
          </p:cNvPr>
          <p:cNvSpPr txBox="1"/>
          <p:nvPr/>
        </p:nvSpPr>
        <p:spPr>
          <a:xfrm>
            <a:off x="151615" y="6252821"/>
            <a:ext cx="6094428" cy="400110"/>
          </a:xfrm>
          <a:prstGeom prst="rect">
            <a:avLst/>
          </a:prstGeom>
          <a:noFill/>
        </p:spPr>
        <p:txBody>
          <a:bodyPr wrap="square">
            <a:spAutoFit/>
          </a:bodyPr>
          <a:lstStyle/>
          <a:p>
            <a:r>
              <a:rPr lang="en-GB" sz="2000" dirty="0">
                <a:solidFill>
                  <a:srgbClr val="23085A"/>
                </a:solidFill>
                <a:latin typeface="Arial" panose="020B0604020202020204" pitchFamily="34" charset="0"/>
                <a:cs typeface="Arial" panose="020B0604020202020204" pitchFamily="34" charset="0"/>
              </a:rPr>
              <a:t>https://www.teachingenglish.org.uk/</a:t>
            </a:r>
          </a:p>
        </p:txBody>
      </p:sp>
      <p:sp>
        <p:nvSpPr>
          <p:cNvPr id="10" name="TextBox 9">
            <a:extLst>
              <a:ext uri="{FF2B5EF4-FFF2-40B4-BE49-F238E27FC236}">
                <a16:creationId xmlns:a16="http://schemas.microsoft.com/office/drawing/2014/main" id="{C7BBCFB7-520D-D201-819D-02919B57CCBC}"/>
              </a:ext>
            </a:extLst>
          </p:cNvPr>
          <p:cNvSpPr txBox="1"/>
          <p:nvPr/>
        </p:nvSpPr>
        <p:spPr>
          <a:xfrm>
            <a:off x="2312894" y="277792"/>
            <a:ext cx="5199530" cy="646331"/>
          </a:xfrm>
          <a:prstGeom prst="rect">
            <a:avLst/>
          </a:prstGeom>
          <a:noFill/>
        </p:spPr>
        <p:txBody>
          <a:bodyPr wrap="square" rtlCol="0">
            <a:spAutoFit/>
          </a:bodyPr>
          <a:lstStyle/>
          <a:p>
            <a:r>
              <a:rPr lang="en-GB" sz="3600" dirty="0">
                <a:solidFill>
                  <a:srgbClr val="23085A"/>
                </a:solidFill>
                <a:latin typeface="Arial" panose="020B0604020202020204" pitchFamily="34" charset="0"/>
                <a:cs typeface="Arial" panose="020B0604020202020204" pitchFamily="34" charset="0"/>
              </a:rPr>
              <a:t>Animation flying home</a:t>
            </a:r>
          </a:p>
        </p:txBody>
      </p:sp>
      <p:sp>
        <p:nvSpPr>
          <p:cNvPr id="3" name="TextBox 2">
            <a:extLst>
              <a:ext uri="{FF2B5EF4-FFF2-40B4-BE49-F238E27FC236}">
                <a16:creationId xmlns:a16="http://schemas.microsoft.com/office/drawing/2014/main" id="{58B9A637-2590-1BCC-C639-2962ECE92B08}"/>
              </a:ext>
            </a:extLst>
          </p:cNvPr>
          <p:cNvSpPr txBox="1"/>
          <p:nvPr/>
        </p:nvSpPr>
        <p:spPr>
          <a:xfrm>
            <a:off x="502024" y="1147923"/>
            <a:ext cx="10775576" cy="4708981"/>
          </a:xfrm>
          <a:prstGeom prst="rect">
            <a:avLst/>
          </a:prstGeom>
          <a:noFill/>
        </p:spPr>
        <p:txBody>
          <a:bodyPr wrap="square">
            <a:spAutoFit/>
          </a:bodyPr>
          <a:lstStyle/>
          <a:p>
            <a:r>
              <a:rPr lang="en-GB" sz="2000" dirty="0">
                <a:solidFill>
                  <a:srgbClr val="23085A"/>
                </a:solidFill>
                <a:latin typeface="Arial" panose="020B0604020202020204" pitchFamily="34" charset="0"/>
                <a:cs typeface="Arial" panose="020B0604020202020204" pitchFamily="34" charset="0"/>
              </a:rPr>
              <a:t>The UK’s animation industry is leading the way for low-cost innovative CGI (computer generated image) technology with big productions such as Valiant.</a:t>
            </a:r>
          </a:p>
          <a:p>
            <a:endParaRPr lang="en-GB" sz="2000" dirty="0">
              <a:solidFill>
                <a:srgbClr val="23085A"/>
              </a:solidFill>
              <a:latin typeface="Arial" panose="020B0604020202020204" pitchFamily="34" charset="0"/>
              <a:cs typeface="Arial" panose="020B0604020202020204" pitchFamily="34" charset="0"/>
            </a:endParaRPr>
          </a:p>
          <a:p>
            <a:r>
              <a:rPr lang="en-GB" sz="2000" dirty="0">
                <a:solidFill>
                  <a:srgbClr val="23085A"/>
                </a:solidFill>
                <a:latin typeface="Arial" panose="020B0604020202020204" pitchFamily="34" charset="0"/>
                <a:cs typeface="Arial" panose="020B0604020202020204" pitchFamily="34" charset="0"/>
              </a:rPr>
              <a:t>Well established as the site of major family-oriented film production, with films such as Harry Potter, the UK is fast becoming the centre of a digital animation and effects industry. Projects such as The New Captain Scarlet TV series, and the hit movie Valiant are attracting Hollywood and other international investment. The current worth of the global digital animation and special effects industry is expected to be in excess of $70bn.</a:t>
            </a:r>
          </a:p>
          <a:p>
            <a:endParaRPr lang="en-GB" sz="2000" dirty="0">
              <a:solidFill>
                <a:srgbClr val="23085A"/>
              </a:solidFill>
              <a:latin typeface="Arial" panose="020B0604020202020204" pitchFamily="34" charset="0"/>
              <a:cs typeface="Arial" panose="020B0604020202020204" pitchFamily="34" charset="0"/>
            </a:endParaRPr>
          </a:p>
          <a:p>
            <a:r>
              <a:rPr lang="en-GB" sz="2000" dirty="0">
                <a:solidFill>
                  <a:srgbClr val="23085A"/>
                </a:solidFill>
                <a:latin typeface="Arial" panose="020B0604020202020204" pitchFamily="34" charset="0"/>
                <a:cs typeface="Arial" panose="020B0604020202020204" pitchFamily="34" charset="0"/>
              </a:rPr>
              <a:t>Animation is associated with some of the most exciting and financially successful movies of recent years: from the groundbreaking Toy Story to Shrek and The Incredibles. Yet none of these CGI (computer generated image) blockbusters have been made outside of Hollywood – until now. Valiant, a new family film, about the life of a plucky carrier pigeon in the Second World War, was made entirely in Britain, using a purpose-built animation facility at London’s famous Ealing Studios.</a:t>
            </a:r>
          </a:p>
        </p:txBody>
      </p:sp>
    </p:spTree>
    <p:extLst>
      <p:ext uri="{BB962C8B-B14F-4D97-AF65-F5344CB8AC3E}">
        <p14:creationId xmlns:p14="http://schemas.microsoft.com/office/powerpoint/2010/main" val="3569762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7526C-4631-A2D3-CBFC-253A1E4552F6}"/>
            </a:ext>
          </a:extLst>
        </p:cNvPr>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BDE6332F-A2F4-BB15-37FB-93F58996BD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526" y="405124"/>
            <a:ext cx="1362459" cy="391669"/>
          </a:xfrm>
          <a:prstGeom prst="rect">
            <a:avLst/>
          </a:prstGeom>
        </p:spPr>
      </p:pic>
      <p:sp>
        <p:nvSpPr>
          <p:cNvPr id="7" name="TextBox 6">
            <a:extLst>
              <a:ext uri="{FF2B5EF4-FFF2-40B4-BE49-F238E27FC236}">
                <a16:creationId xmlns:a16="http://schemas.microsoft.com/office/drawing/2014/main" id="{C30EDE04-81B9-F662-6C03-2C92BC662EBA}"/>
              </a:ext>
            </a:extLst>
          </p:cNvPr>
          <p:cNvSpPr txBox="1"/>
          <p:nvPr/>
        </p:nvSpPr>
        <p:spPr>
          <a:xfrm>
            <a:off x="151615" y="6252821"/>
            <a:ext cx="6094428" cy="400110"/>
          </a:xfrm>
          <a:prstGeom prst="rect">
            <a:avLst/>
          </a:prstGeom>
          <a:noFill/>
        </p:spPr>
        <p:txBody>
          <a:bodyPr wrap="square">
            <a:spAutoFit/>
          </a:bodyPr>
          <a:lstStyle/>
          <a:p>
            <a:r>
              <a:rPr lang="en-GB" sz="2000" dirty="0">
                <a:solidFill>
                  <a:srgbClr val="23085A"/>
                </a:solidFill>
                <a:latin typeface="Arial" panose="020B0604020202020204" pitchFamily="34" charset="0"/>
                <a:cs typeface="Arial" panose="020B0604020202020204" pitchFamily="34" charset="0"/>
              </a:rPr>
              <a:t>https://www.teachingenglish.org.uk/</a:t>
            </a:r>
          </a:p>
        </p:txBody>
      </p:sp>
      <p:sp>
        <p:nvSpPr>
          <p:cNvPr id="10" name="TextBox 9">
            <a:extLst>
              <a:ext uri="{FF2B5EF4-FFF2-40B4-BE49-F238E27FC236}">
                <a16:creationId xmlns:a16="http://schemas.microsoft.com/office/drawing/2014/main" id="{3E595898-E9BC-952E-1937-45A6999A6FE6}"/>
              </a:ext>
            </a:extLst>
          </p:cNvPr>
          <p:cNvSpPr txBox="1"/>
          <p:nvPr/>
        </p:nvSpPr>
        <p:spPr>
          <a:xfrm>
            <a:off x="2312894" y="277792"/>
            <a:ext cx="7978588" cy="646331"/>
          </a:xfrm>
          <a:prstGeom prst="rect">
            <a:avLst/>
          </a:prstGeom>
          <a:noFill/>
        </p:spPr>
        <p:txBody>
          <a:bodyPr wrap="square" rtlCol="0">
            <a:spAutoFit/>
          </a:bodyPr>
          <a:lstStyle/>
          <a:p>
            <a:r>
              <a:rPr lang="en-GB" sz="3600" dirty="0">
                <a:solidFill>
                  <a:srgbClr val="23085A"/>
                </a:solidFill>
                <a:latin typeface="Arial" panose="020B0604020202020204" pitchFamily="34" charset="0"/>
                <a:cs typeface="Arial" panose="020B0604020202020204" pitchFamily="34" charset="0"/>
              </a:rPr>
              <a:t>Design your own cartoon character</a:t>
            </a:r>
          </a:p>
        </p:txBody>
      </p:sp>
      <p:sp>
        <p:nvSpPr>
          <p:cNvPr id="3" name="TextBox 2">
            <a:extLst>
              <a:ext uri="{FF2B5EF4-FFF2-40B4-BE49-F238E27FC236}">
                <a16:creationId xmlns:a16="http://schemas.microsoft.com/office/drawing/2014/main" id="{9FFBE2D6-E9B4-373E-210C-D7BB9566BB4F}"/>
              </a:ext>
            </a:extLst>
          </p:cNvPr>
          <p:cNvSpPr txBox="1"/>
          <p:nvPr/>
        </p:nvSpPr>
        <p:spPr>
          <a:xfrm>
            <a:off x="616526" y="889844"/>
            <a:ext cx="11198956" cy="4801314"/>
          </a:xfrm>
          <a:prstGeom prst="rect">
            <a:avLst/>
          </a:prstGeom>
          <a:noFill/>
        </p:spPr>
        <p:txBody>
          <a:bodyPr wrap="square">
            <a:spAutoFit/>
          </a:bodyPr>
          <a:lstStyle/>
          <a:p>
            <a:endParaRPr lang="en-GB" dirty="0"/>
          </a:p>
          <a:p>
            <a:r>
              <a:rPr lang="en-GB" dirty="0">
                <a:solidFill>
                  <a:srgbClr val="23085A"/>
                </a:solidFill>
              </a:rPr>
              <a:t>You are working for a film production company and have been asked to create a new cartoon character for an animated film.</a:t>
            </a:r>
          </a:p>
          <a:p>
            <a:endParaRPr lang="en-GB" dirty="0">
              <a:solidFill>
                <a:srgbClr val="23085A"/>
              </a:solidFill>
            </a:endParaRPr>
          </a:p>
          <a:p>
            <a:r>
              <a:rPr lang="en-GB" dirty="0">
                <a:solidFill>
                  <a:srgbClr val="23085A"/>
                </a:solidFill>
              </a:rPr>
              <a:t>Name:</a:t>
            </a:r>
          </a:p>
          <a:p>
            <a:endParaRPr lang="en-GB" dirty="0">
              <a:solidFill>
                <a:srgbClr val="23085A"/>
              </a:solidFill>
            </a:endParaRPr>
          </a:p>
          <a:p>
            <a:r>
              <a:rPr lang="en-GB" dirty="0">
                <a:solidFill>
                  <a:srgbClr val="23085A"/>
                </a:solidFill>
              </a:rPr>
              <a:t>Date of birth:</a:t>
            </a:r>
          </a:p>
          <a:p>
            <a:endParaRPr lang="en-GB" dirty="0">
              <a:solidFill>
                <a:srgbClr val="23085A"/>
              </a:solidFill>
            </a:endParaRPr>
          </a:p>
          <a:p>
            <a:r>
              <a:rPr lang="en-GB" dirty="0">
                <a:solidFill>
                  <a:srgbClr val="23085A"/>
                </a:solidFill>
              </a:rPr>
              <a:t>Nationality:</a:t>
            </a:r>
          </a:p>
          <a:p>
            <a:endParaRPr lang="en-GB" dirty="0">
              <a:solidFill>
                <a:srgbClr val="23085A"/>
              </a:solidFill>
            </a:endParaRPr>
          </a:p>
          <a:p>
            <a:r>
              <a:rPr lang="en-GB" dirty="0">
                <a:solidFill>
                  <a:srgbClr val="23085A"/>
                </a:solidFill>
              </a:rPr>
              <a:t>Job:</a:t>
            </a:r>
          </a:p>
          <a:p>
            <a:endParaRPr lang="en-GB" dirty="0">
              <a:solidFill>
                <a:srgbClr val="23085A"/>
              </a:solidFill>
            </a:endParaRPr>
          </a:p>
          <a:p>
            <a:r>
              <a:rPr lang="en-GB" dirty="0">
                <a:solidFill>
                  <a:srgbClr val="23085A"/>
                </a:solidFill>
              </a:rPr>
              <a:t>Special qualities:</a:t>
            </a:r>
          </a:p>
          <a:p>
            <a:endParaRPr lang="en-GB" dirty="0">
              <a:solidFill>
                <a:srgbClr val="23085A"/>
              </a:solidFill>
            </a:endParaRPr>
          </a:p>
          <a:p>
            <a:r>
              <a:rPr lang="en-GB" dirty="0">
                <a:solidFill>
                  <a:srgbClr val="23085A"/>
                </a:solidFill>
              </a:rPr>
              <a:t>Personality:</a:t>
            </a:r>
          </a:p>
          <a:p>
            <a:endParaRPr lang="en-GB" dirty="0">
              <a:solidFill>
                <a:srgbClr val="23085A"/>
              </a:solidFill>
            </a:endParaRPr>
          </a:p>
          <a:p>
            <a:r>
              <a:rPr lang="en-GB" dirty="0">
                <a:solidFill>
                  <a:srgbClr val="23085A"/>
                </a:solidFill>
              </a:rPr>
              <a:t>Draw your character: </a:t>
            </a:r>
          </a:p>
        </p:txBody>
      </p:sp>
    </p:spTree>
    <p:extLst>
      <p:ext uri="{BB962C8B-B14F-4D97-AF65-F5344CB8AC3E}">
        <p14:creationId xmlns:p14="http://schemas.microsoft.com/office/powerpoint/2010/main" val="2303695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203</TotalTime>
  <Words>347</Words>
  <Application>Microsoft Office PowerPoint</Application>
  <PresentationFormat>Widescreen</PresentationFormat>
  <Paragraphs>57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Aptos Display</vt:lpstr>
      <vt:lpstr>Arial</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mordue</dc:creator>
  <cp:lastModifiedBy>suzanne mordue</cp:lastModifiedBy>
  <cp:revision>1</cp:revision>
  <dcterms:created xsi:type="dcterms:W3CDTF">2024-03-05T12:02:16Z</dcterms:created>
  <dcterms:modified xsi:type="dcterms:W3CDTF">2024-03-05T15:25:51Z</dcterms:modified>
</cp:coreProperties>
</file>