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7" r:id="rId4"/>
    <p:sldId id="258" r:id="rId5"/>
    <p:sldId id="259" r:id="rId6"/>
    <p:sldId id="261" r:id="rId7"/>
    <p:sldId id="262" r:id="rId8"/>
    <p:sldId id="263" r:id="rId9"/>
    <p:sldId id="264" r:id="rId10"/>
    <p:sldId id="265"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085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1" autoAdjust="0"/>
    <p:restoredTop sz="94660"/>
  </p:normalViewPr>
  <p:slideViewPr>
    <p:cSldViewPr snapToGrid="0">
      <p:cViewPr varScale="1">
        <p:scale>
          <a:sx n="87" d="100"/>
          <a:sy n="87" d="100"/>
        </p:scale>
        <p:origin x="96"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7BCD9-E82D-CA26-DC8E-4EF5F70366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C7571B7-78C9-23A5-AAEC-0DC59E0ACD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E7534CF-64BA-0BE7-022F-EC4997FBC937}"/>
              </a:ext>
            </a:extLst>
          </p:cNvPr>
          <p:cNvSpPr>
            <a:spLocks noGrp="1"/>
          </p:cNvSpPr>
          <p:nvPr>
            <p:ph type="dt" sz="half" idx="10"/>
          </p:nvPr>
        </p:nvSpPr>
        <p:spPr/>
        <p:txBody>
          <a:bodyPr/>
          <a:lstStyle/>
          <a:p>
            <a:fld id="{D2A5FB57-2F11-4874-B0D7-FCA0B433B7EB}" type="datetimeFigureOut">
              <a:rPr lang="en-GB" smtClean="0"/>
              <a:t>01/02/2024</a:t>
            </a:fld>
            <a:endParaRPr lang="en-GB"/>
          </a:p>
        </p:txBody>
      </p:sp>
      <p:sp>
        <p:nvSpPr>
          <p:cNvPr id="5" name="Footer Placeholder 4">
            <a:extLst>
              <a:ext uri="{FF2B5EF4-FFF2-40B4-BE49-F238E27FC236}">
                <a16:creationId xmlns:a16="http://schemas.microsoft.com/office/drawing/2014/main" id="{85356089-42B5-C201-F382-A2B98B5609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7A7B6E-6460-30D5-65F6-E1A7CB22F94D}"/>
              </a:ext>
            </a:extLst>
          </p:cNvPr>
          <p:cNvSpPr>
            <a:spLocks noGrp="1"/>
          </p:cNvSpPr>
          <p:nvPr>
            <p:ph type="sldNum" sz="quarter" idx="12"/>
          </p:nvPr>
        </p:nvSpPr>
        <p:spPr/>
        <p:txBody>
          <a:bodyPr/>
          <a:lstStyle/>
          <a:p>
            <a:fld id="{4E5EBFCD-38E1-4790-AE00-D4E14037ED42}" type="slidenum">
              <a:rPr lang="en-GB" smtClean="0"/>
              <a:t>‹#›</a:t>
            </a:fld>
            <a:endParaRPr lang="en-GB"/>
          </a:p>
        </p:txBody>
      </p:sp>
    </p:spTree>
    <p:extLst>
      <p:ext uri="{BB962C8B-B14F-4D97-AF65-F5344CB8AC3E}">
        <p14:creationId xmlns:p14="http://schemas.microsoft.com/office/powerpoint/2010/main" val="845087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BAB10-6E7D-E4A5-55DE-E08AEF49681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36B29B4-865E-AF4F-5FF9-3087EA0966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72E1AB-B07A-8DCB-FA8D-55F2DA538FD6}"/>
              </a:ext>
            </a:extLst>
          </p:cNvPr>
          <p:cNvSpPr>
            <a:spLocks noGrp="1"/>
          </p:cNvSpPr>
          <p:nvPr>
            <p:ph type="dt" sz="half" idx="10"/>
          </p:nvPr>
        </p:nvSpPr>
        <p:spPr/>
        <p:txBody>
          <a:bodyPr/>
          <a:lstStyle/>
          <a:p>
            <a:fld id="{D2A5FB57-2F11-4874-B0D7-FCA0B433B7EB}" type="datetimeFigureOut">
              <a:rPr lang="en-GB" smtClean="0"/>
              <a:t>01/02/2024</a:t>
            </a:fld>
            <a:endParaRPr lang="en-GB"/>
          </a:p>
        </p:txBody>
      </p:sp>
      <p:sp>
        <p:nvSpPr>
          <p:cNvPr id="5" name="Footer Placeholder 4">
            <a:extLst>
              <a:ext uri="{FF2B5EF4-FFF2-40B4-BE49-F238E27FC236}">
                <a16:creationId xmlns:a16="http://schemas.microsoft.com/office/drawing/2014/main" id="{B97E0D2F-C3DE-07B9-7271-ED0B56D268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DBD4ED-23CC-9787-036B-05067D97EB2A}"/>
              </a:ext>
            </a:extLst>
          </p:cNvPr>
          <p:cNvSpPr>
            <a:spLocks noGrp="1"/>
          </p:cNvSpPr>
          <p:nvPr>
            <p:ph type="sldNum" sz="quarter" idx="12"/>
          </p:nvPr>
        </p:nvSpPr>
        <p:spPr/>
        <p:txBody>
          <a:bodyPr/>
          <a:lstStyle/>
          <a:p>
            <a:fld id="{4E5EBFCD-38E1-4790-AE00-D4E14037ED42}" type="slidenum">
              <a:rPr lang="en-GB" smtClean="0"/>
              <a:t>‹#›</a:t>
            </a:fld>
            <a:endParaRPr lang="en-GB"/>
          </a:p>
        </p:txBody>
      </p:sp>
    </p:spTree>
    <p:extLst>
      <p:ext uri="{BB962C8B-B14F-4D97-AF65-F5344CB8AC3E}">
        <p14:creationId xmlns:p14="http://schemas.microsoft.com/office/powerpoint/2010/main" val="2875533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25807D-A344-5DDA-E3F6-E35950D7463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4500A35-CCFA-E889-7314-59B890DB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A63A00-FCBD-933E-D69D-AAD165CCFFB8}"/>
              </a:ext>
            </a:extLst>
          </p:cNvPr>
          <p:cNvSpPr>
            <a:spLocks noGrp="1"/>
          </p:cNvSpPr>
          <p:nvPr>
            <p:ph type="dt" sz="half" idx="10"/>
          </p:nvPr>
        </p:nvSpPr>
        <p:spPr/>
        <p:txBody>
          <a:bodyPr/>
          <a:lstStyle/>
          <a:p>
            <a:fld id="{D2A5FB57-2F11-4874-B0D7-FCA0B433B7EB}" type="datetimeFigureOut">
              <a:rPr lang="en-GB" smtClean="0"/>
              <a:t>01/02/2024</a:t>
            </a:fld>
            <a:endParaRPr lang="en-GB"/>
          </a:p>
        </p:txBody>
      </p:sp>
      <p:sp>
        <p:nvSpPr>
          <p:cNvPr id="5" name="Footer Placeholder 4">
            <a:extLst>
              <a:ext uri="{FF2B5EF4-FFF2-40B4-BE49-F238E27FC236}">
                <a16:creationId xmlns:a16="http://schemas.microsoft.com/office/drawing/2014/main" id="{C333924A-799F-CF04-CD02-0E1900FB17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B6A3A3-44A7-94A2-B591-6F6D3F7A2292}"/>
              </a:ext>
            </a:extLst>
          </p:cNvPr>
          <p:cNvSpPr>
            <a:spLocks noGrp="1"/>
          </p:cNvSpPr>
          <p:nvPr>
            <p:ph type="sldNum" sz="quarter" idx="12"/>
          </p:nvPr>
        </p:nvSpPr>
        <p:spPr/>
        <p:txBody>
          <a:bodyPr/>
          <a:lstStyle/>
          <a:p>
            <a:fld id="{4E5EBFCD-38E1-4790-AE00-D4E14037ED42}" type="slidenum">
              <a:rPr lang="en-GB" smtClean="0"/>
              <a:t>‹#›</a:t>
            </a:fld>
            <a:endParaRPr lang="en-GB"/>
          </a:p>
        </p:txBody>
      </p:sp>
    </p:spTree>
    <p:extLst>
      <p:ext uri="{BB962C8B-B14F-4D97-AF65-F5344CB8AC3E}">
        <p14:creationId xmlns:p14="http://schemas.microsoft.com/office/powerpoint/2010/main" val="2316504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EDAAA-53D8-CD4C-EF27-AE58BFEED7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2D4962-DE80-77F7-E173-F4551F1D15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CF1E4D-D9D9-AA30-199A-78573E44CCA3}"/>
              </a:ext>
            </a:extLst>
          </p:cNvPr>
          <p:cNvSpPr>
            <a:spLocks noGrp="1"/>
          </p:cNvSpPr>
          <p:nvPr>
            <p:ph type="dt" sz="half" idx="10"/>
          </p:nvPr>
        </p:nvSpPr>
        <p:spPr/>
        <p:txBody>
          <a:bodyPr/>
          <a:lstStyle/>
          <a:p>
            <a:fld id="{D2A5FB57-2F11-4874-B0D7-FCA0B433B7EB}" type="datetimeFigureOut">
              <a:rPr lang="en-GB" smtClean="0"/>
              <a:t>01/02/2024</a:t>
            </a:fld>
            <a:endParaRPr lang="en-GB"/>
          </a:p>
        </p:txBody>
      </p:sp>
      <p:sp>
        <p:nvSpPr>
          <p:cNvPr id="5" name="Footer Placeholder 4">
            <a:extLst>
              <a:ext uri="{FF2B5EF4-FFF2-40B4-BE49-F238E27FC236}">
                <a16:creationId xmlns:a16="http://schemas.microsoft.com/office/drawing/2014/main" id="{BE626C26-5629-57E9-9304-EED711D51E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62157C-EC15-B340-0401-ADF4DCEA9823}"/>
              </a:ext>
            </a:extLst>
          </p:cNvPr>
          <p:cNvSpPr>
            <a:spLocks noGrp="1"/>
          </p:cNvSpPr>
          <p:nvPr>
            <p:ph type="sldNum" sz="quarter" idx="12"/>
          </p:nvPr>
        </p:nvSpPr>
        <p:spPr/>
        <p:txBody>
          <a:bodyPr/>
          <a:lstStyle/>
          <a:p>
            <a:fld id="{4E5EBFCD-38E1-4790-AE00-D4E14037ED42}" type="slidenum">
              <a:rPr lang="en-GB" smtClean="0"/>
              <a:t>‹#›</a:t>
            </a:fld>
            <a:endParaRPr lang="en-GB"/>
          </a:p>
        </p:txBody>
      </p:sp>
    </p:spTree>
    <p:extLst>
      <p:ext uri="{BB962C8B-B14F-4D97-AF65-F5344CB8AC3E}">
        <p14:creationId xmlns:p14="http://schemas.microsoft.com/office/powerpoint/2010/main" val="4020517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754CD-048F-2F2B-D540-F465E2F887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6C70196-8685-38EB-13EE-F5AC330C02F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DDABC3-D095-8304-CDD5-57E2C39180E4}"/>
              </a:ext>
            </a:extLst>
          </p:cNvPr>
          <p:cNvSpPr>
            <a:spLocks noGrp="1"/>
          </p:cNvSpPr>
          <p:nvPr>
            <p:ph type="dt" sz="half" idx="10"/>
          </p:nvPr>
        </p:nvSpPr>
        <p:spPr/>
        <p:txBody>
          <a:bodyPr/>
          <a:lstStyle/>
          <a:p>
            <a:fld id="{D2A5FB57-2F11-4874-B0D7-FCA0B433B7EB}" type="datetimeFigureOut">
              <a:rPr lang="en-GB" smtClean="0"/>
              <a:t>01/02/2024</a:t>
            </a:fld>
            <a:endParaRPr lang="en-GB"/>
          </a:p>
        </p:txBody>
      </p:sp>
      <p:sp>
        <p:nvSpPr>
          <p:cNvPr id="5" name="Footer Placeholder 4">
            <a:extLst>
              <a:ext uri="{FF2B5EF4-FFF2-40B4-BE49-F238E27FC236}">
                <a16:creationId xmlns:a16="http://schemas.microsoft.com/office/drawing/2014/main" id="{FD86296C-3036-AA05-0BAB-C8162529BE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E2DF5F-8DD2-1BD1-6D0C-0837A48DEBA4}"/>
              </a:ext>
            </a:extLst>
          </p:cNvPr>
          <p:cNvSpPr>
            <a:spLocks noGrp="1"/>
          </p:cNvSpPr>
          <p:nvPr>
            <p:ph type="sldNum" sz="quarter" idx="12"/>
          </p:nvPr>
        </p:nvSpPr>
        <p:spPr/>
        <p:txBody>
          <a:bodyPr/>
          <a:lstStyle/>
          <a:p>
            <a:fld id="{4E5EBFCD-38E1-4790-AE00-D4E14037ED42}" type="slidenum">
              <a:rPr lang="en-GB" smtClean="0"/>
              <a:t>‹#›</a:t>
            </a:fld>
            <a:endParaRPr lang="en-GB"/>
          </a:p>
        </p:txBody>
      </p:sp>
    </p:spTree>
    <p:extLst>
      <p:ext uri="{BB962C8B-B14F-4D97-AF65-F5344CB8AC3E}">
        <p14:creationId xmlns:p14="http://schemas.microsoft.com/office/powerpoint/2010/main" val="3566944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D79DF-7624-C5F3-598C-F09459AEC4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C3FC44-F59F-8A2D-7867-7A4A5D1FFF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7396881-8315-E20D-C31E-95F068762C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D20B24C-FD8E-79EC-9D97-0006C574F09F}"/>
              </a:ext>
            </a:extLst>
          </p:cNvPr>
          <p:cNvSpPr>
            <a:spLocks noGrp="1"/>
          </p:cNvSpPr>
          <p:nvPr>
            <p:ph type="dt" sz="half" idx="10"/>
          </p:nvPr>
        </p:nvSpPr>
        <p:spPr/>
        <p:txBody>
          <a:bodyPr/>
          <a:lstStyle/>
          <a:p>
            <a:fld id="{D2A5FB57-2F11-4874-B0D7-FCA0B433B7EB}" type="datetimeFigureOut">
              <a:rPr lang="en-GB" smtClean="0"/>
              <a:t>01/02/2024</a:t>
            </a:fld>
            <a:endParaRPr lang="en-GB"/>
          </a:p>
        </p:txBody>
      </p:sp>
      <p:sp>
        <p:nvSpPr>
          <p:cNvPr id="6" name="Footer Placeholder 5">
            <a:extLst>
              <a:ext uri="{FF2B5EF4-FFF2-40B4-BE49-F238E27FC236}">
                <a16:creationId xmlns:a16="http://schemas.microsoft.com/office/drawing/2014/main" id="{39878620-CC45-9E7C-3336-E08EFE8397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567C68-7B95-8E3D-CD6B-C031E7662907}"/>
              </a:ext>
            </a:extLst>
          </p:cNvPr>
          <p:cNvSpPr>
            <a:spLocks noGrp="1"/>
          </p:cNvSpPr>
          <p:nvPr>
            <p:ph type="sldNum" sz="quarter" idx="12"/>
          </p:nvPr>
        </p:nvSpPr>
        <p:spPr/>
        <p:txBody>
          <a:bodyPr/>
          <a:lstStyle/>
          <a:p>
            <a:fld id="{4E5EBFCD-38E1-4790-AE00-D4E14037ED42}" type="slidenum">
              <a:rPr lang="en-GB" smtClean="0"/>
              <a:t>‹#›</a:t>
            </a:fld>
            <a:endParaRPr lang="en-GB"/>
          </a:p>
        </p:txBody>
      </p:sp>
    </p:spTree>
    <p:extLst>
      <p:ext uri="{BB962C8B-B14F-4D97-AF65-F5344CB8AC3E}">
        <p14:creationId xmlns:p14="http://schemas.microsoft.com/office/powerpoint/2010/main" val="2573425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73D38-A492-C4E7-2E9C-DA6283605EC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597334-BF3F-5765-FB3F-6D51AF3512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F9274E-1AAD-35EF-3302-062E69F7FC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E527BBD-2E67-7C6C-6823-1867314015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2DCF2C-718E-B0C9-D68D-04F9626E17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26FD203-854D-47DB-B439-14351CFB70C1}"/>
              </a:ext>
            </a:extLst>
          </p:cNvPr>
          <p:cNvSpPr>
            <a:spLocks noGrp="1"/>
          </p:cNvSpPr>
          <p:nvPr>
            <p:ph type="dt" sz="half" idx="10"/>
          </p:nvPr>
        </p:nvSpPr>
        <p:spPr/>
        <p:txBody>
          <a:bodyPr/>
          <a:lstStyle/>
          <a:p>
            <a:fld id="{D2A5FB57-2F11-4874-B0D7-FCA0B433B7EB}" type="datetimeFigureOut">
              <a:rPr lang="en-GB" smtClean="0"/>
              <a:t>01/02/2024</a:t>
            </a:fld>
            <a:endParaRPr lang="en-GB"/>
          </a:p>
        </p:txBody>
      </p:sp>
      <p:sp>
        <p:nvSpPr>
          <p:cNvPr id="8" name="Footer Placeholder 7">
            <a:extLst>
              <a:ext uri="{FF2B5EF4-FFF2-40B4-BE49-F238E27FC236}">
                <a16:creationId xmlns:a16="http://schemas.microsoft.com/office/drawing/2014/main" id="{75B953E8-DD30-D5E4-27BE-CD90753FBF1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A051964-C1DE-8B74-BF0B-F98672B9CBD4}"/>
              </a:ext>
            </a:extLst>
          </p:cNvPr>
          <p:cNvSpPr>
            <a:spLocks noGrp="1"/>
          </p:cNvSpPr>
          <p:nvPr>
            <p:ph type="sldNum" sz="quarter" idx="12"/>
          </p:nvPr>
        </p:nvSpPr>
        <p:spPr/>
        <p:txBody>
          <a:bodyPr/>
          <a:lstStyle/>
          <a:p>
            <a:fld id="{4E5EBFCD-38E1-4790-AE00-D4E14037ED42}" type="slidenum">
              <a:rPr lang="en-GB" smtClean="0"/>
              <a:t>‹#›</a:t>
            </a:fld>
            <a:endParaRPr lang="en-GB"/>
          </a:p>
        </p:txBody>
      </p:sp>
    </p:spTree>
    <p:extLst>
      <p:ext uri="{BB962C8B-B14F-4D97-AF65-F5344CB8AC3E}">
        <p14:creationId xmlns:p14="http://schemas.microsoft.com/office/powerpoint/2010/main" val="1259646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85E22-1EB7-F454-D5E8-0A82E4AD53A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F85A3C-0AD3-AC2F-AD16-E2F376D2A3FA}"/>
              </a:ext>
            </a:extLst>
          </p:cNvPr>
          <p:cNvSpPr>
            <a:spLocks noGrp="1"/>
          </p:cNvSpPr>
          <p:nvPr>
            <p:ph type="dt" sz="half" idx="10"/>
          </p:nvPr>
        </p:nvSpPr>
        <p:spPr/>
        <p:txBody>
          <a:bodyPr/>
          <a:lstStyle/>
          <a:p>
            <a:fld id="{D2A5FB57-2F11-4874-B0D7-FCA0B433B7EB}" type="datetimeFigureOut">
              <a:rPr lang="en-GB" smtClean="0"/>
              <a:t>01/02/2024</a:t>
            </a:fld>
            <a:endParaRPr lang="en-GB"/>
          </a:p>
        </p:txBody>
      </p:sp>
      <p:sp>
        <p:nvSpPr>
          <p:cNvPr id="4" name="Footer Placeholder 3">
            <a:extLst>
              <a:ext uri="{FF2B5EF4-FFF2-40B4-BE49-F238E27FC236}">
                <a16:creationId xmlns:a16="http://schemas.microsoft.com/office/drawing/2014/main" id="{FD91D45A-24EE-EDF2-7611-57BFA826EC7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A48E3A3-71E3-D705-A3FA-24E5BA807C46}"/>
              </a:ext>
            </a:extLst>
          </p:cNvPr>
          <p:cNvSpPr>
            <a:spLocks noGrp="1"/>
          </p:cNvSpPr>
          <p:nvPr>
            <p:ph type="sldNum" sz="quarter" idx="12"/>
          </p:nvPr>
        </p:nvSpPr>
        <p:spPr/>
        <p:txBody>
          <a:bodyPr/>
          <a:lstStyle/>
          <a:p>
            <a:fld id="{4E5EBFCD-38E1-4790-AE00-D4E14037ED42}" type="slidenum">
              <a:rPr lang="en-GB" smtClean="0"/>
              <a:t>‹#›</a:t>
            </a:fld>
            <a:endParaRPr lang="en-GB"/>
          </a:p>
        </p:txBody>
      </p:sp>
    </p:spTree>
    <p:extLst>
      <p:ext uri="{BB962C8B-B14F-4D97-AF65-F5344CB8AC3E}">
        <p14:creationId xmlns:p14="http://schemas.microsoft.com/office/powerpoint/2010/main" val="2728615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32E9FC-E752-CAE3-AF4D-58C72CCADDB7}"/>
              </a:ext>
            </a:extLst>
          </p:cNvPr>
          <p:cNvSpPr>
            <a:spLocks noGrp="1"/>
          </p:cNvSpPr>
          <p:nvPr>
            <p:ph type="dt" sz="half" idx="10"/>
          </p:nvPr>
        </p:nvSpPr>
        <p:spPr/>
        <p:txBody>
          <a:bodyPr/>
          <a:lstStyle/>
          <a:p>
            <a:fld id="{D2A5FB57-2F11-4874-B0D7-FCA0B433B7EB}" type="datetimeFigureOut">
              <a:rPr lang="en-GB" smtClean="0"/>
              <a:t>01/02/2024</a:t>
            </a:fld>
            <a:endParaRPr lang="en-GB"/>
          </a:p>
        </p:txBody>
      </p:sp>
      <p:sp>
        <p:nvSpPr>
          <p:cNvPr id="3" name="Footer Placeholder 2">
            <a:extLst>
              <a:ext uri="{FF2B5EF4-FFF2-40B4-BE49-F238E27FC236}">
                <a16:creationId xmlns:a16="http://schemas.microsoft.com/office/drawing/2014/main" id="{27E9E515-C7FF-C0DC-AA4D-FC26A8DDC3B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B20433F-F381-48B2-A430-7973327D5DF2}"/>
              </a:ext>
            </a:extLst>
          </p:cNvPr>
          <p:cNvSpPr>
            <a:spLocks noGrp="1"/>
          </p:cNvSpPr>
          <p:nvPr>
            <p:ph type="sldNum" sz="quarter" idx="12"/>
          </p:nvPr>
        </p:nvSpPr>
        <p:spPr/>
        <p:txBody>
          <a:bodyPr/>
          <a:lstStyle/>
          <a:p>
            <a:fld id="{4E5EBFCD-38E1-4790-AE00-D4E14037ED42}" type="slidenum">
              <a:rPr lang="en-GB" smtClean="0"/>
              <a:t>‹#›</a:t>
            </a:fld>
            <a:endParaRPr lang="en-GB"/>
          </a:p>
        </p:txBody>
      </p:sp>
    </p:spTree>
    <p:extLst>
      <p:ext uri="{BB962C8B-B14F-4D97-AF65-F5344CB8AC3E}">
        <p14:creationId xmlns:p14="http://schemas.microsoft.com/office/powerpoint/2010/main" val="153232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42DB3-485F-3ED4-92BD-81ED5A276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81C0F37-1F0E-0125-C743-C83EE4897A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D2230BF-DBFD-6B83-9C25-F380A2601E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59E8F9-4466-E5AF-9334-5AC25363D706}"/>
              </a:ext>
            </a:extLst>
          </p:cNvPr>
          <p:cNvSpPr>
            <a:spLocks noGrp="1"/>
          </p:cNvSpPr>
          <p:nvPr>
            <p:ph type="dt" sz="half" idx="10"/>
          </p:nvPr>
        </p:nvSpPr>
        <p:spPr/>
        <p:txBody>
          <a:bodyPr/>
          <a:lstStyle/>
          <a:p>
            <a:fld id="{D2A5FB57-2F11-4874-B0D7-FCA0B433B7EB}" type="datetimeFigureOut">
              <a:rPr lang="en-GB" smtClean="0"/>
              <a:t>01/02/2024</a:t>
            </a:fld>
            <a:endParaRPr lang="en-GB"/>
          </a:p>
        </p:txBody>
      </p:sp>
      <p:sp>
        <p:nvSpPr>
          <p:cNvPr id="6" name="Footer Placeholder 5">
            <a:extLst>
              <a:ext uri="{FF2B5EF4-FFF2-40B4-BE49-F238E27FC236}">
                <a16:creationId xmlns:a16="http://schemas.microsoft.com/office/drawing/2014/main" id="{ECB2147F-E66A-D582-164D-03BCDFCC79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9BB671-6911-EA8A-F786-1571D422ADBE}"/>
              </a:ext>
            </a:extLst>
          </p:cNvPr>
          <p:cNvSpPr>
            <a:spLocks noGrp="1"/>
          </p:cNvSpPr>
          <p:nvPr>
            <p:ph type="sldNum" sz="quarter" idx="12"/>
          </p:nvPr>
        </p:nvSpPr>
        <p:spPr/>
        <p:txBody>
          <a:bodyPr/>
          <a:lstStyle/>
          <a:p>
            <a:fld id="{4E5EBFCD-38E1-4790-AE00-D4E14037ED42}" type="slidenum">
              <a:rPr lang="en-GB" smtClean="0"/>
              <a:t>‹#›</a:t>
            </a:fld>
            <a:endParaRPr lang="en-GB"/>
          </a:p>
        </p:txBody>
      </p:sp>
    </p:spTree>
    <p:extLst>
      <p:ext uri="{BB962C8B-B14F-4D97-AF65-F5344CB8AC3E}">
        <p14:creationId xmlns:p14="http://schemas.microsoft.com/office/powerpoint/2010/main" val="2512405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02094-6A8A-CB7A-DEAB-7E2FB246A3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540F942-605C-5EDA-6304-83B6594F05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0208978-E40D-C752-6386-4C77DC5567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A66208-4269-4E70-0BCB-DB9C024F6903}"/>
              </a:ext>
            </a:extLst>
          </p:cNvPr>
          <p:cNvSpPr>
            <a:spLocks noGrp="1"/>
          </p:cNvSpPr>
          <p:nvPr>
            <p:ph type="dt" sz="half" idx="10"/>
          </p:nvPr>
        </p:nvSpPr>
        <p:spPr/>
        <p:txBody>
          <a:bodyPr/>
          <a:lstStyle/>
          <a:p>
            <a:fld id="{D2A5FB57-2F11-4874-B0D7-FCA0B433B7EB}" type="datetimeFigureOut">
              <a:rPr lang="en-GB" smtClean="0"/>
              <a:t>01/02/2024</a:t>
            </a:fld>
            <a:endParaRPr lang="en-GB"/>
          </a:p>
        </p:txBody>
      </p:sp>
      <p:sp>
        <p:nvSpPr>
          <p:cNvPr id="6" name="Footer Placeholder 5">
            <a:extLst>
              <a:ext uri="{FF2B5EF4-FFF2-40B4-BE49-F238E27FC236}">
                <a16:creationId xmlns:a16="http://schemas.microsoft.com/office/drawing/2014/main" id="{3CD333B7-043F-B09E-8BD0-A66DCF3B9B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65B2F4-A7C3-031A-180A-0EDCA3790CDA}"/>
              </a:ext>
            </a:extLst>
          </p:cNvPr>
          <p:cNvSpPr>
            <a:spLocks noGrp="1"/>
          </p:cNvSpPr>
          <p:nvPr>
            <p:ph type="sldNum" sz="quarter" idx="12"/>
          </p:nvPr>
        </p:nvSpPr>
        <p:spPr/>
        <p:txBody>
          <a:bodyPr/>
          <a:lstStyle/>
          <a:p>
            <a:fld id="{4E5EBFCD-38E1-4790-AE00-D4E14037ED42}" type="slidenum">
              <a:rPr lang="en-GB" smtClean="0"/>
              <a:t>‹#›</a:t>
            </a:fld>
            <a:endParaRPr lang="en-GB"/>
          </a:p>
        </p:txBody>
      </p:sp>
    </p:spTree>
    <p:extLst>
      <p:ext uri="{BB962C8B-B14F-4D97-AF65-F5344CB8AC3E}">
        <p14:creationId xmlns:p14="http://schemas.microsoft.com/office/powerpoint/2010/main" val="613282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C08958-7526-07D5-4E12-E4DFBCFF57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EAC17F-A5D2-5CC3-1ADA-6F747B9DCE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ED94E6-3D65-BC83-20A7-A5448120F4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A5FB57-2F11-4874-B0D7-FCA0B433B7EB}" type="datetimeFigureOut">
              <a:rPr lang="en-GB" smtClean="0"/>
              <a:t>01/02/2024</a:t>
            </a:fld>
            <a:endParaRPr lang="en-GB"/>
          </a:p>
        </p:txBody>
      </p:sp>
      <p:sp>
        <p:nvSpPr>
          <p:cNvPr id="5" name="Footer Placeholder 4">
            <a:extLst>
              <a:ext uri="{FF2B5EF4-FFF2-40B4-BE49-F238E27FC236}">
                <a16:creationId xmlns:a16="http://schemas.microsoft.com/office/drawing/2014/main" id="{8E85A43C-EB20-25CF-AD61-D0B8CDFF5F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87A63F2-0D05-52E6-CE2F-3752DDB189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E5EBFCD-38E1-4790-AE00-D4E14037ED42}" type="slidenum">
              <a:rPr lang="en-GB" smtClean="0"/>
              <a:t>‹#›</a:t>
            </a:fld>
            <a:endParaRPr lang="en-GB"/>
          </a:p>
        </p:txBody>
      </p:sp>
    </p:spTree>
    <p:extLst>
      <p:ext uri="{BB962C8B-B14F-4D97-AF65-F5344CB8AC3E}">
        <p14:creationId xmlns:p14="http://schemas.microsoft.com/office/powerpoint/2010/main" val="2332697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DBE76-59FF-01E3-AE49-E9ED7D5EF10C}"/>
              </a:ext>
            </a:extLst>
          </p:cNvPr>
          <p:cNvSpPr>
            <a:spLocks noGrp="1"/>
          </p:cNvSpPr>
          <p:nvPr>
            <p:ph type="ctrTitle"/>
          </p:nvPr>
        </p:nvSpPr>
        <p:spPr>
          <a:xfrm>
            <a:off x="1325696" y="1277956"/>
            <a:ext cx="9144000" cy="821847"/>
          </a:xfrm>
        </p:spPr>
        <p:txBody>
          <a:bodyPr>
            <a:normAutofit fontScale="90000"/>
          </a:bodyPr>
          <a:lstStyle/>
          <a:p>
            <a:r>
              <a:rPr lang="en-GB" dirty="0">
                <a:solidFill>
                  <a:srgbClr val="23085A"/>
                </a:solidFill>
              </a:rPr>
              <a:t>The Windrush generation</a:t>
            </a:r>
          </a:p>
        </p:txBody>
      </p:sp>
      <p:pic>
        <p:nvPicPr>
          <p:cNvPr id="5" name="Picture 4" descr="A blue text on a black background&#10;&#10;Description automatically generated">
            <a:extLst>
              <a:ext uri="{FF2B5EF4-FFF2-40B4-BE49-F238E27FC236}">
                <a16:creationId xmlns:a16="http://schemas.microsoft.com/office/drawing/2014/main" id="{4C8BCB0F-D19E-F4C2-26D7-18A772C198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534" y="521294"/>
            <a:ext cx="1770586" cy="508994"/>
          </a:xfrm>
          <a:prstGeom prst="rect">
            <a:avLst/>
          </a:prstGeom>
        </p:spPr>
      </p:pic>
      <p:sp>
        <p:nvSpPr>
          <p:cNvPr id="7" name="TextBox 6">
            <a:extLst>
              <a:ext uri="{FF2B5EF4-FFF2-40B4-BE49-F238E27FC236}">
                <a16:creationId xmlns:a16="http://schemas.microsoft.com/office/drawing/2014/main" id="{8F34A215-7236-38DB-19B4-9552E174348D}"/>
              </a:ext>
            </a:extLst>
          </p:cNvPr>
          <p:cNvSpPr txBox="1"/>
          <p:nvPr/>
        </p:nvSpPr>
        <p:spPr>
          <a:xfrm>
            <a:off x="160893" y="6336706"/>
            <a:ext cx="6096000" cy="369332"/>
          </a:xfrm>
          <a:prstGeom prst="rect">
            <a:avLst/>
          </a:prstGeom>
          <a:noFill/>
        </p:spPr>
        <p:txBody>
          <a:bodyPr wrap="square">
            <a:spAutoFit/>
          </a:bodyPr>
          <a:lstStyle/>
          <a:p>
            <a:r>
              <a:rPr lang="en-GB" dirty="0">
                <a:solidFill>
                  <a:srgbClr val="23085A"/>
                </a:solidFill>
              </a:rPr>
              <a:t>teachingenglish.org.uk</a:t>
            </a:r>
          </a:p>
        </p:txBody>
      </p:sp>
      <p:pic>
        <p:nvPicPr>
          <p:cNvPr id="4" name="Picture 3">
            <a:extLst>
              <a:ext uri="{FF2B5EF4-FFF2-40B4-BE49-F238E27FC236}">
                <a16:creationId xmlns:a16="http://schemas.microsoft.com/office/drawing/2014/main" id="{12237227-5C8F-3789-C96C-2AFA46C9D6BD}"/>
              </a:ext>
            </a:extLst>
          </p:cNvPr>
          <p:cNvPicPr>
            <a:picLocks noChangeAspect="1"/>
          </p:cNvPicPr>
          <p:nvPr/>
        </p:nvPicPr>
        <p:blipFill>
          <a:blip r:embed="rId3"/>
          <a:stretch>
            <a:fillRect/>
          </a:stretch>
        </p:blipFill>
        <p:spPr>
          <a:xfrm>
            <a:off x="2526267" y="2031944"/>
            <a:ext cx="6742857" cy="4304762"/>
          </a:xfrm>
          <a:prstGeom prst="rect">
            <a:avLst/>
          </a:prstGeom>
        </p:spPr>
      </p:pic>
    </p:spTree>
    <p:extLst>
      <p:ext uri="{BB962C8B-B14F-4D97-AF65-F5344CB8AC3E}">
        <p14:creationId xmlns:p14="http://schemas.microsoft.com/office/powerpoint/2010/main" val="3553191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text on a black background&#10;&#10;Description automatically generated">
            <a:extLst>
              <a:ext uri="{FF2B5EF4-FFF2-40B4-BE49-F238E27FC236}">
                <a16:creationId xmlns:a16="http://schemas.microsoft.com/office/drawing/2014/main" id="{4C8BCB0F-D19E-F4C2-26D7-18A772C198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534" y="521294"/>
            <a:ext cx="1770586" cy="508994"/>
          </a:xfrm>
          <a:prstGeom prst="rect">
            <a:avLst/>
          </a:prstGeom>
        </p:spPr>
      </p:pic>
      <p:sp>
        <p:nvSpPr>
          <p:cNvPr id="7" name="TextBox 6">
            <a:extLst>
              <a:ext uri="{FF2B5EF4-FFF2-40B4-BE49-F238E27FC236}">
                <a16:creationId xmlns:a16="http://schemas.microsoft.com/office/drawing/2014/main" id="{8F34A215-7236-38DB-19B4-9552E174348D}"/>
              </a:ext>
            </a:extLst>
          </p:cNvPr>
          <p:cNvSpPr txBox="1"/>
          <p:nvPr/>
        </p:nvSpPr>
        <p:spPr>
          <a:xfrm>
            <a:off x="160893" y="6336706"/>
            <a:ext cx="6096000" cy="369332"/>
          </a:xfrm>
          <a:prstGeom prst="rect">
            <a:avLst/>
          </a:prstGeom>
          <a:noFill/>
        </p:spPr>
        <p:txBody>
          <a:bodyPr wrap="square">
            <a:spAutoFit/>
          </a:bodyPr>
          <a:lstStyle/>
          <a:p>
            <a:r>
              <a:rPr lang="en-GB" dirty="0">
                <a:solidFill>
                  <a:srgbClr val="23085A"/>
                </a:solidFill>
              </a:rPr>
              <a:t>teachingenglish.org.uk</a:t>
            </a:r>
          </a:p>
        </p:txBody>
      </p:sp>
      <p:sp>
        <p:nvSpPr>
          <p:cNvPr id="6" name="TextBox 5">
            <a:extLst>
              <a:ext uri="{FF2B5EF4-FFF2-40B4-BE49-F238E27FC236}">
                <a16:creationId xmlns:a16="http://schemas.microsoft.com/office/drawing/2014/main" id="{8952B7DB-05CF-0F43-BEA9-D1E52455C249}"/>
              </a:ext>
            </a:extLst>
          </p:cNvPr>
          <p:cNvSpPr txBox="1"/>
          <p:nvPr/>
        </p:nvSpPr>
        <p:spPr>
          <a:xfrm>
            <a:off x="2710148" y="476032"/>
            <a:ext cx="5640637" cy="646331"/>
          </a:xfrm>
          <a:prstGeom prst="rect">
            <a:avLst/>
          </a:prstGeom>
          <a:noFill/>
        </p:spPr>
        <p:txBody>
          <a:bodyPr wrap="square" rtlCol="0">
            <a:spAutoFit/>
          </a:bodyPr>
          <a:lstStyle/>
          <a:p>
            <a:r>
              <a:rPr lang="en-GB" sz="3600" b="1" dirty="0">
                <a:solidFill>
                  <a:srgbClr val="23085A"/>
                </a:solidFill>
                <a:latin typeface="Arial" panose="020B0604020202020204" pitchFamily="34" charset="0"/>
                <a:cs typeface="Arial" panose="020B0604020202020204" pitchFamily="34" charset="0"/>
              </a:rPr>
              <a:t>Informal writing format</a:t>
            </a:r>
          </a:p>
        </p:txBody>
      </p:sp>
      <p:graphicFrame>
        <p:nvGraphicFramePr>
          <p:cNvPr id="8" name="Table 7">
            <a:extLst>
              <a:ext uri="{FF2B5EF4-FFF2-40B4-BE49-F238E27FC236}">
                <a16:creationId xmlns:a16="http://schemas.microsoft.com/office/drawing/2014/main" id="{62EA56FC-6354-D94D-0FFA-58681F4460BE}"/>
              </a:ext>
            </a:extLst>
          </p:cNvPr>
          <p:cNvGraphicFramePr>
            <a:graphicFrameLocks noGrp="1"/>
          </p:cNvGraphicFramePr>
          <p:nvPr>
            <p:extLst>
              <p:ext uri="{D42A27DB-BD31-4B8C-83A1-F6EECF244321}">
                <p14:modId xmlns:p14="http://schemas.microsoft.com/office/powerpoint/2010/main" val="1860436773"/>
              </p:ext>
            </p:extLst>
          </p:nvPr>
        </p:nvGraphicFramePr>
        <p:xfrm>
          <a:off x="781585" y="1624562"/>
          <a:ext cx="9695456" cy="4306698"/>
        </p:xfrm>
        <a:graphic>
          <a:graphicData uri="http://schemas.openxmlformats.org/drawingml/2006/table">
            <a:tbl>
              <a:tblPr firstRow="1" bandRow="1">
                <a:tableStyleId>{5C22544A-7EE6-4342-B048-85BDC9FD1C3A}</a:tableStyleId>
              </a:tblPr>
              <a:tblGrid>
                <a:gridCol w="4847728">
                  <a:extLst>
                    <a:ext uri="{9D8B030D-6E8A-4147-A177-3AD203B41FA5}">
                      <a16:colId xmlns:a16="http://schemas.microsoft.com/office/drawing/2014/main" val="2851767140"/>
                    </a:ext>
                  </a:extLst>
                </a:gridCol>
                <a:gridCol w="4847728">
                  <a:extLst>
                    <a:ext uri="{9D8B030D-6E8A-4147-A177-3AD203B41FA5}">
                      <a16:colId xmlns:a16="http://schemas.microsoft.com/office/drawing/2014/main" val="2711552776"/>
                    </a:ext>
                  </a:extLst>
                </a:gridCol>
              </a:tblGrid>
              <a:tr h="0">
                <a:tc>
                  <a: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800" b="1" dirty="0">
                          <a:solidFill>
                            <a:srgbClr val="23085A"/>
                          </a:solidFill>
                          <a:latin typeface="Arial" panose="020B0604020202020204" pitchFamily="34" charset="0"/>
                          <a:cs typeface="Arial" panose="020B0604020202020204" pitchFamily="34" charset="0"/>
                        </a:rPr>
                        <a:t>Start with a greeting</a:t>
                      </a:r>
                      <a:r>
                        <a:rPr lang="en-GB" sz="1800" dirty="0">
                          <a:solidFill>
                            <a:srgbClr val="23085A"/>
                          </a:solidFill>
                          <a:latin typeface="Arial" panose="020B0604020202020204" pitchFamily="34" charset="0"/>
                          <a:cs typeface="Arial" panose="020B0604020202020204" pitchFamily="34" charset="0"/>
                        </a:rPr>
                        <a:t>:</a:t>
                      </a:r>
                    </a:p>
                    <a:p>
                      <a:pPr marL="342900" indent="-342900">
                        <a:lnSpc>
                          <a:spcPct val="150000"/>
                        </a:lnSpc>
                        <a:buFont typeface="Arial" panose="020B0604020202020204" pitchFamily="34" charset="0"/>
                        <a:buChar char="•"/>
                      </a:pPr>
                      <a:r>
                        <a:rPr lang="en-GB" sz="2000" b="0" dirty="0">
                          <a:solidFill>
                            <a:srgbClr val="23085A"/>
                          </a:solidFill>
                          <a:latin typeface="Arial" panose="020B0604020202020204" pitchFamily="34" charset="0"/>
                          <a:cs typeface="Arial" panose="020B0604020202020204" pitchFamily="34" charset="0"/>
                        </a:rPr>
                        <a:t>Dear Mam/ Dad/ Eva</a:t>
                      </a:r>
                    </a:p>
                    <a:p>
                      <a:pPr marL="342900" indent="-342900">
                        <a:lnSpc>
                          <a:spcPct val="150000"/>
                        </a:lnSpc>
                        <a:buFont typeface="Arial" panose="020B0604020202020204" pitchFamily="34" charset="0"/>
                        <a:buChar char="•"/>
                      </a:pPr>
                      <a:r>
                        <a:rPr lang="en-GB" sz="2000" b="0" dirty="0">
                          <a:solidFill>
                            <a:srgbClr val="23085A"/>
                          </a:solidFill>
                          <a:latin typeface="Arial" panose="020B0604020202020204" pitchFamily="34" charset="0"/>
                          <a:cs typeface="Arial" panose="020B0604020202020204" pitchFamily="34" charset="0"/>
                        </a:rPr>
                        <a:t>Hello everyone</a:t>
                      </a:r>
                    </a:p>
                    <a:p>
                      <a:pPr marL="342900" indent="-342900">
                        <a:lnSpc>
                          <a:spcPct val="150000"/>
                        </a:lnSpc>
                        <a:buFont typeface="Arial" panose="020B0604020202020204" pitchFamily="34" charset="0"/>
                        <a:buChar char="•"/>
                      </a:pPr>
                      <a:r>
                        <a:rPr lang="en-GB" sz="2000" b="0" dirty="0">
                          <a:solidFill>
                            <a:srgbClr val="23085A"/>
                          </a:solidFill>
                          <a:latin typeface="Arial" panose="020B0604020202020204" pitchFamily="34" charset="0"/>
                          <a:cs typeface="Arial" panose="020B0604020202020204" pitchFamily="34" charset="0"/>
                        </a:rPr>
                        <a:t>Hi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23085A"/>
                        </a:solidFill>
                        <a:latin typeface="Arial" panose="020B0604020202020204" pitchFamily="34" charset="0"/>
                        <a:cs typeface="Arial" panose="020B0604020202020204" pitchFamily="34" charset="0"/>
                      </a:endParaRP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23085A"/>
                          </a:solidFill>
                        </a:rPr>
                        <a:t>2. </a:t>
                      </a:r>
                      <a:r>
                        <a:rPr lang="en-GB" sz="1800" b="1" dirty="0">
                          <a:solidFill>
                            <a:srgbClr val="23085A"/>
                          </a:solidFill>
                          <a:latin typeface="Arial" panose="020B0604020202020204" pitchFamily="34" charset="0"/>
                          <a:cs typeface="Arial" panose="020B0604020202020204" pitchFamily="34" charset="0"/>
                        </a:rPr>
                        <a:t>Introduce the topic:</a:t>
                      </a:r>
                    </a:p>
                    <a:p>
                      <a:pPr marL="342900" indent="-342900">
                        <a:lnSpc>
                          <a:spcPct val="150000"/>
                        </a:lnSpc>
                        <a:buFont typeface="Arial" panose="020B0604020202020204" pitchFamily="34" charset="0"/>
                        <a:buChar char="•"/>
                      </a:pPr>
                      <a:r>
                        <a:rPr lang="en-GB" sz="2000" b="0" dirty="0">
                          <a:solidFill>
                            <a:srgbClr val="23085A"/>
                          </a:solidFill>
                          <a:latin typeface="Arial" panose="020B0604020202020204" pitchFamily="34" charset="0"/>
                          <a:cs typeface="Arial" panose="020B0604020202020204" pitchFamily="34" charset="0"/>
                        </a:rPr>
                        <a:t>I want to tell you about life in England.</a:t>
                      </a:r>
                    </a:p>
                    <a:p>
                      <a:pPr marL="342900" indent="-342900">
                        <a:lnSpc>
                          <a:spcPct val="150000"/>
                        </a:lnSpc>
                        <a:buFont typeface="Arial" panose="020B0604020202020204" pitchFamily="34" charset="0"/>
                        <a:buChar char="•"/>
                      </a:pPr>
                      <a:r>
                        <a:rPr lang="en-GB" sz="2000" b="0" dirty="0">
                          <a:solidFill>
                            <a:srgbClr val="23085A"/>
                          </a:solidFill>
                          <a:latin typeface="Arial" panose="020B0604020202020204" pitchFamily="34" charset="0"/>
                          <a:cs typeface="Arial" panose="020B0604020202020204" pitchFamily="34" charset="0"/>
                        </a:rPr>
                        <a:t>So, I’ve been in England 5 months now.</a:t>
                      </a:r>
                    </a:p>
                    <a:p>
                      <a:pPr marL="342900" indent="-342900">
                        <a:lnSpc>
                          <a:spcPct val="150000"/>
                        </a:lnSpc>
                        <a:buFont typeface="Arial" panose="020B0604020202020204" pitchFamily="34" charset="0"/>
                        <a:buChar char="•"/>
                      </a:pPr>
                      <a:r>
                        <a:rPr lang="en-GB" sz="2000" b="0" dirty="0">
                          <a:solidFill>
                            <a:srgbClr val="23085A"/>
                          </a:solidFill>
                          <a:latin typeface="Arial" panose="020B0604020202020204" pitchFamily="34" charset="0"/>
                          <a:cs typeface="Arial" panose="020B0604020202020204" pitchFamily="34" charset="0"/>
                        </a:rPr>
                        <a:t>Let me tell you how everything is going here.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0051085"/>
                  </a:ext>
                </a:extLst>
              </a:tr>
              <a:tr h="370840">
                <a:tc>
                  <a:txBody>
                    <a:bodyPr/>
                    <a:lstStyle/>
                    <a:p>
                      <a:r>
                        <a:rPr lang="en-GB" sz="2000" b="1" dirty="0"/>
                        <a:t>3</a:t>
                      </a:r>
                      <a:r>
                        <a:rPr lang="en-GB" sz="2000" b="1" dirty="0">
                          <a:solidFill>
                            <a:srgbClr val="23085A"/>
                          </a:solidFill>
                          <a:latin typeface="Arial" panose="020B0604020202020204" pitchFamily="34" charset="0"/>
                          <a:cs typeface="Arial" panose="020B0604020202020204" pitchFamily="34" charset="0"/>
                        </a:rPr>
                        <a:t>. Talk about your experiences</a:t>
                      </a:r>
                      <a:r>
                        <a:rPr lang="en-GB" sz="2000" dirty="0">
                          <a:solidFill>
                            <a:srgbClr val="23085A"/>
                          </a:solidFill>
                          <a:latin typeface="Arial" panose="020B0604020202020204" pitchFamily="34" charset="0"/>
                          <a:cs typeface="Arial" panose="020B0604020202020204" pitchFamily="34" charset="0"/>
                        </a:rPr>
                        <a:t>:</a:t>
                      </a:r>
                    </a:p>
                    <a:p>
                      <a:pPr marL="285750" indent="-285750">
                        <a:lnSpc>
                          <a:spcPct val="150000"/>
                        </a:lnSpc>
                        <a:buFont typeface="Arial" panose="020B0604020202020204" pitchFamily="34" charset="0"/>
                        <a:buChar char="•"/>
                      </a:pPr>
                      <a:r>
                        <a:rPr lang="en-GB" sz="1800" kern="1200" dirty="0">
                          <a:solidFill>
                            <a:schemeClr val="dk1"/>
                          </a:solidFill>
                          <a:effectLst/>
                          <a:latin typeface="+mn-lt"/>
                          <a:ea typeface="+mn-ea"/>
                          <a:cs typeface="+mn-cs"/>
                        </a:rPr>
                        <a:t> </a:t>
                      </a:r>
                      <a:r>
                        <a:rPr lang="en-GB" sz="2000" kern="1200" dirty="0">
                          <a:solidFill>
                            <a:srgbClr val="23085A"/>
                          </a:solidFill>
                          <a:effectLst/>
                          <a:latin typeface="Arial" panose="020B0604020202020204" pitchFamily="34" charset="0"/>
                          <a:ea typeface="+mn-ea"/>
                          <a:cs typeface="Arial" panose="020B0604020202020204" pitchFamily="34" charset="0"/>
                        </a:rPr>
                        <a:t>I was hoping to find…</a:t>
                      </a:r>
                    </a:p>
                    <a:p>
                      <a:pPr marL="285750" indent="-285750">
                        <a:lnSpc>
                          <a:spcPct val="150000"/>
                        </a:lnSpc>
                        <a:buFont typeface="Arial" panose="020B0604020202020204" pitchFamily="34" charset="0"/>
                        <a:buChar char="•"/>
                      </a:pPr>
                      <a:r>
                        <a:rPr lang="en-GB" sz="2000" kern="1200" dirty="0">
                          <a:solidFill>
                            <a:srgbClr val="23085A"/>
                          </a:solidFill>
                          <a:effectLst/>
                          <a:latin typeface="Arial" panose="020B0604020202020204" pitchFamily="34" charset="0"/>
                          <a:ea typeface="+mn-ea"/>
                          <a:cs typeface="Arial" panose="020B0604020202020204" pitchFamily="34" charset="0"/>
                        </a:rPr>
                        <a:t>I was surprised to see…</a:t>
                      </a:r>
                    </a:p>
                    <a:p>
                      <a:pPr marL="285750" indent="-285750">
                        <a:lnSpc>
                          <a:spcPct val="150000"/>
                        </a:lnSpc>
                        <a:buFont typeface="Arial" panose="020B0604020202020204" pitchFamily="34" charset="0"/>
                        <a:buChar char="•"/>
                      </a:pPr>
                      <a:r>
                        <a:rPr lang="en-GB" sz="2000" kern="1200" dirty="0">
                          <a:solidFill>
                            <a:srgbClr val="23085A"/>
                          </a:solidFill>
                          <a:effectLst/>
                          <a:latin typeface="Arial" panose="020B0604020202020204" pitchFamily="34" charset="0"/>
                          <a:ea typeface="+mn-ea"/>
                          <a:cs typeface="Arial" panose="020B0604020202020204" pitchFamily="34" charset="0"/>
                        </a:rPr>
                        <a:t>I’m really missing…</a:t>
                      </a:r>
                      <a:endParaRPr lang="en-GB" sz="2000" dirty="0">
                        <a:solidFill>
                          <a:srgbClr val="23085A"/>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b="1" dirty="0">
                          <a:solidFill>
                            <a:srgbClr val="23085A"/>
                          </a:solidFill>
                        </a:rPr>
                        <a:t>End with a closing before your signature:</a:t>
                      </a:r>
                    </a:p>
                    <a:p>
                      <a:pPr>
                        <a:lnSpc>
                          <a:spcPct val="150000"/>
                        </a:lnSpc>
                      </a:pPr>
                      <a:r>
                        <a:rPr lang="en-GB" sz="2000" b="0" dirty="0">
                          <a:solidFill>
                            <a:srgbClr val="23085A"/>
                          </a:solidFill>
                          <a:latin typeface="Arial" panose="020B0604020202020204" pitchFamily="34" charset="0"/>
                          <a:cs typeface="Arial" panose="020B0604020202020204" pitchFamily="34" charset="0"/>
                        </a:rPr>
                        <a:t>Write soon</a:t>
                      </a:r>
                    </a:p>
                    <a:p>
                      <a:pPr>
                        <a:lnSpc>
                          <a:spcPct val="150000"/>
                        </a:lnSpc>
                      </a:pPr>
                      <a:r>
                        <a:rPr lang="en-GB" sz="2000" b="0" dirty="0">
                          <a:solidFill>
                            <a:srgbClr val="23085A"/>
                          </a:solidFill>
                          <a:latin typeface="Arial" panose="020B0604020202020204" pitchFamily="34" charset="0"/>
                          <a:cs typeface="Arial" panose="020B0604020202020204" pitchFamily="34" charset="0"/>
                        </a:rPr>
                        <a:t>With love</a:t>
                      </a:r>
                    </a:p>
                    <a:p>
                      <a:pPr>
                        <a:lnSpc>
                          <a:spcPct val="150000"/>
                        </a:lnSpc>
                      </a:pPr>
                      <a:r>
                        <a:rPr lang="en-GB" sz="2000" b="0" dirty="0">
                          <a:solidFill>
                            <a:srgbClr val="23085A"/>
                          </a:solidFill>
                          <a:latin typeface="Arial" panose="020B0604020202020204" pitchFamily="34" charset="0"/>
                          <a:cs typeface="Arial" panose="020B0604020202020204" pitchFamily="34" charset="0"/>
                        </a:rPr>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1197183"/>
                  </a:ext>
                </a:extLst>
              </a:tr>
            </a:tbl>
          </a:graphicData>
        </a:graphic>
      </p:graphicFrame>
    </p:spTree>
    <p:extLst>
      <p:ext uri="{BB962C8B-B14F-4D97-AF65-F5344CB8AC3E}">
        <p14:creationId xmlns:p14="http://schemas.microsoft.com/office/powerpoint/2010/main" val="3726392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text on a black background&#10;&#10;Description automatically generated">
            <a:extLst>
              <a:ext uri="{FF2B5EF4-FFF2-40B4-BE49-F238E27FC236}">
                <a16:creationId xmlns:a16="http://schemas.microsoft.com/office/drawing/2014/main" id="{4C8BCB0F-D19E-F4C2-26D7-18A772C198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534" y="521294"/>
            <a:ext cx="1770586" cy="508994"/>
          </a:xfrm>
          <a:prstGeom prst="rect">
            <a:avLst/>
          </a:prstGeom>
        </p:spPr>
      </p:pic>
      <p:sp>
        <p:nvSpPr>
          <p:cNvPr id="7" name="TextBox 6">
            <a:extLst>
              <a:ext uri="{FF2B5EF4-FFF2-40B4-BE49-F238E27FC236}">
                <a16:creationId xmlns:a16="http://schemas.microsoft.com/office/drawing/2014/main" id="{8F34A215-7236-38DB-19B4-9552E174348D}"/>
              </a:ext>
            </a:extLst>
          </p:cNvPr>
          <p:cNvSpPr txBox="1"/>
          <p:nvPr/>
        </p:nvSpPr>
        <p:spPr>
          <a:xfrm>
            <a:off x="160893" y="6336706"/>
            <a:ext cx="6096000" cy="369332"/>
          </a:xfrm>
          <a:prstGeom prst="rect">
            <a:avLst/>
          </a:prstGeom>
          <a:noFill/>
        </p:spPr>
        <p:txBody>
          <a:bodyPr wrap="square">
            <a:spAutoFit/>
          </a:bodyPr>
          <a:lstStyle/>
          <a:p>
            <a:r>
              <a:rPr lang="en-GB" dirty="0">
                <a:solidFill>
                  <a:srgbClr val="23085A"/>
                </a:solidFill>
              </a:rPr>
              <a:t>teachingenglish.org.uk</a:t>
            </a:r>
          </a:p>
        </p:txBody>
      </p:sp>
      <p:sp>
        <p:nvSpPr>
          <p:cNvPr id="6" name="TextBox 5">
            <a:extLst>
              <a:ext uri="{FF2B5EF4-FFF2-40B4-BE49-F238E27FC236}">
                <a16:creationId xmlns:a16="http://schemas.microsoft.com/office/drawing/2014/main" id="{8952B7DB-05CF-0F43-BEA9-D1E52455C249}"/>
              </a:ext>
            </a:extLst>
          </p:cNvPr>
          <p:cNvSpPr txBox="1"/>
          <p:nvPr/>
        </p:nvSpPr>
        <p:spPr>
          <a:xfrm>
            <a:off x="2710149" y="476032"/>
            <a:ext cx="6268598" cy="646331"/>
          </a:xfrm>
          <a:prstGeom prst="rect">
            <a:avLst/>
          </a:prstGeom>
          <a:noFill/>
        </p:spPr>
        <p:txBody>
          <a:bodyPr wrap="square" rtlCol="0">
            <a:spAutoFit/>
          </a:bodyPr>
          <a:lstStyle/>
          <a:p>
            <a:r>
              <a:rPr lang="en-GB" sz="3600" b="1" dirty="0">
                <a:solidFill>
                  <a:srgbClr val="23085A"/>
                </a:solidFill>
                <a:latin typeface="Arial" panose="020B0604020202020204" pitchFamily="34" charset="0"/>
                <a:cs typeface="Arial" panose="020B0604020202020204" pitchFamily="34" charset="0"/>
              </a:rPr>
              <a:t>8. Cultural identity</a:t>
            </a:r>
          </a:p>
        </p:txBody>
      </p:sp>
      <p:sp>
        <p:nvSpPr>
          <p:cNvPr id="3" name="TextBox 2">
            <a:extLst>
              <a:ext uri="{FF2B5EF4-FFF2-40B4-BE49-F238E27FC236}">
                <a16:creationId xmlns:a16="http://schemas.microsoft.com/office/drawing/2014/main" id="{D78117DD-5721-771B-6391-EE0B170B3533}"/>
              </a:ext>
            </a:extLst>
          </p:cNvPr>
          <p:cNvSpPr txBox="1"/>
          <p:nvPr/>
        </p:nvSpPr>
        <p:spPr>
          <a:xfrm>
            <a:off x="826265" y="1169597"/>
            <a:ext cx="10631277" cy="4712893"/>
          </a:xfrm>
          <a:prstGeom prst="rect">
            <a:avLst/>
          </a:prstGeom>
          <a:noFill/>
        </p:spPr>
        <p:txBody>
          <a:bodyPr wrap="square">
            <a:spAutoFit/>
          </a:bodyPr>
          <a:lstStyle/>
          <a:p>
            <a:pPr>
              <a:lnSpc>
                <a:spcPts val="2700"/>
              </a:lnSpc>
            </a:pPr>
            <a:r>
              <a:rPr lang="en-GB" sz="2000" dirty="0">
                <a:solidFill>
                  <a:srgbClr val="23085A"/>
                </a:solidFill>
                <a:latin typeface="Arial" panose="020B0604020202020204" pitchFamily="34" charset="0"/>
                <a:cs typeface="Arial" panose="020B0604020202020204" pitchFamily="34" charset="0"/>
              </a:rPr>
              <a:t>Apart from a passport, what other things help you define your culture?</a:t>
            </a:r>
          </a:p>
          <a:p>
            <a:pPr>
              <a:lnSpc>
                <a:spcPts val="2700"/>
              </a:lnSpc>
            </a:pPr>
            <a:endParaRPr lang="en-GB" sz="2000" dirty="0">
              <a:solidFill>
                <a:srgbClr val="23085A"/>
              </a:solidFill>
              <a:latin typeface="Arial" panose="020B0604020202020204" pitchFamily="34" charset="0"/>
              <a:cs typeface="Arial" panose="020B0604020202020204" pitchFamily="34" charset="0"/>
            </a:endParaRPr>
          </a:p>
          <a:p>
            <a:pPr>
              <a:lnSpc>
                <a:spcPts val="2700"/>
              </a:lnSpc>
            </a:pPr>
            <a:r>
              <a:rPr lang="en-GB" sz="2000" dirty="0">
                <a:solidFill>
                  <a:srgbClr val="23085A"/>
                </a:solidFill>
                <a:latin typeface="Arial" panose="020B0604020202020204" pitchFamily="34" charset="0"/>
                <a:cs typeface="Arial" panose="020B0604020202020204" pitchFamily="34" charset="0"/>
              </a:rPr>
              <a:t>•	What makes someone British, French, Korean or Moroccan ?</a:t>
            </a:r>
          </a:p>
          <a:p>
            <a:pPr>
              <a:lnSpc>
                <a:spcPts val="2700"/>
              </a:lnSpc>
            </a:pPr>
            <a:endParaRPr lang="en-GB" sz="2000" dirty="0">
              <a:solidFill>
                <a:srgbClr val="23085A"/>
              </a:solidFill>
              <a:latin typeface="Arial" panose="020B0604020202020204" pitchFamily="34" charset="0"/>
              <a:cs typeface="Arial" panose="020B0604020202020204" pitchFamily="34" charset="0"/>
            </a:endParaRPr>
          </a:p>
          <a:p>
            <a:pPr>
              <a:lnSpc>
                <a:spcPts val="2700"/>
              </a:lnSpc>
            </a:pPr>
            <a:r>
              <a:rPr lang="en-GB" sz="2000" dirty="0">
                <a:solidFill>
                  <a:srgbClr val="23085A"/>
                </a:solidFill>
                <a:latin typeface="Arial" panose="020B0604020202020204" pitchFamily="34" charset="0"/>
                <a:cs typeface="Arial" panose="020B0604020202020204" pitchFamily="34" charset="0"/>
              </a:rPr>
              <a:t>•	What is your cultural identity?</a:t>
            </a:r>
          </a:p>
          <a:p>
            <a:pPr>
              <a:lnSpc>
                <a:spcPts val="2700"/>
              </a:lnSpc>
            </a:pPr>
            <a:endParaRPr lang="en-GB" sz="2000" dirty="0">
              <a:solidFill>
                <a:srgbClr val="23085A"/>
              </a:solidFill>
              <a:latin typeface="Arial" panose="020B0604020202020204" pitchFamily="34" charset="0"/>
              <a:cs typeface="Arial" panose="020B0604020202020204" pitchFamily="34" charset="0"/>
            </a:endParaRPr>
          </a:p>
          <a:p>
            <a:pPr>
              <a:lnSpc>
                <a:spcPts val="2700"/>
              </a:lnSpc>
            </a:pPr>
            <a:r>
              <a:rPr lang="en-GB" sz="2000" dirty="0">
                <a:solidFill>
                  <a:srgbClr val="23085A"/>
                </a:solidFill>
                <a:latin typeface="Arial" panose="020B0604020202020204" pitchFamily="34" charset="0"/>
                <a:cs typeface="Arial" panose="020B0604020202020204" pitchFamily="34" charset="0"/>
              </a:rPr>
              <a:t>•	Think of three things which help describe your identity?</a:t>
            </a:r>
          </a:p>
          <a:p>
            <a:pPr lvl="2">
              <a:lnSpc>
                <a:spcPts val="2900"/>
              </a:lnSpc>
            </a:pPr>
            <a:r>
              <a:rPr lang="en-GB" sz="2000" dirty="0">
                <a:solidFill>
                  <a:srgbClr val="23085A"/>
                </a:solidFill>
                <a:latin typeface="Arial" panose="020B0604020202020204" pitchFamily="34" charset="0"/>
                <a:cs typeface="Arial" panose="020B0604020202020204" pitchFamily="34" charset="0"/>
              </a:rPr>
              <a:t>-	is it the language you speak?</a:t>
            </a:r>
          </a:p>
          <a:p>
            <a:pPr lvl="2">
              <a:lnSpc>
                <a:spcPts val="2900"/>
              </a:lnSpc>
            </a:pPr>
            <a:r>
              <a:rPr lang="en-GB" sz="2000" dirty="0">
                <a:solidFill>
                  <a:srgbClr val="23085A"/>
                </a:solidFill>
                <a:latin typeface="Arial" panose="020B0604020202020204" pitchFamily="34" charset="0"/>
                <a:cs typeface="Arial" panose="020B0604020202020204" pitchFamily="34" charset="0"/>
              </a:rPr>
              <a:t>-	Is it where your parents were born?</a:t>
            </a:r>
          </a:p>
          <a:p>
            <a:pPr lvl="2">
              <a:lnSpc>
                <a:spcPts val="2900"/>
              </a:lnSpc>
            </a:pPr>
            <a:r>
              <a:rPr lang="en-GB" sz="2000" dirty="0">
                <a:solidFill>
                  <a:srgbClr val="23085A"/>
                </a:solidFill>
                <a:latin typeface="Arial" panose="020B0604020202020204" pitchFamily="34" charset="0"/>
                <a:cs typeface="Arial" panose="020B0604020202020204" pitchFamily="34" charset="0"/>
              </a:rPr>
              <a:t>-	Is it the region where you live?</a:t>
            </a:r>
          </a:p>
          <a:p>
            <a:pPr lvl="2">
              <a:lnSpc>
                <a:spcPts val="2900"/>
              </a:lnSpc>
            </a:pPr>
            <a:r>
              <a:rPr lang="en-GB" sz="2000" dirty="0">
                <a:solidFill>
                  <a:srgbClr val="23085A"/>
                </a:solidFill>
                <a:latin typeface="Arial" panose="020B0604020202020204" pitchFamily="34" charset="0"/>
                <a:cs typeface="Arial" panose="020B0604020202020204" pitchFamily="34" charset="0"/>
              </a:rPr>
              <a:t>-	Is it the religion your practise?</a:t>
            </a:r>
          </a:p>
          <a:p>
            <a:pPr lvl="2">
              <a:lnSpc>
                <a:spcPts val="2900"/>
              </a:lnSpc>
            </a:pPr>
            <a:r>
              <a:rPr lang="en-GB" sz="2000" dirty="0">
                <a:solidFill>
                  <a:srgbClr val="23085A"/>
                </a:solidFill>
                <a:latin typeface="Arial" panose="020B0604020202020204" pitchFamily="34" charset="0"/>
                <a:cs typeface="Arial" panose="020B0604020202020204" pitchFamily="34" charset="0"/>
              </a:rPr>
              <a:t>-	Is it the type of food you eat?</a:t>
            </a:r>
          </a:p>
          <a:p>
            <a:pPr lvl="2">
              <a:lnSpc>
                <a:spcPts val="2900"/>
              </a:lnSpc>
            </a:pPr>
            <a:r>
              <a:rPr lang="en-GB" sz="2000" dirty="0">
                <a:solidFill>
                  <a:srgbClr val="23085A"/>
                </a:solidFill>
                <a:latin typeface="Arial" panose="020B0604020202020204" pitchFamily="34" charset="0"/>
                <a:cs typeface="Arial" panose="020B0604020202020204" pitchFamily="34" charset="0"/>
              </a:rPr>
              <a:t>-	Is it your taste in music?</a:t>
            </a:r>
          </a:p>
        </p:txBody>
      </p:sp>
      <p:pic>
        <p:nvPicPr>
          <p:cNvPr id="4" name="Picture 3">
            <a:extLst>
              <a:ext uri="{FF2B5EF4-FFF2-40B4-BE49-F238E27FC236}">
                <a16:creationId xmlns:a16="http://schemas.microsoft.com/office/drawing/2014/main" id="{5D2FB4C0-B101-EB79-ADAB-8426278BE9FB}"/>
              </a:ext>
            </a:extLst>
          </p:cNvPr>
          <p:cNvPicPr>
            <a:picLocks noChangeAspect="1"/>
          </p:cNvPicPr>
          <p:nvPr/>
        </p:nvPicPr>
        <p:blipFill>
          <a:blip r:embed="rId3"/>
          <a:stretch>
            <a:fillRect/>
          </a:stretch>
        </p:blipFill>
        <p:spPr>
          <a:xfrm>
            <a:off x="7223329" y="3657323"/>
            <a:ext cx="4968671" cy="3200677"/>
          </a:xfrm>
          <a:prstGeom prst="rect">
            <a:avLst/>
          </a:prstGeom>
        </p:spPr>
      </p:pic>
    </p:spTree>
    <p:extLst>
      <p:ext uri="{BB962C8B-B14F-4D97-AF65-F5344CB8AC3E}">
        <p14:creationId xmlns:p14="http://schemas.microsoft.com/office/powerpoint/2010/main" val="1972579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text on a black background&#10;&#10;Description automatically generated">
            <a:extLst>
              <a:ext uri="{FF2B5EF4-FFF2-40B4-BE49-F238E27FC236}">
                <a16:creationId xmlns:a16="http://schemas.microsoft.com/office/drawing/2014/main" id="{4C8BCB0F-D19E-F4C2-26D7-18A772C198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534" y="521294"/>
            <a:ext cx="1770586" cy="508994"/>
          </a:xfrm>
          <a:prstGeom prst="rect">
            <a:avLst/>
          </a:prstGeom>
        </p:spPr>
      </p:pic>
      <p:sp>
        <p:nvSpPr>
          <p:cNvPr id="7" name="TextBox 6">
            <a:extLst>
              <a:ext uri="{FF2B5EF4-FFF2-40B4-BE49-F238E27FC236}">
                <a16:creationId xmlns:a16="http://schemas.microsoft.com/office/drawing/2014/main" id="{8F34A215-7236-38DB-19B4-9552E174348D}"/>
              </a:ext>
            </a:extLst>
          </p:cNvPr>
          <p:cNvSpPr txBox="1"/>
          <p:nvPr/>
        </p:nvSpPr>
        <p:spPr>
          <a:xfrm>
            <a:off x="160893" y="6336706"/>
            <a:ext cx="6096000" cy="369332"/>
          </a:xfrm>
          <a:prstGeom prst="rect">
            <a:avLst/>
          </a:prstGeom>
          <a:noFill/>
        </p:spPr>
        <p:txBody>
          <a:bodyPr wrap="square">
            <a:spAutoFit/>
          </a:bodyPr>
          <a:lstStyle/>
          <a:p>
            <a:r>
              <a:rPr lang="en-GB" dirty="0">
                <a:solidFill>
                  <a:srgbClr val="23085A"/>
                </a:solidFill>
              </a:rPr>
              <a:t>teachingenglish.org.uk</a:t>
            </a:r>
          </a:p>
        </p:txBody>
      </p:sp>
      <p:sp>
        <p:nvSpPr>
          <p:cNvPr id="6" name="TextBox 5">
            <a:extLst>
              <a:ext uri="{FF2B5EF4-FFF2-40B4-BE49-F238E27FC236}">
                <a16:creationId xmlns:a16="http://schemas.microsoft.com/office/drawing/2014/main" id="{8952B7DB-05CF-0F43-BEA9-D1E52455C249}"/>
              </a:ext>
            </a:extLst>
          </p:cNvPr>
          <p:cNvSpPr txBox="1"/>
          <p:nvPr/>
        </p:nvSpPr>
        <p:spPr>
          <a:xfrm>
            <a:off x="2710148" y="476032"/>
            <a:ext cx="8692309" cy="646331"/>
          </a:xfrm>
          <a:prstGeom prst="rect">
            <a:avLst/>
          </a:prstGeom>
          <a:noFill/>
        </p:spPr>
        <p:txBody>
          <a:bodyPr wrap="square" rtlCol="0">
            <a:spAutoFit/>
          </a:bodyPr>
          <a:lstStyle/>
          <a:p>
            <a:r>
              <a:rPr lang="en-GB" sz="3600" b="1" dirty="0">
                <a:solidFill>
                  <a:srgbClr val="23085A"/>
                </a:solidFill>
                <a:latin typeface="Arial" panose="020B0604020202020204" pitchFamily="34" charset="0"/>
                <a:cs typeface="Arial" panose="020B0604020202020204" pitchFamily="34" charset="0"/>
              </a:rPr>
              <a:t>9. The English-speaking world</a:t>
            </a:r>
          </a:p>
        </p:txBody>
      </p:sp>
      <p:sp>
        <p:nvSpPr>
          <p:cNvPr id="3" name="TextBox 2">
            <a:extLst>
              <a:ext uri="{FF2B5EF4-FFF2-40B4-BE49-F238E27FC236}">
                <a16:creationId xmlns:a16="http://schemas.microsoft.com/office/drawing/2014/main" id="{EB81D18A-335E-EDA5-F66A-DC0073826813}"/>
              </a:ext>
            </a:extLst>
          </p:cNvPr>
          <p:cNvSpPr txBox="1"/>
          <p:nvPr/>
        </p:nvSpPr>
        <p:spPr>
          <a:xfrm>
            <a:off x="579534" y="1431916"/>
            <a:ext cx="10686361" cy="4959756"/>
          </a:xfrm>
          <a:prstGeom prst="rect">
            <a:avLst/>
          </a:prstGeom>
          <a:noFill/>
        </p:spPr>
        <p:txBody>
          <a:bodyPr wrap="square">
            <a:spAutoFit/>
          </a:bodyPr>
          <a:lstStyle/>
          <a:p>
            <a:pPr>
              <a:lnSpc>
                <a:spcPct val="150000"/>
              </a:lnSpc>
            </a:pPr>
            <a:r>
              <a:rPr lang="en-GB" sz="2000" dirty="0">
                <a:solidFill>
                  <a:srgbClr val="23085A"/>
                </a:solidFill>
                <a:latin typeface="Arial" panose="020B0604020202020204" pitchFamily="34" charset="0"/>
                <a:cs typeface="Arial" panose="020B0604020202020204" pitchFamily="34" charset="0"/>
              </a:rPr>
              <a:t>The spread of English around the world is part of the history of the Windrush Generation. Jamaicans and other people who came from the West Indies were British passport holders. These countries were once British colonies and their inhabitants were encouraged to think of Britain as the 'Mother Country'. The colonies are now independent nations, but many continue to use English as their main language or second language.</a:t>
            </a:r>
          </a:p>
          <a:p>
            <a:pPr marL="800100" lvl="1" indent="-342900">
              <a:lnSpc>
                <a:spcPct val="150000"/>
              </a:lnSpc>
              <a:spcAft>
                <a:spcPts val="600"/>
              </a:spcAft>
              <a:buFont typeface="Symbol" panose="05050102010706020507" pitchFamily="18" charset="2"/>
              <a:buChar char=""/>
            </a:pPr>
            <a:r>
              <a:rPr lang="en-GB" sz="2000" dirty="0">
                <a:solidFill>
                  <a:srgbClr val="23085A"/>
                </a:solidFill>
                <a:effectLst/>
                <a:latin typeface="Arial" panose="020B0604020202020204" pitchFamily="34" charset="0"/>
                <a:ea typeface="Times New Roman" panose="02020603050405020304" pitchFamily="18" charset="0"/>
              </a:rPr>
              <a:t>List all the countries where you think English is spoken.</a:t>
            </a:r>
          </a:p>
          <a:p>
            <a:pPr marL="800100" lvl="1" indent="-342900">
              <a:lnSpc>
                <a:spcPct val="150000"/>
              </a:lnSpc>
              <a:spcAft>
                <a:spcPts val="600"/>
              </a:spcAft>
              <a:buFont typeface="Symbol" panose="05050102010706020507" pitchFamily="18" charset="2"/>
              <a:buChar char=""/>
            </a:pPr>
            <a:r>
              <a:rPr lang="en-GB" sz="2000" dirty="0">
                <a:solidFill>
                  <a:srgbClr val="23085A"/>
                </a:solidFill>
                <a:effectLst/>
                <a:latin typeface="Arial" panose="020B0604020202020204" pitchFamily="34" charset="0"/>
                <a:ea typeface="Times New Roman" panose="02020603050405020304" pitchFamily="18" charset="0"/>
              </a:rPr>
              <a:t>Do you know anything about them?</a:t>
            </a:r>
          </a:p>
          <a:p>
            <a:pPr marL="800100" lvl="1" indent="-342900">
              <a:lnSpc>
                <a:spcPct val="150000"/>
              </a:lnSpc>
              <a:spcAft>
                <a:spcPts val="600"/>
              </a:spcAft>
              <a:buFont typeface="Symbol" panose="05050102010706020507" pitchFamily="18" charset="2"/>
              <a:buChar char=""/>
            </a:pPr>
            <a:r>
              <a:rPr lang="en-GB" sz="2000" dirty="0">
                <a:solidFill>
                  <a:srgbClr val="23085A"/>
                </a:solidFill>
                <a:effectLst/>
                <a:latin typeface="Arial" panose="020B0604020202020204" pitchFamily="34" charset="0"/>
                <a:ea typeface="Times New Roman" panose="02020603050405020304" pitchFamily="18" charset="0"/>
              </a:rPr>
              <a:t>Have you ever visited one of these counties?</a:t>
            </a:r>
          </a:p>
          <a:p>
            <a:pPr marL="800100" lvl="1" indent="-342900">
              <a:lnSpc>
                <a:spcPct val="150000"/>
              </a:lnSpc>
              <a:spcAft>
                <a:spcPts val="600"/>
              </a:spcAft>
              <a:buFont typeface="Symbol" panose="05050102010706020507" pitchFamily="18" charset="2"/>
              <a:buChar char=""/>
            </a:pPr>
            <a:r>
              <a:rPr lang="en-GB" sz="2000" dirty="0">
                <a:solidFill>
                  <a:srgbClr val="23085A"/>
                </a:solidFill>
                <a:effectLst/>
                <a:latin typeface="Arial" panose="020B0604020202020204" pitchFamily="34" charset="0"/>
                <a:ea typeface="Times New Roman" panose="02020603050405020304" pitchFamily="18" charset="0"/>
              </a:rPr>
              <a:t>Which one would you like to visit?</a:t>
            </a:r>
          </a:p>
          <a:p>
            <a:pPr>
              <a:lnSpc>
                <a:spcPct val="150000"/>
              </a:lnSpc>
            </a:pPr>
            <a:endParaRPr lang="en-GB" sz="2000" dirty="0">
              <a:solidFill>
                <a:srgbClr val="2308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5168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text on a black background&#10;&#10;Description automatically generated">
            <a:extLst>
              <a:ext uri="{FF2B5EF4-FFF2-40B4-BE49-F238E27FC236}">
                <a16:creationId xmlns:a16="http://schemas.microsoft.com/office/drawing/2014/main" id="{4C8BCB0F-D19E-F4C2-26D7-18A772C198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534" y="521294"/>
            <a:ext cx="1770586" cy="508994"/>
          </a:xfrm>
          <a:prstGeom prst="rect">
            <a:avLst/>
          </a:prstGeom>
        </p:spPr>
      </p:pic>
      <p:sp>
        <p:nvSpPr>
          <p:cNvPr id="7" name="TextBox 6">
            <a:extLst>
              <a:ext uri="{FF2B5EF4-FFF2-40B4-BE49-F238E27FC236}">
                <a16:creationId xmlns:a16="http://schemas.microsoft.com/office/drawing/2014/main" id="{8F34A215-7236-38DB-19B4-9552E174348D}"/>
              </a:ext>
            </a:extLst>
          </p:cNvPr>
          <p:cNvSpPr txBox="1"/>
          <p:nvPr/>
        </p:nvSpPr>
        <p:spPr>
          <a:xfrm>
            <a:off x="160893" y="6336706"/>
            <a:ext cx="6096000" cy="369332"/>
          </a:xfrm>
          <a:prstGeom prst="rect">
            <a:avLst/>
          </a:prstGeom>
          <a:noFill/>
        </p:spPr>
        <p:txBody>
          <a:bodyPr wrap="square">
            <a:spAutoFit/>
          </a:bodyPr>
          <a:lstStyle/>
          <a:p>
            <a:r>
              <a:rPr lang="en-GB" dirty="0">
                <a:solidFill>
                  <a:srgbClr val="23085A"/>
                </a:solidFill>
              </a:rPr>
              <a:t>teachingenglish.org.uk</a:t>
            </a:r>
          </a:p>
        </p:txBody>
      </p:sp>
      <p:sp>
        <p:nvSpPr>
          <p:cNvPr id="6" name="TextBox 5">
            <a:extLst>
              <a:ext uri="{FF2B5EF4-FFF2-40B4-BE49-F238E27FC236}">
                <a16:creationId xmlns:a16="http://schemas.microsoft.com/office/drawing/2014/main" id="{8952B7DB-05CF-0F43-BEA9-D1E52455C249}"/>
              </a:ext>
            </a:extLst>
          </p:cNvPr>
          <p:cNvSpPr txBox="1"/>
          <p:nvPr/>
        </p:nvSpPr>
        <p:spPr>
          <a:xfrm>
            <a:off x="2710149" y="476032"/>
            <a:ext cx="6268598" cy="646331"/>
          </a:xfrm>
          <a:prstGeom prst="rect">
            <a:avLst/>
          </a:prstGeom>
          <a:noFill/>
        </p:spPr>
        <p:txBody>
          <a:bodyPr wrap="square" rtlCol="0">
            <a:spAutoFit/>
          </a:bodyPr>
          <a:lstStyle/>
          <a:p>
            <a:r>
              <a:rPr lang="en-GB" sz="3600" b="1" dirty="0">
                <a:solidFill>
                  <a:srgbClr val="23085A"/>
                </a:solidFill>
                <a:latin typeface="Arial" panose="020B0604020202020204" pitchFamily="34" charset="0"/>
                <a:cs typeface="Arial" panose="020B0604020202020204" pitchFamily="34" charset="0"/>
              </a:rPr>
              <a:t>10. Project</a:t>
            </a:r>
          </a:p>
        </p:txBody>
      </p:sp>
      <p:pic>
        <p:nvPicPr>
          <p:cNvPr id="3" name="Picture 2" descr="The Parthenon in Athens. A stone structure with columns&#10;">
            <a:extLst>
              <a:ext uri="{FF2B5EF4-FFF2-40B4-BE49-F238E27FC236}">
                <a16:creationId xmlns:a16="http://schemas.microsoft.com/office/drawing/2014/main" id="{6FD53B06-52FE-594B-F3C2-D9E2BEDF99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4244" y="3670891"/>
            <a:ext cx="4046863" cy="3035147"/>
          </a:xfrm>
          <a:prstGeom prst="rect">
            <a:avLst/>
          </a:prstGeom>
        </p:spPr>
      </p:pic>
      <p:sp>
        <p:nvSpPr>
          <p:cNvPr id="8" name="TextBox 7">
            <a:extLst>
              <a:ext uri="{FF2B5EF4-FFF2-40B4-BE49-F238E27FC236}">
                <a16:creationId xmlns:a16="http://schemas.microsoft.com/office/drawing/2014/main" id="{E2A3D1EA-65F8-3DA2-16E8-6A97C7009AC6}"/>
              </a:ext>
            </a:extLst>
          </p:cNvPr>
          <p:cNvSpPr txBox="1"/>
          <p:nvPr/>
        </p:nvSpPr>
        <p:spPr>
          <a:xfrm>
            <a:off x="579533" y="1325486"/>
            <a:ext cx="9451973" cy="2805320"/>
          </a:xfrm>
          <a:prstGeom prst="rect">
            <a:avLst/>
          </a:prstGeom>
          <a:noFill/>
        </p:spPr>
        <p:txBody>
          <a:bodyPr wrap="square">
            <a:spAutoFit/>
          </a:bodyPr>
          <a:lstStyle/>
          <a:p>
            <a:pPr>
              <a:lnSpc>
                <a:spcPct val="150000"/>
              </a:lnSpc>
            </a:pPr>
            <a:r>
              <a:rPr lang="en-GB" sz="2000" dirty="0">
                <a:solidFill>
                  <a:srgbClr val="23085A"/>
                </a:solidFill>
                <a:latin typeface="Arial" panose="020B0604020202020204" pitchFamily="34" charset="0"/>
                <a:cs typeface="Arial" panose="020B0604020202020204" pitchFamily="34" charset="0"/>
              </a:rPr>
              <a:t>Choose a country or place you are interested in. Find out about the country</a:t>
            </a:r>
          </a:p>
          <a:p>
            <a:pPr>
              <a:lnSpc>
                <a:spcPct val="150000"/>
              </a:lnSpc>
            </a:pPr>
            <a:endParaRPr lang="en-GB" sz="2000" dirty="0">
              <a:solidFill>
                <a:srgbClr val="23085A"/>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sz="2000" dirty="0">
                <a:solidFill>
                  <a:srgbClr val="23085A"/>
                </a:solidFill>
                <a:latin typeface="Arial" panose="020B0604020202020204" pitchFamily="34" charset="0"/>
                <a:cs typeface="Arial" panose="020B0604020202020204" pitchFamily="34" charset="0"/>
              </a:rPr>
              <a:t>Make a list of the things you associate with the culture of that country.</a:t>
            </a:r>
          </a:p>
          <a:p>
            <a:pPr lvl="2">
              <a:lnSpc>
                <a:spcPct val="150000"/>
              </a:lnSpc>
            </a:pPr>
            <a:r>
              <a:rPr lang="en-GB" sz="2000" dirty="0">
                <a:solidFill>
                  <a:srgbClr val="23085A"/>
                </a:solidFill>
                <a:latin typeface="Arial" panose="020B0604020202020204" pitchFamily="34" charset="0"/>
                <a:cs typeface="Arial" panose="020B0604020202020204" pitchFamily="34" charset="0"/>
              </a:rPr>
              <a:t>-	Do you think the description refers to all people who live there?</a:t>
            </a:r>
          </a:p>
          <a:p>
            <a:pPr lvl="3">
              <a:lnSpc>
                <a:spcPct val="150000"/>
              </a:lnSpc>
            </a:pPr>
            <a:r>
              <a:rPr lang="en-GB" sz="2000" dirty="0">
                <a:solidFill>
                  <a:srgbClr val="23085A"/>
                </a:solidFill>
                <a:latin typeface="Arial" panose="020B0604020202020204" pitchFamily="34" charset="0"/>
                <a:cs typeface="Arial" panose="020B0604020202020204" pitchFamily="34" charset="0"/>
              </a:rPr>
              <a:t>-	What are the stereotypes of this country or its people?</a:t>
            </a:r>
          </a:p>
          <a:p>
            <a:pPr marL="342900" indent="-342900">
              <a:lnSpc>
                <a:spcPct val="150000"/>
              </a:lnSpc>
              <a:buFont typeface="Arial" panose="020B0604020202020204" pitchFamily="34" charset="0"/>
              <a:buChar char="•"/>
            </a:pPr>
            <a:r>
              <a:rPr lang="en-GB" sz="2000" dirty="0">
                <a:solidFill>
                  <a:srgbClr val="23085A"/>
                </a:solidFill>
                <a:latin typeface="Arial" panose="020B0604020202020204" pitchFamily="34" charset="0"/>
                <a:cs typeface="Arial" panose="020B0604020202020204" pitchFamily="34" charset="0"/>
              </a:rPr>
              <a:t>Present a short description to your group.</a:t>
            </a:r>
          </a:p>
        </p:txBody>
      </p:sp>
    </p:spTree>
    <p:extLst>
      <p:ext uri="{BB962C8B-B14F-4D97-AF65-F5344CB8AC3E}">
        <p14:creationId xmlns:p14="http://schemas.microsoft.com/office/powerpoint/2010/main" val="2652690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163FA4-3B65-7C28-81BC-722BC554B017}"/>
              </a:ext>
            </a:extLst>
          </p:cNvPr>
          <p:cNvPicPr>
            <a:picLocks noChangeAspect="1"/>
          </p:cNvPicPr>
          <p:nvPr/>
        </p:nvPicPr>
        <p:blipFill>
          <a:blip r:embed="rId2"/>
          <a:stretch>
            <a:fillRect/>
          </a:stretch>
        </p:blipFill>
        <p:spPr>
          <a:xfrm>
            <a:off x="515932" y="428031"/>
            <a:ext cx="1774090" cy="506012"/>
          </a:xfrm>
          <a:prstGeom prst="rect">
            <a:avLst/>
          </a:prstGeom>
        </p:spPr>
      </p:pic>
      <p:pic>
        <p:nvPicPr>
          <p:cNvPr id="6" name="Picture 5">
            <a:extLst>
              <a:ext uri="{FF2B5EF4-FFF2-40B4-BE49-F238E27FC236}">
                <a16:creationId xmlns:a16="http://schemas.microsoft.com/office/drawing/2014/main" id="{F84E2941-B979-FA92-4DE7-2D79D65517A7}"/>
              </a:ext>
            </a:extLst>
          </p:cNvPr>
          <p:cNvPicPr>
            <a:picLocks noChangeAspect="1"/>
          </p:cNvPicPr>
          <p:nvPr/>
        </p:nvPicPr>
        <p:blipFill>
          <a:blip r:embed="rId3"/>
          <a:stretch>
            <a:fillRect/>
          </a:stretch>
        </p:blipFill>
        <p:spPr>
          <a:xfrm>
            <a:off x="1896000" y="1171857"/>
            <a:ext cx="8400000" cy="4514286"/>
          </a:xfrm>
          <a:prstGeom prst="rect">
            <a:avLst/>
          </a:prstGeom>
        </p:spPr>
      </p:pic>
      <p:pic>
        <p:nvPicPr>
          <p:cNvPr id="7" name="Picture 6">
            <a:extLst>
              <a:ext uri="{FF2B5EF4-FFF2-40B4-BE49-F238E27FC236}">
                <a16:creationId xmlns:a16="http://schemas.microsoft.com/office/drawing/2014/main" id="{4EAD2819-C2E5-6E60-2A3E-BA221A90CEFF}"/>
              </a:ext>
            </a:extLst>
          </p:cNvPr>
          <p:cNvPicPr>
            <a:picLocks noChangeAspect="1"/>
          </p:cNvPicPr>
          <p:nvPr/>
        </p:nvPicPr>
        <p:blipFill>
          <a:blip r:embed="rId4"/>
          <a:stretch>
            <a:fillRect/>
          </a:stretch>
        </p:blipFill>
        <p:spPr>
          <a:xfrm>
            <a:off x="186020" y="6364181"/>
            <a:ext cx="6145301" cy="493819"/>
          </a:xfrm>
          <a:prstGeom prst="rect">
            <a:avLst/>
          </a:prstGeom>
        </p:spPr>
      </p:pic>
      <p:sp>
        <p:nvSpPr>
          <p:cNvPr id="8" name="TextBox 7">
            <a:extLst>
              <a:ext uri="{FF2B5EF4-FFF2-40B4-BE49-F238E27FC236}">
                <a16:creationId xmlns:a16="http://schemas.microsoft.com/office/drawing/2014/main" id="{6E88A3EB-E1DD-7D9A-6B53-2C5A7570FE24}"/>
              </a:ext>
            </a:extLst>
          </p:cNvPr>
          <p:cNvSpPr txBox="1"/>
          <p:nvPr/>
        </p:nvSpPr>
        <p:spPr>
          <a:xfrm>
            <a:off x="2710149" y="476032"/>
            <a:ext cx="6268598" cy="646331"/>
          </a:xfrm>
          <a:prstGeom prst="rect">
            <a:avLst/>
          </a:prstGeom>
          <a:noFill/>
        </p:spPr>
        <p:txBody>
          <a:bodyPr wrap="square" rtlCol="0">
            <a:spAutoFit/>
          </a:bodyPr>
          <a:lstStyle/>
          <a:p>
            <a:r>
              <a:rPr lang="en-GB" sz="3600" b="1" dirty="0">
                <a:solidFill>
                  <a:srgbClr val="23085A"/>
                </a:solidFill>
                <a:latin typeface="Arial" panose="020B0604020202020204" pitchFamily="34" charset="0"/>
                <a:cs typeface="Arial" panose="020B0604020202020204" pitchFamily="34" charset="0"/>
              </a:rPr>
              <a:t>Project - example</a:t>
            </a:r>
          </a:p>
        </p:txBody>
      </p:sp>
    </p:spTree>
    <p:extLst>
      <p:ext uri="{BB962C8B-B14F-4D97-AF65-F5344CB8AC3E}">
        <p14:creationId xmlns:p14="http://schemas.microsoft.com/office/powerpoint/2010/main" val="2242537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text on a black background&#10;&#10;Description automatically generated">
            <a:extLst>
              <a:ext uri="{FF2B5EF4-FFF2-40B4-BE49-F238E27FC236}">
                <a16:creationId xmlns:a16="http://schemas.microsoft.com/office/drawing/2014/main" id="{4C8BCB0F-D19E-F4C2-26D7-18A772C198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534" y="521294"/>
            <a:ext cx="1770586" cy="508994"/>
          </a:xfrm>
          <a:prstGeom prst="rect">
            <a:avLst/>
          </a:prstGeom>
        </p:spPr>
      </p:pic>
      <p:sp>
        <p:nvSpPr>
          <p:cNvPr id="7" name="TextBox 6">
            <a:extLst>
              <a:ext uri="{FF2B5EF4-FFF2-40B4-BE49-F238E27FC236}">
                <a16:creationId xmlns:a16="http://schemas.microsoft.com/office/drawing/2014/main" id="{8F34A215-7236-38DB-19B4-9552E174348D}"/>
              </a:ext>
            </a:extLst>
          </p:cNvPr>
          <p:cNvSpPr txBox="1"/>
          <p:nvPr/>
        </p:nvSpPr>
        <p:spPr>
          <a:xfrm>
            <a:off x="160893" y="6336706"/>
            <a:ext cx="6096000" cy="369332"/>
          </a:xfrm>
          <a:prstGeom prst="rect">
            <a:avLst/>
          </a:prstGeom>
          <a:noFill/>
        </p:spPr>
        <p:txBody>
          <a:bodyPr wrap="square">
            <a:spAutoFit/>
          </a:bodyPr>
          <a:lstStyle/>
          <a:p>
            <a:r>
              <a:rPr lang="en-GB" dirty="0">
                <a:solidFill>
                  <a:srgbClr val="23085A"/>
                </a:solidFill>
              </a:rPr>
              <a:t>teachingenglish.org.uk</a:t>
            </a:r>
          </a:p>
        </p:txBody>
      </p:sp>
      <p:sp>
        <p:nvSpPr>
          <p:cNvPr id="8" name="TextBox 7">
            <a:extLst>
              <a:ext uri="{FF2B5EF4-FFF2-40B4-BE49-F238E27FC236}">
                <a16:creationId xmlns:a16="http://schemas.microsoft.com/office/drawing/2014/main" id="{00E2BAE6-51E6-D82D-2108-B3606E995C7E}"/>
              </a:ext>
            </a:extLst>
          </p:cNvPr>
          <p:cNvSpPr txBox="1"/>
          <p:nvPr/>
        </p:nvSpPr>
        <p:spPr>
          <a:xfrm>
            <a:off x="2544895" y="476032"/>
            <a:ext cx="4010141" cy="646331"/>
          </a:xfrm>
          <a:prstGeom prst="rect">
            <a:avLst/>
          </a:prstGeom>
          <a:noFill/>
        </p:spPr>
        <p:txBody>
          <a:bodyPr wrap="square" rtlCol="0">
            <a:spAutoFit/>
          </a:bodyPr>
          <a:lstStyle/>
          <a:p>
            <a:r>
              <a:rPr lang="en-GB" sz="3600" b="1" dirty="0">
                <a:solidFill>
                  <a:srgbClr val="23085A"/>
                </a:solidFill>
                <a:latin typeface="Arial" panose="020B0604020202020204" pitchFamily="34" charset="0"/>
                <a:cs typeface="Arial" panose="020B0604020202020204" pitchFamily="34" charset="0"/>
              </a:rPr>
              <a:t>1. Your country</a:t>
            </a:r>
          </a:p>
        </p:txBody>
      </p:sp>
      <p:sp>
        <p:nvSpPr>
          <p:cNvPr id="12" name="TextBox 11">
            <a:extLst>
              <a:ext uri="{FF2B5EF4-FFF2-40B4-BE49-F238E27FC236}">
                <a16:creationId xmlns:a16="http://schemas.microsoft.com/office/drawing/2014/main" id="{97703F24-5809-854B-8348-6D4C11545B0C}"/>
              </a:ext>
            </a:extLst>
          </p:cNvPr>
          <p:cNvSpPr txBox="1"/>
          <p:nvPr/>
        </p:nvSpPr>
        <p:spPr>
          <a:xfrm>
            <a:off x="579534" y="1651554"/>
            <a:ext cx="9313613" cy="1843518"/>
          </a:xfrm>
          <a:prstGeom prst="rect">
            <a:avLst/>
          </a:prstGeom>
          <a:noFill/>
        </p:spPr>
        <p:txBody>
          <a:bodyPr wrap="square">
            <a:spAutoFit/>
          </a:bodyPr>
          <a:lstStyle/>
          <a:p>
            <a:pPr marL="457200" indent="-457200">
              <a:lnSpc>
                <a:spcPct val="200000"/>
              </a:lnSpc>
              <a:buFont typeface="+mj-lt"/>
              <a:buAutoNum type="alphaLcParenR"/>
            </a:pPr>
            <a:r>
              <a:rPr lang="en-GB" sz="2000" dirty="0">
                <a:solidFill>
                  <a:srgbClr val="23085A"/>
                </a:solidFill>
                <a:latin typeface="Arial" panose="020B0604020202020204" pitchFamily="34" charset="0"/>
                <a:cs typeface="Arial" panose="020B0604020202020204" pitchFamily="34" charset="0"/>
              </a:rPr>
              <a:t>Think of two things that you really like about your country.</a:t>
            </a:r>
          </a:p>
          <a:p>
            <a:pPr marL="457200" indent="-457200">
              <a:lnSpc>
                <a:spcPct val="200000"/>
              </a:lnSpc>
              <a:buFont typeface="+mj-lt"/>
              <a:buAutoNum type="alphaLcParenR"/>
            </a:pPr>
            <a:r>
              <a:rPr lang="en-GB" sz="2000" dirty="0">
                <a:solidFill>
                  <a:srgbClr val="23085A"/>
                </a:solidFill>
                <a:latin typeface="Arial" panose="020B0604020202020204" pitchFamily="34" charset="0"/>
                <a:cs typeface="Arial" panose="020B0604020202020204" pitchFamily="34" charset="0"/>
              </a:rPr>
              <a:t>Think of two things that you would miss very much if you went to live abroad</a:t>
            </a:r>
          </a:p>
          <a:p>
            <a:pPr marL="457200" indent="-457200">
              <a:lnSpc>
                <a:spcPct val="200000"/>
              </a:lnSpc>
              <a:buFont typeface="+mj-lt"/>
              <a:buAutoNum type="alphaLcParenR"/>
            </a:pPr>
            <a:r>
              <a:rPr lang="en-GB" sz="2000" dirty="0">
                <a:solidFill>
                  <a:srgbClr val="23085A"/>
                </a:solidFill>
                <a:latin typeface="Arial" panose="020B0604020202020204" pitchFamily="34" charset="0"/>
                <a:cs typeface="Arial" panose="020B0604020202020204" pitchFamily="34" charset="0"/>
              </a:rPr>
              <a:t>What sorts of things attract visitors or new immigrants to your country?</a:t>
            </a:r>
          </a:p>
        </p:txBody>
      </p:sp>
    </p:spTree>
    <p:extLst>
      <p:ext uri="{BB962C8B-B14F-4D97-AF65-F5344CB8AC3E}">
        <p14:creationId xmlns:p14="http://schemas.microsoft.com/office/powerpoint/2010/main" val="1326283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text on a black background&#10;&#10;Description automatically generated">
            <a:extLst>
              <a:ext uri="{FF2B5EF4-FFF2-40B4-BE49-F238E27FC236}">
                <a16:creationId xmlns:a16="http://schemas.microsoft.com/office/drawing/2014/main" id="{4C8BCB0F-D19E-F4C2-26D7-18A772C198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534" y="521294"/>
            <a:ext cx="1770586" cy="508994"/>
          </a:xfrm>
          <a:prstGeom prst="rect">
            <a:avLst/>
          </a:prstGeom>
        </p:spPr>
      </p:pic>
      <p:sp>
        <p:nvSpPr>
          <p:cNvPr id="7" name="TextBox 6">
            <a:extLst>
              <a:ext uri="{FF2B5EF4-FFF2-40B4-BE49-F238E27FC236}">
                <a16:creationId xmlns:a16="http://schemas.microsoft.com/office/drawing/2014/main" id="{8F34A215-7236-38DB-19B4-9552E174348D}"/>
              </a:ext>
            </a:extLst>
          </p:cNvPr>
          <p:cNvSpPr txBox="1"/>
          <p:nvPr/>
        </p:nvSpPr>
        <p:spPr>
          <a:xfrm>
            <a:off x="160893" y="6336706"/>
            <a:ext cx="6096000" cy="369332"/>
          </a:xfrm>
          <a:prstGeom prst="rect">
            <a:avLst/>
          </a:prstGeom>
          <a:noFill/>
        </p:spPr>
        <p:txBody>
          <a:bodyPr wrap="square">
            <a:spAutoFit/>
          </a:bodyPr>
          <a:lstStyle/>
          <a:p>
            <a:r>
              <a:rPr lang="en-GB" dirty="0">
                <a:solidFill>
                  <a:srgbClr val="23085A"/>
                </a:solidFill>
              </a:rPr>
              <a:t>teachingenglish.org.uk</a:t>
            </a:r>
          </a:p>
        </p:txBody>
      </p:sp>
      <p:sp>
        <p:nvSpPr>
          <p:cNvPr id="4" name="TextBox 3">
            <a:extLst>
              <a:ext uri="{FF2B5EF4-FFF2-40B4-BE49-F238E27FC236}">
                <a16:creationId xmlns:a16="http://schemas.microsoft.com/office/drawing/2014/main" id="{8BBA056D-7ED8-AF84-D1D8-F03A9F00C41F}"/>
              </a:ext>
            </a:extLst>
          </p:cNvPr>
          <p:cNvSpPr txBox="1"/>
          <p:nvPr/>
        </p:nvSpPr>
        <p:spPr>
          <a:xfrm>
            <a:off x="2544895" y="476032"/>
            <a:ext cx="3711998" cy="646331"/>
          </a:xfrm>
          <a:prstGeom prst="rect">
            <a:avLst/>
          </a:prstGeom>
          <a:noFill/>
        </p:spPr>
        <p:txBody>
          <a:bodyPr wrap="square" rtlCol="0">
            <a:spAutoFit/>
          </a:bodyPr>
          <a:lstStyle/>
          <a:p>
            <a:r>
              <a:rPr lang="en-GB" sz="3600" b="1" dirty="0">
                <a:solidFill>
                  <a:srgbClr val="23085A"/>
                </a:solidFill>
                <a:latin typeface="Arial" panose="020B0604020202020204" pitchFamily="34" charset="0"/>
                <a:cs typeface="Arial" panose="020B0604020202020204" pitchFamily="34" charset="0"/>
              </a:rPr>
              <a:t>2. Going away</a:t>
            </a:r>
          </a:p>
        </p:txBody>
      </p:sp>
      <p:sp>
        <p:nvSpPr>
          <p:cNvPr id="8" name="TextBox 7">
            <a:extLst>
              <a:ext uri="{FF2B5EF4-FFF2-40B4-BE49-F238E27FC236}">
                <a16:creationId xmlns:a16="http://schemas.microsoft.com/office/drawing/2014/main" id="{8547F4DE-56D8-8D57-B8BC-265D446B9F29}"/>
              </a:ext>
            </a:extLst>
          </p:cNvPr>
          <p:cNvSpPr txBox="1"/>
          <p:nvPr/>
        </p:nvSpPr>
        <p:spPr>
          <a:xfrm>
            <a:off x="481987" y="1122363"/>
            <a:ext cx="11273011" cy="4959756"/>
          </a:xfrm>
          <a:prstGeom prst="rect">
            <a:avLst/>
          </a:prstGeom>
          <a:noFill/>
        </p:spPr>
        <p:txBody>
          <a:bodyPr wrap="square">
            <a:spAutoFit/>
          </a:bodyPr>
          <a:lstStyle/>
          <a:p>
            <a:pPr>
              <a:lnSpc>
                <a:spcPct val="150000"/>
              </a:lnSpc>
            </a:pPr>
            <a:r>
              <a:rPr lang="en-GB" sz="2000" dirty="0">
                <a:solidFill>
                  <a:srgbClr val="23085A"/>
                </a:solidFill>
                <a:latin typeface="Arial" panose="020B0604020202020204" pitchFamily="34" charset="0"/>
                <a:cs typeface="Arial" panose="020B0604020202020204" pitchFamily="34" charset="0"/>
              </a:rPr>
              <a:t>Imagine that you or your parents have decided to try life in a new country.</a:t>
            </a:r>
          </a:p>
          <a:p>
            <a:pPr>
              <a:lnSpc>
                <a:spcPct val="150000"/>
              </a:lnSpc>
            </a:pPr>
            <a:endParaRPr lang="en-GB" sz="2000" dirty="0">
              <a:solidFill>
                <a:srgbClr val="23085A"/>
              </a:solidFill>
              <a:latin typeface="Arial" panose="020B0604020202020204" pitchFamily="34" charset="0"/>
              <a:cs typeface="Arial" panose="020B0604020202020204" pitchFamily="34" charset="0"/>
            </a:endParaRPr>
          </a:p>
          <a:p>
            <a:r>
              <a:rPr lang="en-GB" sz="2000" dirty="0">
                <a:solidFill>
                  <a:srgbClr val="23085A"/>
                </a:solidFill>
                <a:latin typeface="Arial" panose="020B0604020202020204" pitchFamily="34" charset="0"/>
                <a:cs typeface="Arial" panose="020B0604020202020204" pitchFamily="34" charset="0"/>
              </a:rPr>
              <a:t>a)	Name two things you would definitely take with you.</a:t>
            </a:r>
          </a:p>
          <a:p>
            <a:endParaRPr lang="en-GB" sz="2000" dirty="0">
              <a:solidFill>
                <a:srgbClr val="23085A"/>
              </a:solidFill>
              <a:latin typeface="Arial" panose="020B0604020202020204" pitchFamily="34" charset="0"/>
              <a:cs typeface="Arial" panose="020B0604020202020204" pitchFamily="34" charset="0"/>
            </a:endParaRPr>
          </a:p>
          <a:p>
            <a:r>
              <a:rPr lang="en-GB" sz="2000" dirty="0">
                <a:solidFill>
                  <a:srgbClr val="23085A"/>
                </a:solidFill>
                <a:latin typeface="Arial" panose="020B0604020202020204" pitchFamily="34" charset="0"/>
                <a:cs typeface="Arial" panose="020B0604020202020204" pitchFamily="34" charset="0"/>
              </a:rPr>
              <a:t>b)	Think of two possible difficulties on arrival.</a:t>
            </a:r>
          </a:p>
          <a:p>
            <a:endParaRPr lang="en-GB" sz="2000" dirty="0">
              <a:solidFill>
                <a:srgbClr val="23085A"/>
              </a:solidFill>
              <a:latin typeface="Arial" panose="020B0604020202020204" pitchFamily="34" charset="0"/>
              <a:cs typeface="Arial" panose="020B0604020202020204" pitchFamily="34" charset="0"/>
            </a:endParaRPr>
          </a:p>
          <a:p>
            <a:r>
              <a:rPr lang="en-GB" sz="2000" dirty="0">
                <a:solidFill>
                  <a:srgbClr val="23085A"/>
                </a:solidFill>
                <a:latin typeface="Arial" panose="020B0604020202020204" pitchFamily="34" charset="0"/>
                <a:cs typeface="Arial" panose="020B0604020202020204" pitchFamily="34" charset="0"/>
              </a:rPr>
              <a:t>c)	What are the main reasons for people changing countries?</a:t>
            </a:r>
          </a:p>
          <a:p>
            <a:endParaRPr lang="en-GB" sz="2000" dirty="0">
              <a:solidFill>
                <a:srgbClr val="23085A"/>
              </a:solidFill>
              <a:latin typeface="Arial" panose="020B0604020202020204" pitchFamily="34" charset="0"/>
              <a:cs typeface="Arial" panose="020B0604020202020204" pitchFamily="34" charset="0"/>
            </a:endParaRPr>
          </a:p>
          <a:p>
            <a:r>
              <a:rPr lang="en-GB" sz="2000" dirty="0">
                <a:solidFill>
                  <a:srgbClr val="23085A"/>
                </a:solidFill>
                <a:latin typeface="Arial" panose="020B0604020202020204" pitchFamily="34" charset="0"/>
                <a:cs typeface="Arial" panose="020B0604020202020204" pitchFamily="34" charset="0"/>
              </a:rPr>
              <a:t>d)	Do you know anyone who has moved abroad?</a:t>
            </a:r>
          </a:p>
          <a:p>
            <a:pPr marL="1257300" lvl="2" indent="-342900">
              <a:lnSpc>
                <a:spcPct val="150000"/>
              </a:lnSpc>
              <a:buFont typeface="Arial" panose="020B0604020202020204" pitchFamily="34" charset="0"/>
              <a:buChar char="•"/>
            </a:pPr>
            <a:r>
              <a:rPr lang="en-GB" sz="2000" dirty="0">
                <a:solidFill>
                  <a:srgbClr val="23085A"/>
                </a:solidFill>
                <a:latin typeface="Arial" panose="020B0604020202020204" pitchFamily="34" charset="0"/>
                <a:cs typeface="Arial" panose="020B0604020202020204" pitchFamily="34" charset="0"/>
              </a:rPr>
              <a:t>Why did they go?</a:t>
            </a:r>
          </a:p>
          <a:p>
            <a:pPr marL="1257300" lvl="2" indent="-342900">
              <a:lnSpc>
                <a:spcPct val="150000"/>
              </a:lnSpc>
              <a:buFont typeface="Arial" panose="020B0604020202020204" pitchFamily="34" charset="0"/>
              <a:buChar char="•"/>
            </a:pPr>
            <a:r>
              <a:rPr lang="en-GB" sz="2000" dirty="0">
                <a:solidFill>
                  <a:srgbClr val="23085A"/>
                </a:solidFill>
                <a:latin typeface="Arial" panose="020B0604020202020204" pitchFamily="34" charset="0"/>
                <a:cs typeface="Arial" panose="020B0604020202020204" pitchFamily="34" charset="0"/>
              </a:rPr>
              <a:t>Was it a positive experience?</a:t>
            </a:r>
          </a:p>
          <a:p>
            <a:pPr marL="1257300" lvl="2" indent="-342900">
              <a:lnSpc>
                <a:spcPct val="150000"/>
              </a:lnSpc>
              <a:buFont typeface="Arial" panose="020B0604020202020204" pitchFamily="34" charset="0"/>
              <a:buChar char="•"/>
            </a:pPr>
            <a:r>
              <a:rPr lang="en-GB" sz="2000" dirty="0">
                <a:solidFill>
                  <a:srgbClr val="23085A"/>
                </a:solidFill>
                <a:latin typeface="Arial" panose="020B0604020202020204" pitchFamily="34" charset="0"/>
                <a:cs typeface="Arial" panose="020B0604020202020204" pitchFamily="34" charset="0"/>
              </a:rPr>
              <a:t>Were they homesick?</a:t>
            </a:r>
          </a:p>
          <a:p>
            <a:pPr marL="1257300" lvl="2" indent="-342900">
              <a:lnSpc>
                <a:spcPct val="150000"/>
              </a:lnSpc>
              <a:buFont typeface="Arial" panose="020B0604020202020204" pitchFamily="34" charset="0"/>
              <a:buChar char="•"/>
            </a:pPr>
            <a:r>
              <a:rPr lang="en-GB" sz="2000" dirty="0">
                <a:solidFill>
                  <a:srgbClr val="23085A"/>
                </a:solidFill>
                <a:latin typeface="Arial" panose="020B0604020202020204" pitchFamily="34" charset="0"/>
                <a:cs typeface="Arial" panose="020B0604020202020204" pitchFamily="34" charset="0"/>
              </a:rPr>
              <a:t>Did they stay?</a:t>
            </a:r>
          </a:p>
        </p:txBody>
      </p:sp>
    </p:spTree>
    <p:extLst>
      <p:ext uri="{BB962C8B-B14F-4D97-AF65-F5344CB8AC3E}">
        <p14:creationId xmlns:p14="http://schemas.microsoft.com/office/powerpoint/2010/main" val="2379428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text on a black background&#10;&#10;Description automatically generated">
            <a:extLst>
              <a:ext uri="{FF2B5EF4-FFF2-40B4-BE49-F238E27FC236}">
                <a16:creationId xmlns:a16="http://schemas.microsoft.com/office/drawing/2014/main" id="{4C8BCB0F-D19E-F4C2-26D7-18A772C198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534" y="521294"/>
            <a:ext cx="1770586" cy="508994"/>
          </a:xfrm>
          <a:prstGeom prst="rect">
            <a:avLst/>
          </a:prstGeom>
        </p:spPr>
      </p:pic>
      <p:sp>
        <p:nvSpPr>
          <p:cNvPr id="7" name="TextBox 6">
            <a:extLst>
              <a:ext uri="{FF2B5EF4-FFF2-40B4-BE49-F238E27FC236}">
                <a16:creationId xmlns:a16="http://schemas.microsoft.com/office/drawing/2014/main" id="{8F34A215-7236-38DB-19B4-9552E174348D}"/>
              </a:ext>
            </a:extLst>
          </p:cNvPr>
          <p:cNvSpPr txBox="1"/>
          <p:nvPr/>
        </p:nvSpPr>
        <p:spPr>
          <a:xfrm>
            <a:off x="160893" y="6336706"/>
            <a:ext cx="6096000" cy="369332"/>
          </a:xfrm>
          <a:prstGeom prst="rect">
            <a:avLst/>
          </a:prstGeom>
          <a:noFill/>
        </p:spPr>
        <p:txBody>
          <a:bodyPr wrap="square">
            <a:spAutoFit/>
          </a:bodyPr>
          <a:lstStyle/>
          <a:p>
            <a:r>
              <a:rPr lang="en-GB" dirty="0">
                <a:solidFill>
                  <a:srgbClr val="23085A"/>
                </a:solidFill>
              </a:rPr>
              <a:t>teachingenglish.org.uk</a:t>
            </a:r>
          </a:p>
        </p:txBody>
      </p:sp>
      <p:sp>
        <p:nvSpPr>
          <p:cNvPr id="6" name="TextBox 5">
            <a:extLst>
              <a:ext uri="{FF2B5EF4-FFF2-40B4-BE49-F238E27FC236}">
                <a16:creationId xmlns:a16="http://schemas.microsoft.com/office/drawing/2014/main" id="{8952B7DB-05CF-0F43-BEA9-D1E52455C249}"/>
              </a:ext>
            </a:extLst>
          </p:cNvPr>
          <p:cNvSpPr txBox="1"/>
          <p:nvPr/>
        </p:nvSpPr>
        <p:spPr>
          <a:xfrm>
            <a:off x="2710148" y="476032"/>
            <a:ext cx="2930487" cy="646331"/>
          </a:xfrm>
          <a:prstGeom prst="rect">
            <a:avLst/>
          </a:prstGeom>
          <a:noFill/>
        </p:spPr>
        <p:txBody>
          <a:bodyPr wrap="square" rtlCol="0">
            <a:spAutoFit/>
          </a:bodyPr>
          <a:lstStyle/>
          <a:p>
            <a:r>
              <a:rPr lang="en-GB" sz="3600" b="1" dirty="0">
                <a:solidFill>
                  <a:srgbClr val="23085A"/>
                </a:solidFill>
                <a:latin typeface="Arial" panose="020B0604020202020204" pitchFamily="34" charset="0"/>
                <a:cs typeface="Arial" panose="020B0604020202020204" pitchFamily="34" charset="0"/>
              </a:rPr>
              <a:t>3. A poem</a:t>
            </a:r>
          </a:p>
        </p:txBody>
      </p:sp>
      <p:sp>
        <p:nvSpPr>
          <p:cNvPr id="9" name="TextBox 8">
            <a:extLst>
              <a:ext uri="{FF2B5EF4-FFF2-40B4-BE49-F238E27FC236}">
                <a16:creationId xmlns:a16="http://schemas.microsoft.com/office/drawing/2014/main" id="{E30CDF46-68DA-47BE-B068-83DD30083DE6}"/>
              </a:ext>
            </a:extLst>
          </p:cNvPr>
          <p:cNvSpPr txBox="1"/>
          <p:nvPr/>
        </p:nvSpPr>
        <p:spPr>
          <a:xfrm>
            <a:off x="645635" y="1490675"/>
            <a:ext cx="10404283" cy="2817951"/>
          </a:xfrm>
          <a:prstGeom prst="rect">
            <a:avLst/>
          </a:prstGeom>
          <a:noFill/>
        </p:spPr>
        <p:txBody>
          <a:bodyPr wrap="square">
            <a:spAutoFit/>
          </a:bodyPr>
          <a:lstStyle/>
          <a:p>
            <a:pPr>
              <a:lnSpc>
                <a:spcPct val="150000"/>
              </a:lnSpc>
            </a:pPr>
            <a:r>
              <a:rPr lang="en-GB" sz="2000" dirty="0">
                <a:solidFill>
                  <a:srgbClr val="23085A"/>
                </a:solidFill>
              </a:rPr>
              <a:t>Listen to this poem about a ship and its passengers. The ship is called the Empire Windrush.</a:t>
            </a:r>
          </a:p>
          <a:p>
            <a:pPr>
              <a:lnSpc>
                <a:spcPct val="150000"/>
              </a:lnSpc>
            </a:pPr>
            <a:endParaRPr lang="en-GB" sz="2000" dirty="0">
              <a:solidFill>
                <a:srgbClr val="23085A"/>
              </a:solidFill>
            </a:endParaRPr>
          </a:p>
          <a:p>
            <a:pPr>
              <a:lnSpc>
                <a:spcPct val="150000"/>
              </a:lnSpc>
            </a:pPr>
            <a:r>
              <a:rPr lang="en-GB" sz="2000" dirty="0">
                <a:solidFill>
                  <a:srgbClr val="23085A"/>
                </a:solidFill>
              </a:rPr>
              <a:t>a)	Where is it going to?</a:t>
            </a:r>
          </a:p>
          <a:p>
            <a:pPr>
              <a:lnSpc>
                <a:spcPct val="150000"/>
              </a:lnSpc>
            </a:pPr>
            <a:r>
              <a:rPr lang="en-GB" sz="2000" dirty="0">
                <a:solidFill>
                  <a:srgbClr val="23085A"/>
                </a:solidFill>
              </a:rPr>
              <a:t>b)	What do we learn about their country?</a:t>
            </a:r>
          </a:p>
          <a:p>
            <a:pPr>
              <a:lnSpc>
                <a:spcPct val="150000"/>
              </a:lnSpc>
            </a:pPr>
            <a:r>
              <a:rPr lang="en-GB" sz="2000" dirty="0">
                <a:solidFill>
                  <a:srgbClr val="23085A"/>
                </a:solidFill>
              </a:rPr>
              <a:t>c)	What is their nationality?</a:t>
            </a:r>
          </a:p>
          <a:p>
            <a:pPr>
              <a:lnSpc>
                <a:spcPct val="150000"/>
              </a:lnSpc>
            </a:pPr>
            <a:r>
              <a:rPr lang="en-GB" sz="2000" dirty="0">
                <a:solidFill>
                  <a:srgbClr val="23085A"/>
                </a:solidFill>
              </a:rPr>
              <a:t>d)	Which period in history does the poem refer to?</a:t>
            </a:r>
          </a:p>
        </p:txBody>
      </p:sp>
    </p:spTree>
    <p:extLst>
      <p:ext uri="{BB962C8B-B14F-4D97-AF65-F5344CB8AC3E}">
        <p14:creationId xmlns:p14="http://schemas.microsoft.com/office/powerpoint/2010/main" val="84017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text on a black background&#10;&#10;Description automatically generated">
            <a:extLst>
              <a:ext uri="{FF2B5EF4-FFF2-40B4-BE49-F238E27FC236}">
                <a16:creationId xmlns:a16="http://schemas.microsoft.com/office/drawing/2014/main" id="{4C8BCB0F-D19E-F4C2-26D7-18A772C198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534" y="521294"/>
            <a:ext cx="1770586" cy="508994"/>
          </a:xfrm>
          <a:prstGeom prst="rect">
            <a:avLst/>
          </a:prstGeom>
        </p:spPr>
      </p:pic>
      <p:sp>
        <p:nvSpPr>
          <p:cNvPr id="7" name="TextBox 6">
            <a:extLst>
              <a:ext uri="{FF2B5EF4-FFF2-40B4-BE49-F238E27FC236}">
                <a16:creationId xmlns:a16="http://schemas.microsoft.com/office/drawing/2014/main" id="{8F34A215-7236-38DB-19B4-9552E174348D}"/>
              </a:ext>
            </a:extLst>
          </p:cNvPr>
          <p:cNvSpPr txBox="1"/>
          <p:nvPr/>
        </p:nvSpPr>
        <p:spPr>
          <a:xfrm>
            <a:off x="160893" y="6336706"/>
            <a:ext cx="6096000" cy="369332"/>
          </a:xfrm>
          <a:prstGeom prst="rect">
            <a:avLst/>
          </a:prstGeom>
          <a:noFill/>
        </p:spPr>
        <p:txBody>
          <a:bodyPr wrap="square">
            <a:spAutoFit/>
          </a:bodyPr>
          <a:lstStyle/>
          <a:p>
            <a:r>
              <a:rPr lang="en-GB" dirty="0">
                <a:solidFill>
                  <a:srgbClr val="23085A"/>
                </a:solidFill>
              </a:rPr>
              <a:t>teachingenglish.org.uk</a:t>
            </a:r>
          </a:p>
        </p:txBody>
      </p:sp>
      <p:sp>
        <p:nvSpPr>
          <p:cNvPr id="6" name="TextBox 5">
            <a:extLst>
              <a:ext uri="{FF2B5EF4-FFF2-40B4-BE49-F238E27FC236}">
                <a16:creationId xmlns:a16="http://schemas.microsoft.com/office/drawing/2014/main" id="{8952B7DB-05CF-0F43-BEA9-D1E52455C249}"/>
              </a:ext>
            </a:extLst>
          </p:cNvPr>
          <p:cNvSpPr txBox="1"/>
          <p:nvPr/>
        </p:nvSpPr>
        <p:spPr>
          <a:xfrm>
            <a:off x="2699132" y="521294"/>
            <a:ext cx="4770305" cy="646331"/>
          </a:xfrm>
          <a:prstGeom prst="rect">
            <a:avLst/>
          </a:prstGeom>
          <a:noFill/>
        </p:spPr>
        <p:txBody>
          <a:bodyPr wrap="square" rtlCol="0">
            <a:spAutoFit/>
          </a:bodyPr>
          <a:lstStyle/>
          <a:p>
            <a:r>
              <a:rPr lang="en-GB" sz="3600" b="1" dirty="0">
                <a:solidFill>
                  <a:srgbClr val="23085A"/>
                </a:solidFill>
                <a:latin typeface="Arial" panose="020B0604020202020204" pitchFamily="34" charset="0"/>
                <a:cs typeface="Arial" panose="020B0604020202020204" pitchFamily="34" charset="0"/>
              </a:rPr>
              <a:t>4. Interpretation Pt1</a:t>
            </a:r>
          </a:p>
        </p:txBody>
      </p:sp>
      <p:sp>
        <p:nvSpPr>
          <p:cNvPr id="8" name="TextBox 7">
            <a:extLst>
              <a:ext uri="{FF2B5EF4-FFF2-40B4-BE49-F238E27FC236}">
                <a16:creationId xmlns:a16="http://schemas.microsoft.com/office/drawing/2014/main" id="{D7DD58FA-7914-F0D0-1F9D-C6FA47AE570F}"/>
              </a:ext>
            </a:extLst>
          </p:cNvPr>
          <p:cNvSpPr txBox="1"/>
          <p:nvPr/>
        </p:nvSpPr>
        <p:spPr>
          <a:xfrm>
            <a:off x="579534" y="1478092"/>
            <a:ext cx="8232354" cy="400110"/>
          </a:xfrm>
          <a:prstGeom prst="rect">
            <a:avLst/>
          </a:prstGeom>
          <a:noFill/>
        </p:spPr>
        <p:txBody>
          <a:bodyPr wrap="square">
            <a:spAutoFit/>
          </a:bodyPr>
          <a:lstStyle/>
          <a:p>
            <a:r>
              <a:rPr lang="en-GB" sz="2000" dirty="0">
                <a:solidFill>
                  <a:srgbClr val="23085A"/>
                </a:solidFill>
                <a:latin typeface="Arial" panose="020B0604020202020204" pitchFamily="34" charset="0"/>
                <a:cs typeface="Arial" panose="020B0604020202020204" pitchFamily="34" charset="0"/>
              </a:rPr>
              <a:t>Which words best describe the feelings of the person writing the poem?</a:t>
            </a:r>
          </a:p>
        </p:txBody>
      </p:sp>
      <p:graphicFrame>
        <p:nvGraphicFramePr>
          <p:cNvPr id="9" name="Table 8">
            <a:extLst>
              <a:ext uri="{FF2B5EF4-FFF2-40B4-BE49-F238E27FC236}">
                <a16:creationId xmlns:a16="http://schemas.microsoft.com/office/drawing/2014/main" id="{6B3B02B2-DA76-2B55-293E-F73E8297F188}"/>
              </a:ext>
            </a:extLst>
          </p:cNvPr>
          <p:cNvGraphicFramePr>
            <a:graphicFrameLocks noGrp="1"/>
          </p:cNvGraphicFramePr>
          <p:nvPr>
            <p:extLst>
              <p:ext uri="{D42A27DB-BD31-4B8C-83A1-F6EECF244321}">
                <p14:modId xmlns:p14="http://schemas.microsoft.com/office/powerpoint/2010/main" val="751487895"/>
              </p:ext>
            </p:extLst>
          </p:nvPr>
        </p:nvGraphicFramePr>
        <p:xfrm>
          <a:off x="2505974" y="2481250"/>
          <a:ext cx="6607175" cy="1030098"/>
        </p:xfrm>
        <a:graphic>
          <a:graphicData uri="http://schemas.openxmlformats.org/drawingml/2006/table">
            <a:tbl>
              <a:tblPr firstRow="1" firstCol="1" bandRow="1"/>
              <a:tblGrid>
                <a:gridCol w="1651635">
                  <a:extLst>
                    <a:ext uri="{9D8B030D-6E8A-4147-A177-3AD203B41FA5}">
                      <a16:colId xmlns:a16="http://schemas.microsoft.com/office/drawing/2014/main" val="4254895660"/>
                    </a:ext>
                  </a:extLst>
                </a:gridCol>
                <a:gridCol w="1651635">
                  <a:extLst>
                    <a:ext uri="{9D8B030D-6E8A-4147-A177-3AD203B41FA5}">
                      <a16:colId xmlns:a16="http://schemas.microsoft.com/office/drawing/2014/main" val="2198877866"/>
                    </a:ext>
                  </a:extLst>
                </a:gridCol>
                <a:gridCol w="1651635">
                  <a:extLst>
                    <a:ext uri="{9D8B030D-6E8A-4147-A177-3AD203B41FA5}">
                      <a16:colId xmlns:a16="http://schemas.microsoft.com/office/drawing/2014/main" val="2075786976"/>
                    </a:ext>
                  </a:extLst>
                </a:gridCol>
                <a:gridCol w="1652270">
                  <a:extLst>
                    <a:ext uri="{9D8B030D-6E8A-4147-A177-3AD203B41FA5}">
                      <a16:colId xmlns:a16="http://schemas.microsoft.com/office/drawing/2014/main" val="3156422964"/>
                    </a:ext>
                  </a:extLst>
                </a:gridCol>
              </a:tblGrid>
              <a:tr h="0">
                <a:tc>
                  <a:txBody>
                    <a:bodyPr/>
                    <a:lstStyle/>
                    <a:p>
                      <a:pPr>
                        <a:lnSpc>
                          <a:spcPct val="200000"/>
                        </a:lnSpc>
                        <a:spcAft>
                          <a:spcPts val="600"/>
                        </a:spcAft>
                      </a:pPr>
                      <a:r>
                        <a:rPr lang="en-GB" sz="2000" b="1" i="0">
                          <a:solidFill>
                            <a:srgbClr val="23085A"/>
                          </a:solidFill>
                          <a:effectLst/>
                          <a:latin typeface="Arial" panose="020B0604020202020204" pitchFamily="34" charset="0"/>
                          <a:ea typeface="Times New Roman" panose="02020603050405020304" pitchFamily="18" charset="0"/>
                          <a:cs typeface="Times New Roman" panose="02020603050405020304" pitchFamily="18" charset="0"/>
                        </a:rPr>
                        <a:t>Joyful</a:t>
                      </a:r>
                      <a:endParaRPr lang="en-GB" sz="2000" i="0">
                        <a:solidFill>
                          <a:srgbClr val="2308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200000"/>
                        </a:lnSpc>
                        <a:spcAft>
                          <a:spcPts val="600"/>
                        </a:spcAft>
                      </a:pPr>
                      <a:r>
                        <a:rPr lang="en-GB" sz="2000" b="1" i="0">
                          <a:solidFill>
                            <a:srgbClr val="23085A"/>
                          </a:solidFill>
                          <a:effectLst/>
                          <a:latin typeface="Arial" panose="020B0604020202020204" pitchFamily="34" charset="0"/>
                          <a:ea typeface="Times New Roman" panose="02020603050405020304" pitchFamily="18" charset="0"/>
                          <a:cs typeface="Times New Roman" panose="02020603050405020304" pitchFamily="18" charset="0"/>
                        </a:rPr>
                        <a:t>confused</a:t>
                      </a:r>
                      <a:endParaRPr lang="en-GB" sz="2000" i="0">
                        <a:solidFill>
                          <a:srgbClr val="2308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200000"/>
                        </a:lnSpc>
                        <a:spcAft>
                          <a:spcPts val="600"/>
                        </a:spcAft>
                      </a:pPr>
                      <a:r>
                        <a:rPr lang="en-GB" sz="2000" b="1" i="0">
                          <a:solidFill>
                            <a:srgbClr val="23085A"/>
                          </a:solidFill>
                          <a:effectLst/>
                          <a:latin typeface="Arial" panose="020B0604020202020204" pitchFamily="34" charset="0"/>
                          <a:ea typeface="Times New Roman" panose="02020603050405020304" pitchFamily="18" charset="0"/>
                          <a:cs typeface="Times New Roman" panose="02020603050405020304" pitchFamily="18" charset="0"/>
                        </a:rPr>
                        <a:t>bitter</a:t>
                      </a:r>
                      <a:endParaRPr lang="en-GB" sz="2000" i="0">
                        <a:solidFill>
                          <a:srgbClr val="2308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200000"/>
                        </a:lnSpc>
                        <a:spcAft>
                          <a:spcPts val="600"/>
                        </a:spcAft>
                      </a:pPr>
                      <a:r>
                        <a:rPr lang="en-GB" sz="2000" b="1" i="0">
                          <a:solidFill>
                            <a:srgbClr val="23085A"/>
                          </a:solidFill>
                          <a:effectLst/>
                          <a:latin typeface="Arial" panose="020B0604020202020204" pitchFamily="34" charset="0"/>
                          <a:ea typeface="Times New Roman" panose="02020603050405020304" pitchFamily="18" charset="0"/>
                          <a:cs typeface="Times New Roman" panose="02020603050405020304" pitchFamily="18" charset="0"/>
                        </a:rPr>
                        <a:t>sad</a:t>
                      </a:r>
                      <a:endParaRPr lang="en-GB" sz="2000" i="0">
                        <a:solidFill>
                          <a:srgbClr val="2308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1317343673"/>
                  </a:ext>
                </a:extLst>
              </a:tr>
              <a:tr h="0">
                <a:tc>
                  <a:txBody>
                    <a:bodyPr/>
                    <a:lstStyle/>
                    <a:p>
                      <a:pPr>
                        <a:lnSpc>
                          <a:spcPct val="200000"/>
                        </a:lnSpc>
                        <a:spcAft>
                          <a:spcPts val="600"/>
                        </a:spcAft>
                      </a:pPr>
                      <a:r>
                        <a:rPr lang="en-GB" sz="2000" b="1" i="0">
                          <a:solidFill>
                            <a:srgbClr val="23085A"/>
                          </a:solidFill>
                          <a:effectLst/>
                          <a:latin typeface="Arial" panose="020B0604020202020204" pitchFamily="34" charset="0"/>
                          <a:ea typeface="Times New Roman" panose="02020603050405020304" pitchFamily="18" charset="0"/>
                          <a:cs typeface="Times New Roman" panose="02020603050405020304" pitchFamily="18" charset="0"/>
                        </a:rPr>
                        <a:t>angry</a:t>
                      </a:r>
                      <a:endParaRPr lang="en-GB" sz="2000" i="0">
                        <a:solidFill>
                          <a:srgbClr val="2308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200000"/>
                        </a:lnSpc>
                        <a:spcAft>
                          <a:spcPts val="600"/>
                        </a:spcAft>
                      </a:pPr>
                      <a:r>
                        <a:rPr lang="en-GB" sz="2000" b="1" i="0">
                          <a:solidFill>
                            <a:srgbClr val="23085A"/>
                          </a:solidFill>
                          <a:effectLst/>
                          <a:latin typeface="Arial" panose="020B0604020202020204" pitchFamily="34" charset="0"/>
                          <a:ea typeface="Times New Roman" panose="02020603050405020304" pitchFamily="18" charset="0"/>
                          <a:cs typeface="Times New Roman" panose="02020603050405020304" pitchFamily="18" charset="0"/>
                        </a:rPr>
                        <a:t>happy</a:t>
                      </a:r>
                      <a:endParaRPr lang="en-GB" sz="2000" i="0">
                        <a:solidFill>
                          <a:srgbClr val="2308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200000"/>
                        </a:lnSpc>
                        <a:spcAft>
                          <a:spcPts val="600"/>
                        </a:spcAft>
                      </a:pPr>
                      <a:r>
                        <a:rPr lang="en-GB" sz="2000" b="1" i="0">
                          <a:solidFill>
                            <a:srgbClr val="23085A"/>
                          </a:solidFill>
                          <a:effectLst/>
                          <a:latin typeface="Arial" panose="020B0604020202020204" pitchFamily="34" charset="0"/>
                          <a:ea typeface="Times New Roman" panose="02020603050405020304" pitchFamily="18" charset="0"/>
                          <a:cs typeface="Times New Roman" panose="02020603050405020304" pitchFamily="18" charset="0"/>
                        </a:rPr>
                        <a:t>nostalgic</a:t>
                      </a:r>
                      <a:endParaRPr lang="en-GB" sz="2000" i="0">
                        <a:solidFill>
                          <a:srgbClr val="2308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200000"/>
                        </a:lnSpc>
                        <a:spcAft>
                          <a:spcPts val="600"/>
                        </a:spcAft>
                      </a:pPr>
                      <a:r>
                        <a:rPr lang="en-GB" sz="2000" b="1" i="0" dirty="0">
                          <a:solidFill>
                            <a:srgbClr val="23085A"/>
                          </a:solidFill>
                          <a:effectLst/>
                          <a:latin typeface="Arial" panose="020B0604020202020204" pitchFamily="34" charset="0"/>
                          <a:ea typeface="Times New Roman" panose="02020603050405020304" pitchFamily="18" charset="0"/>
                          <a:cs typeface="Times New Roman" panose="02020603050405020304" pitchFamily="18" charset="0"/>
                        </a:rPr>
                        <a:t>other</a:t>
                      </a:r>
                      <a:endParaRPr lang="en-GB" sz="2000" i="0" dirty="0">
                        <a:solidFill>
                          <a:srgbClr val="2308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1409776418"/>
                  </a:ext>
                </a:extLst>
              </a:tr>
            </a:tbl>
          </a:graphicData>
        </a:graphic>
      </p:graphicFrame>
    </p:spTree>
    <p:extLst>
      <p:ext uri="{BB962C8B-B14F-4D97-AF65-F5344CB8AC3E}">
        <p14:creationId xmlns:p14="http://schemas.microsoft.com/office/powerpoint/2010/main" val="3239701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text on a black background&#10;&#10;Description automatically generated">
            <a:extLst>
              <a:ext uri="{FF2B5EF4-FFF2-40B4-BE49-F238E27FC236}">
                <a16:creationId xmlns:a16="http://schemas.microsoft.com/office/drawing/2014/main" id="{4C8BCB0F-D19E-F4C2-26D7-18A772C198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534" y="521294"/>
            <a:ext cx="1770586" cy="508994"/>
          </a:xfrm>
          <a:prstGeom prst="rect">
            <a:avLst/>
          </a:prstGeom>
        </p:spPr>
      </p:pic>
      <p:sp>
        <p:nvSpPr>
          <p:cNvPr id="7" name="TextBox 6">
            <a:extLst>
              <a:ext uri="{FF2B5EF4-FFF2-40B4-BE49-F238E27FC236}">
                <a16:creationId xmlns:a16="http://schemas.microsoft.com/office/drawing/2014/main" id="{8F34A215-7236-38DB-19B4-9552E174348D}"/>
              </a:ext>
            </a:extLst>
          </p:cNvPr>
          <p:cNvSpPr txBox="1"/>
          <p:nvPr/>
        </p:nvSpPr>
        <p:spPr>
          <a:xfrm>
            <a:off x="160893" y="6336706"/>
            <a:ext cx="6096000" cy="369332"/>
          </a:xfrm>
          <a:prstGeom prst="rect">
            <a:avLst/>
          </a:prstGeom>
          <a:noFill/>
        </p:spPr>
        <p:txBody>
          <a:bodyPr wrap="square">
            <a:spAutoFit/>
          </a:bodyPr>
          <a:lstStyle/>
          <a:p>
            <a:r>
              <a:rPr lang="en-GB" dirty="0">
                <a:solidFill>
                  <a:srgbClr val="23085A"/>
                </a:solidFill>
              </a:rPr>
              <a:t>teachingenglish.org.uk</a:t>
            </a:r>
          </a:p>
        </p:txBody>
      </p:sp>
      <p:sp>
        <p:nvSpPr>
          <p:cNvPr id="6" name="TextBox 5">
            <a:extLst>
              <a:ext uri="{FF2B5EF4-FFF2-40B4-BE49-F238E27FC236}">
                <a16:creationId xmlns:a16="http://schemas.microsoft.com/office/drawing/2014/main" id="{8952B7DB-05CF-0F43-BEA9-D1E52455C249}"/>
              </a:ext>
            </a:extLst>
          </p:cNvPr>
          <p:cNvSpPr txBox="1"/>
          <p:nvPr/>
        </p:nvSpPr>
        <p:spPr>
          <a:xfrm>
            <a:off x="2710149" y="476032"/>
            <a:ext cx="4979624" cy="1200329"/>
          </a:xfrm>
          <a:prstGeom prst="rect">
            <a:avLst/>
          </a:prstGeom>
          <a:noFill/>
        </p:spPr>
        <p:txBody>
          <a:bodyPr wrap="square" rtlCol="0">
            <a:spAutoFit/>
          </a:bodyPr>
          <a:lstStyle/>
          <a:p>
            <a:r>
              <a:rPr lang="en-GB" sz="3600" b="1" dirty="0">
                <a:solidFill>
                  <a:srgbClr val="23085A"/>
                </a:solidFill>
                <a:latin typeface="Arial" panose="020B0604020202020204" pitchFamily="34" charset="0"/>
                <a:cs typeface="Arial" panose="020B0604020202020204" pitchFamily="34" charset="0"/>
              </a:rPr>
              <a:t>4. Interpretation Pt2</a:t>
            </a:r>
          </a:p>
          <a:p>
            <a:endParaRPr lang="en-GB" sz="36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A3AC816-341F-14D1-8B59-DF3842C1A7C4}"/>
              </a:ext>
            </a:extLst>
          </p:cNvPr>
          <p:cNvSpPr txBox="1"/>
          <p:nvPr/>
        </p:nvSpPr>
        <p:spPr>
          <a:xfrm>
            <a:off x="672029" y="2139093"/>
            <a:ext cx="8474725" cy="2817951"/>
          </a:xfrm>
          <a:prstGeom prst="rect">
            <a:avLst/>
          </a:prstGeom>
          <a:noFill/>
        </p:spPr>
        <p:txBody>
          <a:bodyPr wrap="square">
            <a:spAutoFit/>
          </a:bodyPr>
          <a:lstStyle/>
          <a:p>
            <a:pPr marL="342900" indent="-342900">
              <a:lnSpc>
                <a:spcPct val="150000"/>
              </a:lnSpc>
              <a:buFont typeface="+mj-lt"/>
              <a:buAutoNum type="arabicPeriod"/>
            </a:pPr>
            <a:r>
              <a:rPr lang="en-GB" sz="2000" dirty="0">
                <a:solidFill>
                  <a:srgbClr val="23085A"/>
                </a:solidFill>
              </a:rPr>
              <a:t>How old is the narrator at the start of the poem?</a:t>
            </a:r>
          </a:p>
          <a:p>
            <a:pPr marL="457200" indent="-457200">
              <a:lnSpc>
                <a:spcPct val="150000"/>
              </a:lnSpc>
              <a:buFont typeface="+mj-lt"/>
              <a:buAutoNum type="arabicPeriod"/>
            </a:pPr>
            <a:r>
              <a:rPr lang="en-GB" sz="2000" dirty="0">
                <a:solidFill>
                  <a:srgbClr val="23085A"/>
                </a:solidFill>
              </a:rPr>
              <a:t>How old is the narrator now?</a:t>
            </a:r>
          </a:p>
          <a:p>
            <a:pPr marL="457200" indent="-457200">
              <a:lnSpc>
                <a:spcPct val="150000"/>
              </a:lnSpc>
              <a:buFont typeface="+mj-lt"/>
              <a:buAutoNum type="arabicPeriod"/>
            </a:pPr>
            <a:r>
              <a:rPr lang="en-GB" sz="2000" dirty="0">
                <a:solidFill>
                  <a:srgbClr val="23085A"/>
                </a:solidFill>
              </a:rPr>
              <a:t>Who invited the passengers to the Mother Country?</a:t>
            </a:r>
          </a:p>
          <a:p>
            <a:pPr marL="457200" indent="-457200">
              <a:lnSpc>
                <a:spcPct val="150000"/>
              </a:lnSpc>
              <a:buFont typeface="+mj-lt"/>
              <a:buAutoNum type="arabicPeriod"/>
            </a:pPr>
            <a:r>
              <a:rPr lang="en-GB" sz="2000" dirty="0">
                <a:solidFill>
                  <a:srgbClr val="23085A"/>
                </a:solidFill>
              </a:rPr>
              <a:t>What do you think they were looking forward to?</a:t>
            </a:r>
          </a:p>
          <a:p>
            <a:pPr marL="457200" indent="-457200">
              <a:lnSpc>
                <a:spcPct val="150000"/>
              </a:lnSpc>
              <a:buFont typeface="+mj-lt"/>
              <a:buAutoNum type="arabicPeriod"/>
            </a:pPr>
            <a:r>
              <a:rPr lang="en-GB" sz="2000" dirty="0">
                <a:solidFill>
                  <a:srgbClr val="23085A"/>
                </a:solidFill>
              </a:rPr>
              <a:t>How do we know that some things disappointed the new arrivals?</a:t>
            </a:r>
          </a:p>
          <a:p>
            <a:pPr marL="457200" indent="-457200">
              <a:lnSpc>
                <a:spcPct val="150000"/>
              </a:lnSpc>
              <a:buFont typeface="+mj-lt"/>
              <a:buAutoNum type="arabicPeriod"/>
            </a:pPr>
            <a:r>
              <a:rPr lang="en-GB" sz="2000" dirty="0">
                <a:solidFill>
                  <a:srgbClr val="23085A"/>
                </a:solidFill>
              </a:rPr>
              <a:t>Why do you think the new arrivals were not accepted as British?</a:t>
            </a:r>
          </a:p>
        </p:txBody>
      </p:sp>
    </p:spTree>
    <p:extLst>
      <p:ext uri="{BB962C8B-B14F-4D97-AF65-F5344CB8AC3E}">
        <p14:creationId xmlns:p14="http://schemas.microsoft.com/office/powerpoint/2010/main" val="2042495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text on a black background&#10;&#10;Description automatically generated">
            <a:extLst>
              <a:ext uri="{FF2B5EF4-FFF2-40B4-BE49-F238E27FC236}">
                <a16:creationId xmlns:a16="http://schemas.microsoft.com/office/drawing/2014/main" id="{4C8BCB0F-D19E-F4C2-26D7-18A772C198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534" y="521294"/>
            <a:ext cx="1770586" cy="508994"/>
          </a:xfrm>
          <a:prstGeom prst="rect">
            <a:avLst/>
          </a:prstGeom>
        </p:spPr>
      </p:pic>
      <p:sp>
        <p:nvSpPr>
          <p:cNvPr id="7" name="TextBox 6">
            <a:extLst>
              <a:ext uri="{FF2B5EF4-FFF2-40B4-BE49-F238E27FC236}">
                <a16:creationId xmlns:a16="http://schemas.microsoft.com/office/drawing/2014/main" id="{8F34A215-7236-38DB-19B4-9552E174348D}"/>
              </a:ext>
            </a:extLst>
          </p:cNvPr>
          <p:cNvSpPr txBox="1"/>
          <p:nvPr/>
        </p:nvSpPr>
        <p:spPr>
          <a:xfrm>
            <a:off x="160893" y="6336706"/>
            <a:ext cx="6096000" cy="369332"/>
          </a:xfrm>
          <a:prstGeom prst="rect">
            <a:avLst/>
          </a:prstGeom>
          <a:noFill/>
        </p:spPr>
        <p:txBody>
          <a:bodyPr wrap="square">
            <a:spAutoFit/>
          </a:bodyPr>
          <a:lstStyle/>
          <a:p>
            <a:r>
              <a:rPr lang="en-GB" dirty="0">
                <a:solidFill>
                  <a:srgbClr val="23085A"/>
                </a:solidFill>
              </a:rPr>
              <a:t>teachingenglish.org.uk</a:t>
            </a:r>
          </a:p>
        </p:txBody>
      </p:sp>
      <p:sp>
        <p:nvSpPr>
          <p:cNvPr id="6" name="TextBox 5">
            <a:extLst>
              <a:ext uri="{FF2B5EF4-FFF2-40B4-BE49-F238E27FC236}">
                <a16:creationId xmlns:a16="http://schemas.microsoft.com/office/drawing/2014/main" id="{8952B7DB-05CF-0F43-BEA9-D1E52455C249}"/>
              </a:ext>
            </a:extLst>
          </p:cNvPr>
          <p:cNvSpPr txBox="1"/>
          <p:nvPr/>
        </p:nvSpPr>
        <p:spPr>
          <a:xfrm>
            <a:off x="2710148" y="476032"/>
            <a:ext cx="4990641" cy="646331"/>
          </a:xfrm>
          <a:prstGeom prst="rect">
            <a:avLst/>
          </a:prstGeom>
          <a:noFill/>
        </p:spPr>
        <p:txBody>
          <a:bodyPr wrap="square" rtlCol="0">
            <a:spAutoFit/>
          </a:bodyPr>
          <a:lstStyle/>
          <a:p>
            <a:r>
              <a:rPr lang="en-GB" sz="3600" b="1" dirty="0">
                <a:solidFill>
                  <a:srgbClr val="23085A"/>
                </a:solidFill>
                <a:latin typeface="Arial" panose="020B0604020202020204" pitchFamily="34" charset="0"/>
                <a:cs typeface="Arial" panose="020B0604020202020204" pitchFamily="34" charset="0"/>
              </a:rPr>
              <a:t>5.	Finish the poem</a:t>
            </a:r>
          </a:p>
        </p:txBody>
      </p:sp>
      <p:sp>
        <p:nvSpPr>
          <p:cNvPr id="8" name="TextBox 7">
            <a:extLst>
              <a:ext uri="{FF2B5EF4-FFF2-40B4-BE49-F238E27FC236}">
                <a16:creationId xmlns:a16="http://schemas.microsoft.com/office/drawing/2014/main" id="{4C6C1E9D-8B63-87BA-F64D-D8C53B9CD951}"/>
              </a:ext>
            </a:extLst>
          </p:cNvPr>
          <p:cNvSpPr txBox="1"/>
          <p:nvPr/>
        </p:nvSpPr>
        <p:spPr>
          <a:xfrm>
            <a:off x="579534" y="1602420"/>
            <a:ext cx="9485523" cy="2805320"/>
          </a:xfrm>
          <a:prstGeom prst="rect">
            <a:avLst/>
          </a:prstGeom>
          <a:noFill/>
        </p:spPr>
        <p:txBody>
          <a:bodyPr wrap="square">
            <a:spAutoFit/>
          </a:bodyPr>
          <a:lstStyle/>
          <a:p>
            <a:pPr>
              <a:lnSpc>
                <a:spcPct val="150000"/>
              </a:lnSpc>
            </a:pPr>
            <a:r>
              <a:rPr lang="en-GB" sz="2000" dirty="0">
                <a:solidFill>
                  <a:srgbClr val="23085A"/>
                </a:solidFill>
                <a:latin typeface="Arial" panose="020B0604020202020204" pitchFamily="34" charset="0"/>
                <a:cs typeface="Arial" panose="020B0604020202020204" pitchFamily="34" charset="0"/>
              </a:rPr>
              <a:t>Now you know more about Black people in Britain today. Finish the poem with another verse in your own words.</a:t>
            </a:r>
          </a:p>
          <a:p>
            <a:pPr>
              <a:lnSpc>
                <a:spcPct val="150000"/>
              </a:lnSpc>
            </a:pPr>
            <a:endParaRPr lang="en-GB" sz="2000" dirty="0">
              <a:solidFill>
                <a:srgbClr val="23085A"/>
              </a:solidFill>
              <a:latin typeface="Arial" panose="020B0604020202020204" pitchFamily="34" charset="0"/>
              <a:cs typeface="Arial" panose="020B0604020202020204" pitchFamily="34" charset="0"/>
            </a:endParaRPr>
          </a:p>
          <a:p>
            <a:pPr>
              <a:lnSpc>
                <a:spcPct val="150000"/>
              </a:lnSpc>
            </a:pPr>
            <a:r>
              <a:rPr lang="en-GB" sz="2000" dirty="0">
                <a:solidFill>
                  <a:srgbClr val="23085A"/>
                </a:solidFill>
                <a:latin typeface="Arial" panose="020B0604020202020204" pitchFamily="34" charset="0"/>
                <a:cs typeface="Arial" panose="020B0604020202020204" pitchFamily="34" charset="0"/>
              </a:rPr>
              <a:t>But now we live…</a:t>
            </a:r>
          </a:p>
          <a:p>
            <a:pPr>
              <a:lnSpc>
                <a:spcPct val="150000"/>
              </a:lnSpc>
            </a:pPr>
            <a:r>
              <a:rPr lang="en-GB" sz="2000" dirty="0">
                <a:solidFill>
                  <a:srgbClr val="23085A"/>
                </a:solidFill>
                <a:latin typeface="Arial" panose="020B0604020202020204" pitchFamily="34" charset="0"/>
                <a:cs typeface="Arial" panose="020B0604020202020204" pitchFamily="34" charset="0"/>
              </a:rPr>
              <a:t>Our children…</a:t>
            </a:r>
          </a:p>
          <a:p>
            <a:pPr>
              <a:lnSpc>
                <a:spcPct val="150000"/>
              </a:lnSpc>
            </a:pPr>
            <a:r>
              <a:rPr lang="en-GB" sz="2000" dirty="0">
                <a:solidFill>
                  <a:srgbClr val="23085A"/>
                </a:solidFill>
                <a:latin typeface="Arial" panose="020B0604020202020204" pitchFamily="34" charset="0"/>
                <a:cs typeface="Arial" panose="020B0604020202020204" pitchFamily="34" charset="0"/>
              </a:rPr>
              <a:t>Our lives had…</a:t>
            </a:r>
          </a:p>
        </p:txBody>
      </p:sp>
    </p:spTree>
    <p:extLst>
      <p:ext uri="{BB962C8B-B14F-4D97-AF65-F5344CB8AC3E}">
        <p14:creationId xmlns:p14="http://schemas.microsoft.com/office/powerpoint/2010/main" val="4212815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text on a black background&#10;&#10;Description automatically generated">
            <a:extLst>
              <a:ext uri="{FF2B5EF4-FFF2-40B4-BE49-F238E27FC236}">
                <a16:creationId xmlns:a16="http://schemas.microsoft.com/office/drawing/2014/main" id="{4C8BCB0F-D19E-F4C2-26D7-18A772C198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534" y="521294"/>
            <a:ext cx="1770586" cy="508994"/>
          </a:xfrm>
          <a:prstGeom prst="rect">
            <a:avLst/>
          </a:prstGeom>
        </p:spPr>
      </p:pic>
      <p:sp>
        <p:nvSpPr>
          <p:cNvPr id="7" name="TextBox 6">
            <a:extLst>
              <a:ext uri="{FF2B5EF4-FFF2-40B4-BE49-F238E27FC236}">
                <a16:creationId xmlns:a16="http://schemas.microsoft.com/office/drawing/2014/main" id="{8F34A215-7236-38DB-19B4-9552E174348D}"/>
              </a:ext>
            </a:extLst>
          </p:cNvPr>
          <p:cNvSpPr txBox="1"/>
          <p:nvPr/>
        </p:nvSpPr>
        <p:spPr>
          <a:xfrm>
            <a:off x="160893" y="6336706"/>
            <a:ext cx="6096000" cy="369332"/>
          </a:xfrm>
          <a:prstGeom prst="rect">
            <a:avLst/>
          </a:prstGeom>
          <a:noFill/>
        </p:spPr>
        <p:txBody>
          <a:bodyPr wrap="square">
            <a:spAutoFit/>
          </a:bodyPr>
          <a:lstStyle/>
          <a:p>
            <a:r>
              <a:rPr lang="en-GB" dirty="0">
                <a:solidFill>
                  <a:srgbClr val="23085A"/>
                </a:solidFill>
              </a:rPr>
              <a:t>teachingenglish.org.uk</a:t>
            </a:r>
          </a:p>
        </p:txBody>
      </p:sp>
      <p:sp>
        <p:nvSpPr>
          <p:cNvPr id="6" name="TextBox 5">
            <a:extLst>
              <a:ext uri="{FF2B5EF4-FFF2-40B4-BE49-F238E27FC236}">
                <a16:creationId xmlns:a16="http://schemas.microsoft.com/office/drawing/2014/main" id="{8952B7DB-05CF-0F43-BEA9-D1E52455C249}"/>
              </a:ext>
            </a:extLst>
          </p:cNvPr>
          <p:cNvSpPr txBox="1"/>
          <p:nvPr/>
        </p:nvSpPr>
        <p:spPr>
          <a:xfrm>
            <a:off x="2710149" y="476032"/>
            <a:ext cx="6268598" cy="646331"/>
          </a:xfrm>
          <a:prstGeom prst="rect">
            <a:avLst/>
          </a:prstGeom>
          <a:noFill/>
        </p:spPr>
        <p:txBody>
          <a:bodyPr wrap="square" rtlCol="0">
            <a:spAutoFit/>
          </a:bodyPr>
          <a:lstStyle/>
          <a:p>
            <a:r>
              <a:rPr lang="en-GB" sz="3600" b="1" dirty="0">
                <a:solidFill>
                  <a:srgbClr val="23085A"/>
                </a:solidFill>
                <a:latin typeface="Arial" panose="020B0604020202020204" pitchFamily="34" charset="0"/>
                <a:cs typeface="Arial" panose="020B0604020202020204" pitchFamily="34" charset="0"/>
              </a:rPr>
              <a:t>6. Black Britons</a:t>
            </a:r>
          </a:p>
        </p:txBody>
      </p:sp>
      <p:sp>
        <p:nvSpPr>
          <p:cNvPr id="8" name="TextBox 7">
            <a:extLst>
              <a:ext uri="{FF2B5EF4-FFF2-40B4-BE49-F238E27FC236}">
                <a16:creationId xmlns:a16="http://schemas.microsoft.com/office/drawing/2014/main" id="{46131FBC-6A05-F3B9-41C6-CCDEE1343C50}"/>
              </a:ext>
            </a:extLst>
          </p:cNvPr>
          <p:cNvSpPr txBox="1"/>
          <p:nvPr/>
        </p:nvSpPr>
        <p:spPr>
          <a:xfrm>
            <a:off x="579534" y="1333843"/>
            <a:ext cx="10179585" cy="3728649"/>
          </a:xfrm>
          <a:prstGeom prst="rect">
            <a:avLst/>
          </a:prstGeom>
          <a:noFill/>
        </p:spPr>
        <p:txBody>
          <a:bodyPr wrap="square">
            <a:spAutoFit/>
          </a:bodyPr>
          <a:lstStyle/>
          <a:p>
            <a:pPr>
              <a:lnSpc>
                <a:spcPct val="150000"/>
              </a:lnSpc>
            </a:pPr>
            <a:endParaRPr lang="en-GB" sz="2000" dirty="0">
              <a:solidFill>
                <a:srgbClr val="23085A"/>
              </a:solidFill>
              <a:latin typeface="Arial" panose="020B0604020202020204" pitchFamily="34" charset="0"/>
              <a:cs typeface="Arial" panose="020B0604020202020204" pitchFamily="34" charset="0"/>
            </a:endParaRPr>
          </a:p>
          <a:p>
            <a:pPr>
              <a:lnSpc>
                <a:spcPct val="150000"/>
              </a:lnSpc>
            </a:pPr>
            <a:r>
              <a:rPr lang="en-GB" sz="2000" dirty="0">
                <a:solidFill>
                  <a:srgbClr val="23085A"/>
                </a:solidFill>
                <a:latin typeface="Arial" panose="020B0604020202020204" pitchFamily="34" charset="0"/>
                <a:cs typeface="Arial" panose="020B0604020202020204" pitchFamily="34" charset="0"/>
              </a:rPr>
              <a:t>You’ll read about the life of someone who lives in Britain today and answer the following questions:</a:t>
            </a:r>
          </a:p>
          <a:p>
            <a:pPr>
              <a:lnSpc>
                <a:spcPct val="150000"/>
              </a:lnSpc>
            </a:pPr>
            <a:endParaRPr lang="en-GB" sz="2000" dirty="0">
              <a:solidFill>
                <a:srgbClr val="23085A"/>
              </a:solidFill>
              <a:latin typeface="Arial" panose="020B0604020202020204" pitchFamily="34" charset="0"/>
              <a:cs typeface="Arial" panose="020B0604020202020204" pitchFamily="34" charset="0"/>
            </a:endParaRPr>
          </a:p>
          <a:p>
            <a:pPr>
              <a:lnSpc>
                <a:spcPct val="150000"/>
              </a:lnSpc>
            </a:pPr>
            <a:r>
              <a:rPr lang="en-GB" sz="2000" dirty="0">
                <a:solidFill>
                  <a:srgbClr val="23085A"/>
                </a:solidFill>
                <a:latin typeface="Arial" panose="020B0604020202020204" pitchFamily="34" charset="0"/>
                <a:cs typeface="Arial" panose="020B0604020202020204" pitchFamily="34" charset="0"/>
              </a:rPr>
              <a:t>•	How old is this person?</a:t>
            </a:r>
          </a:p>
          <a:p>
            <a:pPr>
              <a:lnSpc>
                <a:spcPct val="150000"/>
              </a:lnSpc>
            </a:pPr>
            <a:r>
              <a:rPr lang="en-GB" sz="2000" dirty="0">
                <a:solidFill>
                  <a:srgbClr val="23085A"/>
                </a:solidFill>
                <a:latin typeface="Arial" panose="020B0604020202020204" pitchFamily="34" charset="0"/>
                <a:cs typeface="Arial" panose="020B0604020202020204" pitchFamily="34" charset="0"/>
              </a:rPr>
              <a:t>•	What do they do?</a:t>
            </a:r>
          </a:p>
          <a:p>
            <a:pPr>
              <a:lnSpc>
                <a:spcPct val="150000"/>
              </a:lnSpc>
            </a:pPr>
            <a:r>
              <a:rPr lang="en-GB" sz="2000" dirty="0">
                <a:solidFill>
                  <a:srgbClr val="23085A"/>
                </a:solidFill>
                <a:latin typeface="Arial" panose="020B0604020202020204" pitchFamily="34" charset="0"/>
                <a:cs typeface="Arial" panose="020B0604020202020204" pitchFamily="34" charset="0"/>
              </a:rPr>
              <a:t>•	Where did their family come from?</a:t>
            </a:r>
          </a:p>
          <a:p>
            <a:pPr>
              <a:lnSpc>
                <a:spcPct val="150000"/>
              </a:lnSpc>
            </a:pPr>
            <a:r>
              <a:rPr lang="en-GB" sz="2000" dirty="0">
                <a:solidFill>
                  <a:srgbClr val="23085A"/>
                </a:solidFill>
                <a:latin typeface="Arial" panose="020B0604020202020204" pitchFamily="34" charset="0"/>
                <a:cs typeface="Arial" panose="020B0604020202020204" pitchFamily="34" charset="0"/>
              </a:rPr>
              <a:t>•	What is their contribution to life in Britain today?</a:t>
            </a:r>
          </a:p>
        </p:txBody>
      </p:sp>
    </p:spTree>
    <p:extLst>
      <p:ext uri="{BB962C8B-B14F-4D97-AF65-F5344CB8AC3E}">
        <p14:creationId xmlns:p14="http://schemas.microsoft.com/office/powerpoint/2010/main" val="4161219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text on a black background&#10;&#10;Description automatically generated">
            <a:extLst>
              <a:ext uri="{FF2B5EF4-FFF2-40B4-BE49-F238E27FC236}">
                <a16:creationId xmlns:a16="http://schemas.microsoft.com/office/drawing/2014/main" id="{4C8BCB0F-D19E-F4C2-26D7-18A772C198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534" y="521294"/>
            <a:ext cx="1770586" cy="508994"/>
          </a:xfrm>
          <a:prstGeom prst="rect">
            <a:avLst/>
          </a:prstGeom>
        </p:spPr>
      </p:pic>
      <p:sp>
        <p:nvSpPr>
          <p:cNvPr id="7" name="TextBox 6">
            <a:extLst>
              <a:ext uri="{FF2B5EF4-FFF2-40B4-BE49-F238E27FC236}">
                <a16:creationId xmlns:a16="http://schemas.microsoft.com/office/drawing/2014/main" id="{8F34A215-7236-38DB-19B4-9552E174348D}"/>
              </a:ext>
            </a:extLst>
          </p:cNvPr>
          <p:cNvSpPr txBox="1"/>
          <p:nvPr/>
        </p:nvSpPr>
        <p:spPr>
          <a:xfrm>
            <a:off x="160893" y="6336706"/>
            <a:ext cx="6096000" cy="369332"/>
          </a:xfrm>
          <a:prstGeom prst="rect">
            <a:avLst/>
          </a:prstGeom>
          <a:noFill/>
        </p:spPr>
        <p:txBody>
          <a:bodyPr wrap="square">
            <a:spAutoFit/>
          </a:bodyPr>
          <a:lstStyle/>
          <a:p>
            <a:r>
              <a:rPr lang="en-GB" dirty="0">
                <a:solidFill>
                  <a:srgbClr val="23085A"/>
                </a:solidFill>
              </a:rPr>
              <a:t>teachingenglish.org.uk</a:t>
            </a:r>
          </a:p>
        </p:txBody>
      </p:sp>
      <p:sp>
        <p:nvSpPr>
          <p:cNvPr id="6" name="TextBox 5">
            <a:extLst>
              <a:ext uri="{FF2B5EF4-FFF2-40B4-BE49-F238E27FC236}">
                <a16:creationId xmlns:a16="http://schemas.microsoft.com/office/drawing/2014/main" id="{8952B7DB-05CF-0F43-BEA9-D1E52455C249}"/>
              </a:ext>
            </a:extLst>
          </p:cNvPr>
          <p:cNvSpPr txBox="1"/>
          <p:nvPr/>
        </p:nvSpPr>
        <p:spPr>
          <a:xfrm>
            <a:off x="2754217" y="430123"/>
            <a:ext cx="4373696" cy="646331"/>
          </a:xfrm>
          <a:prstGeom prst="rect">
            <a:avLst/>
          </a:prstGeom>
          <a:noFill/>
        </p:spPr>
        <p:txBody>
          <a:bodyPr wrap="square" rtlCol="0">
            <a:spAutoFit/>
          </a:bodyPr>
          <a:lstStyle/>
          <a:p>
            <a:r>
              <a:rPr lang="en-GB" sz="3600" b="1" dirty="0">
                <a:solidFill>
                  <a:srgbClr val="23085A"/>
                </a:solidFill>
                <a:latin typeface="Arial" panose="020B0604020202020204" pitchFamily="34" charset="0"/>
                <a:cs typeface="Arial" panose="020B0604020202020204" pitchFamily="34" charset="0"/>
              </a:rPr>
              <a:t>7. The letter home</a:t>
            </a:r>
          </a:p>
        </p:txBody>
      </p:sp>
      <p:sp>
        <p:nvSpPr>
          <p:cNvPr id="8" name="TextBox 7">
            <a:extLst>
              <a:ext uri="{FF2B5EF4-FFF2-40B4-BE49-F238E27FC236}">
                <a16:creationId xmlns:a16="http://schemas.microsoft.com/office/drawing/2014/main" id="{F33BBC73-8CB5-A47C-80CC-11FF935C4ACA}"/>
              </a:ext>
            </a:extLst>
          </p:cNvPr>
          <p:cNvSpPr txBox="1"/>
          <p:nvPr/>
        </p:nvSpPr>
        <p:spPr>
          <a:xfrm>
            <a:off x="579533" y="1394665"/>
            <a:ext cx="10205979" cy="3741281"/>
          </a:xfrm>
          <a:prstGeom prst="rect">
            <a:avLst/>
          </a:prstGeom>
          <a:noFill/>
        </p:spPr>
        <p:txBody>
          <a:bodyPr wrap="square">
            <a:spAutoFit/>
          </a:bodyPr>
          <a:lstStyle/>
          <a:p>
            <a:pPr>
              <a:lnSpc>
                <a:spcPct val="150000"/>
              </a:lnSpc>
            </a:pPr>
            <a:r>
              <a:rPr lang="en-GB" sz="2000" dirty="0">
                <a:solidFill>
                  <a:srgbClr val="23085A"/>
                </a:solidFill>
              </a:rPr>
              <a:t>Imagine you are a new immigrant and have just arrived in your country. </a:t>
            </a:r>
          </a:p>
          <a:p>
            <a:pPr>
              <a:lnSpc>
                <a:spcPct val="150000"/>
              </a:lnSpc>
            </a:pPr>
            <a:endParaRPr lang="en-GB" sz="2000" dirty="0">
              <a:solidFill>
                <a:srgbClr val="23085A"/>
              </a:solidFill>
            </a:endParaRPr>
          </a:p>
          <a:p>
            <a:pPr lvl="1">
              <a:lnSpc>
                <a:spcPct val="150000"/>
              </a:lnSpc>
            </a:pPr>
            <a:r>
              <a:rPr lang="en-GB" sz="2000" dirty="0">
                <a:solidFill>
                  <a:srgbClr val="23085A"/>
                </a:solidFill>
              </a:rPr>
              <a:t>•	Write a letter home to your cousin and tell them about</a:t>
            </a:r>
          </a:p>
          <a:p>
            <a:pPr lvl="2">
              <a:lnSpc>
                <a:spcPct val="150000"/>
              </a:lnSpc>
            </a:pPr>
            <a:r>
              <a:rPr lang="en-GB" sz="2000" dirty="0">
                <a:solidFill>
                  <a:srgbClr val="23085A"/>
                </a:solidFill>
              </a:rPr>
              <a:t>-	The journey</a:t>
            </a:r>
          </a:p>
          <a:p>
            <a:pPr lvl="2">
              <a:lnSpc>
                <a:spcPct val="150000"/>
              </a:lnSpc>
            </a:pPr>
            <a:r>
              <a:rPr lang="en-GB" sz="2000" dirty="0">
                <a:solidFill>
                  <a:srgbClr val="23085A"/>
                </a:solidFill>
              </a:rPr>
              <a:t>-	Your new life</a:t>
            </a:r>
          </a:p>
          <a:p>
            <a:pPr lvl="2">
              <a:lnSpc>
                <a:spcPct val="150000"/>
              </a:lnSpc>
            </a:pPr>
            <a:r>
              <a:rPr lang="en-GB" sz="2000" dirty="0">
                <a:solidFill>
                  <a:srgbClr val="23085A"/>
                </a:solidFill>
              </a:rPr>
              <a:t>-	People you have met</a:t>
            </a:r>
          </a:p>
          <a:p>
            <a:pPr lvl="2">
              <a:lnSpc>
                <a:spcPct val="150000"/>
              </a:lnSpc>
            </a:pPr>
            <a:r>
              <a:rPr lang="en-GB" sz="2000" dirty="0">
                <a:solidFill>
                  <a:srgbClr val="23085A"/>
                </a:solidFill>
              </a:rPr>
              <a:t>-	Your first impressions</a:t>
            </a:r>
          </a:p>
          <a:p>
            <a:pPr lvl="2">
              <a:lnSpc>
                <a:spcPct val="150000"/>
              </a:lnSpc>
            </a:pPr>
            <a:r>
              <a:rPr lang="en-GB" sz="2000" dirty="0">
                <a:solidFill>
                  <a:srgbClr val="23085A"/>
                </a:solidFill>
              </a:rPr>
              <a:t>-	Other…</a:t>
            </a:r>
          </a:p>
        </p:txBody>
      </p:sp>
    </p:spTree>
    <p:extLst>
      <p:ext uri="{BB962C8B-B14F-4D97-AF65-F5344CB8AC3E}">
        <p14:creationId xmlns:p14="http://schemas.microsoft.com/office/powerpoint/2010/main" val="28432304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195</TotalTime>
  <Words>895</Words>
  <Application>Microsoft Office PowerPoint</Application>
  <PresentationFormat>Widescreen</PresentationFormat>
  <Paragraphs>124</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Aptos</vt:lpstr>
      <vt:lpstr>Aptos Display</vt:lpstr>
      <vt:lpstr>Arial</vt:lpstr>
      <vt:lpstr>Symbol</vt:lpstr>
      <vt:lpstr>Office Theme</vt:lpstr>
      <vt:lpstr>The Windrush generation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Windrush generation</dc:title>
  <dc:creator>suzanne mordue</dc:creator>
  <cp:lastModifiedBy>suzanne mordue</cp:lastModifiedBy>
  <cp:revision>6</cp:revision>
  <dcterms:created xsi:type="dcterms:W3CDTF">2024-01-26T10:50:38Z</dcterms:created>
  <dcterms:modified xsi:type="dcterms:W3CDTF">2024-02-01T20:22:50Z</dcterms:modified>
</cp:coreProperties>
</file>