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6.xml" ContentType="application/vnd.openxmlformats-officedocument.theme+xml"/>
  <Override PartName="/ppt/slideLayouts/slideLayout32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709" r:id="rId1"/>
    <p:sldMasterId id="2147483754" r:id="rId2"/>
    <p:sldMasterId id="2147483727" r:id="rId3"/>
    <p:sldMasterId id="2147483759" r:id="rId4"/>
    <p:sldMasterId id="2147483660" r:id="rId5"/>
    <p:sldMasterId id="2147483765" r:id="rId6"/>
    <p:sldMasterId id="2147483700" r:id="rId7"/>
  </p:sldMasterIdLst>
  <p:notesMasterIdLst>
    <p:notesMasterId r:id="rId17"/>
  </p:notesMasterIdLst>
  <p:handoutMasterIdLst>
    <p:handoutMasterId r:id="rId18"/>
  </p:handoutMasterIdLst>
  <p:sldIdLst>
    <p:sldId id="281" r:id="rId8"/>
    <p:sldId id="286" r:id="rId9"/>
    <p:sldId id="304" r:id="rId10"/>
    <p:sldId id="305" r:id="rId11"/>
    <p:sldId id="306" r:id="rId12"/>
    <p:sldId id="307" r:id="rId13"/>
    <p:sldId id="308" r:id="rId14"/>
    <p:sldId id="309" r:id="rId15"/>
    <p:sldId id="291" r:id="rId16"/>
  </p:sldIdLst>
  <p:sldSz cx="12192000" cy="6858000"/>
  <p:notesSz cx="6858000" cy="9144000"/>
  <p:embeddedFontLst>
    <p:embeddedFont>
      <p:font typeface="British Council Sans" panose="020B0604020202020204" charset="0"/>
      <p:regular r:id="rId19"/>
      <p:bold r:id="rId20"/>
      <p:italic r:id="rId21"/>
      <p:boldItalic r:id="rId22"/>
    </p:embeddedFont>
    <p:embeddedFont>
      <p:font typeface="British Council Sans Headline" panose="020B0604020202020204" charset="0"/>
      <p:regular r:id="rId23"/>
      <p:bold r:id="rId24"/>
      <p:italic r:id="rId25"/>
      <p:boldItalic r:id="rId2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  <a:srgbClr val="920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91" autoAdjust="0"/>
    <p:restoredTop sz="91803" autoAdjust="0"/>
  </p:normalViewPr>
  <p:slideViewPr>
    <p:cSldViewPr snapToGrid="0" snapToObjects="1">
      <p:cViewPr varScale="1">
        <p:scale>
          <a:sx n="82" d="100"/>
          <a:sy n="82" d="100"/>
        </p:scale>
        <p:origin x="91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2784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handoutMaster" Target="handoutMasters/handoutMaster1.xml"/><Relationship Id="rId26" Type="http://schemas.openxmlformats.org/officeDocument/2006/relationships/font" Target="fonts/font8.fntdata"/><Relationship Id="rId3" Type="http://schemas.openxmlformats.org/officeDocument/2006/relationships/slideMaster" Target="slideMasters/slideMaster3.xml"/><Relationship Id="rId21" Type="http://schemas.openxmlformats.org/officeDocument/2006/relationships/font" Target="fonts/font3.fntdata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7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font" Target="fonts/font2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font" Target="fonts/font6.fntdata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font" Target="fonts/font5.fntdata"/><Relationship Id="rId28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font" Target="fonts/font1.fntdata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font" Target="fonts/font4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A7BA6-C638-465B-9AAD-85D10B1E07AD}" type="datetimeFigureOut">
              <a:rPr lang="en-GB" smtClean="0"/>
              <a:t>13/02/2024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142D4-5647-4A56-9986-C5881B7B5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26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03045-9E18-4723-8DEC-FFCFCD854557}" type="datetimeFigureOut">
              <a:rPr lang="en-GB" smtClean="0"/>
              <a:t>13/02/2024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7F705-F937-46CB-A48B-0D9E19179A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058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71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763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07716B-DB82-B1E5-1194-46880C450B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2A1699C7-4DF3-8629-05DD-275C5381767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C4F3E870-5339-AAFB-7FDA-A41E1EBB82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681A5B1-4404-6C81-C746-AD0976C3BF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792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32442A-FD40-F6CC-1232-AE03758975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5D0F133E-B9AE-F4AA-7DCD-6A78F41CD23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45188507-4448-837D-361C-A86AF2C4C4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3C80E8A-366E-D6B6-4C44-7BFEFB013E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9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5E7A38-EFE6-03F4-FA51-E6802BCED2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121E8C7F-D742-D013-B148-F99B20DED7E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63F86241-3FFE-D1E4-1EA5-45A993E46E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DCAFE8B-5F08-DF27-C30E-4A2468F80B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124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43AECD-4823-8802-BAA3-0E16614839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E05CB7D5-E704-A6F6-A4C6-DCBA94ECE6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7FB9EC7A-D54E-BBE6-BB8E-BBC3386193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B2E023E-192F-3C3E-E391-1BDC104DC8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371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C1B8C8-3EEF-3D9B-F870-01CABB2189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04525A5D-BA99-C8A1-65B8-49144C2F002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65E5368E-9E96-5D3E-0FAE-813F4D63E5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6E7D78B-E695-F329-2F97-6BB4E32575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451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E26E0F-1B99-3FDD-6544-6EC3F63ABA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4E51A66E-071F-BC54-68F9-9C9E5054D0C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649F6CFB-E2FF-7763-2051-69E08572A4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A217C4E-0733-32EB-39B8-8234346DEC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1862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00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2232000"/>
            <a:ext cx="432000" cy="0"/>
          </a:xfrm>
          <a:prstGeom prst="line">
            <a:avLst/>
          </a:prstGeom>
          <a:ln w="3048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8B4A97B-8C6F-A742-9B60-1B6AE71A14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95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8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41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</a:t>
            </a:r>
            <a:r>
              <a:rPr lang="en-US" dirty="0"/>
              <a:t>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223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28E9DE-B6D7-D144-9B89-4C1ED3A472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402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259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072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745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minu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9372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37743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74470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GB" noProof="0" dirty="0"/>
              <a:t>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</a:t>
            </a:r>
            <a:r>
              <a:rPr lang="en-GB" noProof="0" dirty="0"/>
              <a:t>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www.teachingenglish.org.uk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508955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686E00B-4C6B-434C-80C9-F98EF22F317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4000" y="1512002"/>
            <a:ext cx="5328000" cy="4500563"/>
          </a:xfrm>
        </p:spPr>
        <p:txBody>
          <a:bodyPr/>
          <a:lstStyle/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251592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GB" noProof="0" dirty="0"/>
              <a:t>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CB1FB70-6F45-E74A-AF01-AB7AE7B3B93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000" y="1511999"/>
            <a:ext cx="5328000" cy="4500000"/>
          </a:xfrm>
        </p:spPr>
        <p:txBody>
          <a:bodyPr/>
          <a:lstStyle/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92826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 noProof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592000"/>
            <a:ext cx="432000" cy="0"/>
          </a:xfrm>
          <a:prstGeom prst="line">
            <a:avLst/>
          </a:prstGeom>
          <a:ln w="3048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4371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340101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3FC60-865B-B442-B90B-5AA6EFB56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CE5286-FBB1-EA46-83F1-A6227079C7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BA31A-4BB7-CE4E-982C-DA8D621EE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02/13/2024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B0565-8A8F-7049-BF27-AA056B12B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263C5-CCA8-424A-96F6-5A9F1627F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0583624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0CCF-5D5F-5544-A6E6-B7434B886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7DCC5-46E8-4549-93A5-5B9C1F021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A4F67-1088-3D42-BD2F-09C1CCA6D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02/13/2024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A371D-1F61-4F4B-859A-05CBE9A81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D9285-6916-6A40-8836-5BB0DF794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318524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58695-9906-794A-A5AC-4998C8887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E79D68-EE95-5541-9F00-4F4FEFEB3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E8B7A-B4DC-A345-BE62-69BDF4F26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02/13/2024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DCB8C-75EE-DC45-BC35-92CC0D39B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95BA2-9911-5347-A7C7-D9F718CD6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5440623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9BE15-3D7E-F04B-A8D2-0514731F2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D241F-EEFA-BE4D-8F1D-2876C15301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196749-4463-C048-BFAD-1FA0154D8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64D0EC-FF7E-2444-AFDD-A15A6D1AB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02/13/2024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9814AF-02BE-0F40-B38D-1AD62B877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BE33AA-4738-8E4F-9A3B-FFA130FF7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832601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CD0EB-39BD-964B-A930-861D6E230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CFC383-635A-0C49-B08F-2A22BB914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E2051B-6E97-5F4A-9BBD-86789E65D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E3A68B-7100-E441-995A-D402EAF82E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C565D2-1B16-F647-AA3D-790B0CDC6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A0AA92-09BD-E044-8103-20745EE61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02/13/2024</a:t>
            </a:fld>
            <a:endParaRPr lang="en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DF43C2-15B7-D74C-8919-02DA66248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389521-ED33-5642-8A01-113879599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3088899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9C15D-454C-364D-BDF6-0ED9549B3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B64A24-3265-1E4A-A100-9F6D5CF8A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02/13/2024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9D31D7-96DC-1E43-8DF6-C67C9DC23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4BDEEB-FAEF-0644-BBD0-E5097EC8C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9439392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9D8EDD-9088-3540-A87E-80B83E966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02/13/2024</a:t>
            </a:fld>
            <a:endParaRPr lang="en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718A9D-D064-424A-B6F2-E414179FD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7538CC-C136-EB4B-9537-BFB1D2581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7651158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02370-CB69-9B42-8D87-681FC91BC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3161C-14F4-004A-9A46-6385CF73B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6FEC12-F972-DB4F-830E-49CDFA5CC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DB76D3-EC29-A041-9108-92C3BE8C0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02/13/2024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6CD103-4FC0-634C-8EFD-A6E38727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FC5719-AFBF-D643-A1E9-796973E6E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2723080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E0614-6659-EB46-A706-8E3321648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366ADB-DC00-0C43-B722-09A575E9D8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53EABA-E722-EA49-B994-277995FC3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A49783-E57C-CD46-ADA9-0A2A3EF5A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02/13/2024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C280CA-2596-944A-9FB7-761F82B7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93DC0F-680C-E740-8B6B-3A1666B7F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722195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4485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058E5-2C05-6F41-8A23-D3E8E13C9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44019A-4585-0842-A4F5-A02B7A13DF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BF43A-A56F-504E-82F7-CDC111A63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02/13/2024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711DA-3466-674A-9399-0CCA46F10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9A817-3498-0440-B5C2-288C45508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9687749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38ECBD-5AF8-EE4C-B1F0-6BADF51F30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C58C5E-18F7-5249-BC6C-95F5A9CA5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E053D-5644-3D4C-BFEC-9B2AED00A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95F2C-50B8-EE47-896A-AC179E4995DC}" type="datetimeFigureOut">
              <a:rPr lang="en-ES" smtClean="0"/>
              <a:t>02/13/2024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5F68C-4918-1449-9236-F21E8125E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AE548-A9BA-984B-AFE8-CFC30CA96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1412990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3516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</a:t>
            </a:r>
            <a:r>
              <a:rPr lang="en-GB" noProof="0" dirty="0"/>
              <a:t>edit</a:t>
            </a:r>
            <a:r>
              <a:rPr lang="en-US" dirty="0"/>
              <a:t>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848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23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8B4A97B-8C6F-A742-9B60-1B6AE71A14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86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</a:t>
            </a:r>
            <a:r>
              <a:rPr lang="en-US" dirty="0"/>
              <a:t>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59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33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</a:t>
            </a:r>
            <a:r>
              <a:rPr lang="en-GB" noProof="0" dirty="0"/>
              <a:t>edit</a:t>
            </a:r>
            <a:r>
              <a:rPr lang="en-US" dirty="0"/>
              <a:t>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45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minu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BCC5060-0956-494D-BDA8-83E48EFB4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848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12072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</a:t>
            </a:r>
            <a:r>
              <a:rPr lang="en-US" dirty="0"/>
              <a:t>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232000"/>
            <a:ext cx="432000" cy="0"/>
          </a:xfrm>
          <a:prstGeom prst="line">
            <a:avLst/>
          </a:prstGeom>
          <a:ln w="3048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28E9DE-B6D7-D144-9B89-4C1ED3A472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8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50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592000"/>
            <a:ext cx="432000" cy="0"/>
          </a:xfrm>
          <a:prstGeom prst="line">
            <a:avLst/>
          </a:prstGeom>
          <a:ln w="3048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8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15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78144029-A22A-9A49-B9EE-98B449D69D85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848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730881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6" r:id="rId2"/>
    <p:sldLayoutId id="2147483745" r:id="rId3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1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bg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bg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bg2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bg2"/>
        </a:buClr>
        <a:buFont typeface="British Council Sans" panose="020B0504020202020204" pitchFamily="34" charset="0"/>
        <a:buChar char="–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906F040B-0B1A-1441-942C-BE62348984CF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848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020534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1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3F291D8B-9729-0B42-945A-DB3A4021540D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944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8982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64" r:id="rId3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6BC31D06-11C4-444F-B6A7-6348071675B7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944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1916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512000"/>
            <a:ext cx="8136000" cy="45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439999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88000" y="6192000"/>
            <a:ext cx="504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fld id="{A36854FA-307F-854E-96D4-DE585DB24BD3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396000"/>
            <a:ext cx="432000" cy="0"/>
          </a:xfrm>
          <a:prstGeom prst="line">
            <a:avLst/>
          </a:prstGeom>
          <a:ln w="3048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408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2" r:id="rId2"/>
    <p:sldLayoutId id="2147483664" r:id="rId3"/>
    <p:sldLayoutId id="2147483684" r:id="rId4"/>
    <p:sldLayoutId id="2147483685" r:id="rId5"/>
    <p:sldLayoutId id="2147483667" r:id="rId6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43337C-4476-0C46-9F6A-B732ABBE6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2E42B2-5106-8E4D-A6B9-95659CCBB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71860-D38B-8349-BA26-A69F646103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95F2C-50B8-EE47-896A-AC179E4995DC}" type="datetimeFigureOut">
              <a:rPr lang="en-ES" smtClean="0"/>
              <a:t>02/13/2024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66D2D-5F84-1A4E-BBE1-247F24E0A7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C0873-67A8-8846-B3AF-BFD85F816E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CC911-34ED-C141-AB1C-C424FE40F12D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75833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512000"/>
            <a:ext cx="10944000" cy="45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GB" noProof="0" dirty="0"/>
              <a:t>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212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729000"/>
          </a:xfrm>
        </p:spPr>
        <p:txBody>
          <a:bodyPr>
            <a:normAutofit fontScale="90000"/>
          </a:bodyPr>
          <a:lstStyle/>
          <a:p>
            <a:r>
              <a:rPr lang="en-GB" dirty="0"/>
              <a:t>Shakespeare and Violence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TeachingEnglish lesson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www.teachingenglish.org.uk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555051-4B29-D942-AA20-875F9F7069EE}"/>
              </a:ext>
            </a:extLst>
          </p:cNvPr>
          <p:cNvSpPr txBox="1"/>
          <p:nvPr/>
        </p:nvSpPr>
        <p:spPr>
          <a:xfrm>
            <a:off x="3699982" y="20097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505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6443636-5D47-E84A-A33B-0EF868D4D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Shakespeare and Violence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70292-7A72-E946-ADDD-828AC4D36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www.teachingenglish.org.uk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19AE12-480E-F146-9CFD-DF11722013DA}"/>
              </a:ext>
            </a:extLst>
          </p:cNvPr>
          <p:cNvSpPr txBox="1"/>
          <p:nvPr/>
        </p:nvSpPr>
        <p:spPr>
          <a:xfrm>
            <a:off x="168200" y="1399526"/>
            <a:ext cx="10186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i="1" dirty="0"/>
              <a:t>	</a:t>
            </a:r>
            <a:endParaRPr lang="en-GB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E0F8A2B-9685-CE4B-90FB-10FDCEA39C1F}"/>
              </a:ext>
            </a:extLst>
          </p:cNvPr>
          <p:cNvSpPr txBox="1"/>
          <p:nvPr/>
        </p:nvSpPr>
        <p:spPr>
          <a:xfrm>
            <a:off x="1104001" y="1071801"/>
            <a:ext cx="9983998" cy="5116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Task 1: Read these quotes from Shakespeare’s plays and discuss their meanings. </a:t>
            </a:r>
          </a:p>
          <a:p>
            <a:pPr marL="228600" indent="-2286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GB" sz="1200" dirty="0">
                <a:effectLst/>
                <a:ea typeface="Times New Roman" panose="02020603050405020304" pitchFamily="18" charset="0"/>
              </a:rPr>
              <a:t>‘Is this a dagger which I see before me,</a:t>
            </a:r>
            <a:br>
              <a:rPr lang="en-GB" sz="1200" dirty="0">
                <a:effectLst/>
                <a:ea typeface="Times New Roman" panose="02020603050405020304" pitchFamily="18" charset="0"/>
              </a:rPr>
            </a:br>
            <a:r>
              <a:rPr lang="en-GB" sz="1200" dirty="0">
                <a:effectLst/>
                <a:ea typeface="Times New Roman" panose="02020603050405020304" pitchFamily="18" charset="0"/>
              </a:rPr>
              <a:t>The handle toward my hand? Come, let me clutch thee.’ </a:t>
            </a:r>
            <a:br>
              <a:rPr lang="en-GB" sz="1200" dirty="0">
                <a:effectLst/>
                <a:ea typeface="Times New Roman" panose="02020603050405020304" pitchFamily="18" charset="0"/>
              </a:rPr>
            </a:br>
            <a:r>
              <a:rPr lang="en-GB" sz="1200" dirty="0">
                <a:effectLst/>
                <a:ea typeface="Times New Roman" panose="02020603050405020304" pitchFamily="18" charset="0"/>
              </a:rPr>
              <a:t>(Macbeth, Act 2, Scene 1)</a:t>
            </a:r>
          </a:p>
          <a:p>
            <a:pPr marL="228600" indent="-2286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GB" sz="1200" dirty="0">
                <a:effectLst/>
                <a:ea typeface="Times New Roman" panose="02020603050405020304" pitchFamily="18" charset="0"/>
              </a:rPr>
              <a:t>‘Away to heaven, respective lenity,</a:t>
            </a:r>
            <a:br>
              <a:rPr lang="en-GB" sz="1200" dirty="0">
                <a:ea typeface="Times New Roman" panose="02020603050405020304" pitchFamily="18" charset="0"/>
              </a:rPr>
            </a:br>
            <a: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And fire-eyed fury be my conduct now.’</a:t>
            </a:r>
            <a:b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(Romeo and Juliet, Act 3, Scene 1)</a:t>
            </a:r>
            <a:endParaRPr lang="en-GB" altLang="en-US" sz="1200" dirty="0"/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‘Bloody thou art, bloody will be thy end.</a:t>
            </a:r>
            <a:b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Shame serves thy life and doth thy death attend.’</a:t>
            </a:r>
            <a:b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(Richard III, Act 4, Scene 4)</a:t>
            </a: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GB" altLang="en-US" sz="1200" dirty="0"/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‘</a:t>
            </a:r>
            <a:r>
              <a:rPr lang="en-GB" altLang="en-US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See’t</a:t>
            </a:r>
            <a: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 shalt thou never. Fellows, hold the chair.</a:t>
            </a:r>
            <a:b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Upon these eyes of thine I’ll set my foot.’</a:t>
            </a:r>
            <a:b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(King Lear, Act 3, Scene 7)</a:t>
            </a: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GB" altLang="en-US" sz="1200" dirty="0"/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‘I kissed thee ere I killed thee: no way but this,</a:t>
            </a:r>
            <a:b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Killing myself, to die upon a kiss.’</a:t>
            </a:r>
            <a:b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(Othello, Act 5, Scene 2)</a:t>
            </a: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GB" altLang="en-US" sz="1200" dirty="0"/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‘Vengeance is in my heart, death in my hand,</a:t>
            </a:r>
            <a:b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Blood and revenge are hammering in my head.’</a:t>
            </a:r>
            <a:b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(Titus Andronicus, Act 2, Scene 3)</a:t>
            </a:r>
            <a:endParaRPr lang="en-GB" altLang="en-US" sz="1200" dirty="0"/>
          </a:p>
          <a:p>
            <a:endParaRPr lang="es-ES" dirty="0"/>
          </a:p>
        </p:txBody>
      </p:sp>
      <p:sp>
        <p:nvSpPr>
          <p:cNvPr id="6" name="Rectangle: Rounded Corners 1">
            <a:extLst>
              <a:ext uri="{FF2B5EF4-FFF2-40B4-BE49-F238E27FC236}">
                <a16:creationId xmlns:a16="http://schemas.microsoft.com/office/drawing/2014/main" id="{6C822412-0521-DFFF-9D1A-4D77B512F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56" y="1970998"/>
            <a:ext cx="2343150" cy="36957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Glossary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bloody = covered in blood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conduct =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behaviour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doth = does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ere = before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lenity = mildness, gentleness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shalt = will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thee = you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thine = yours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thy = your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007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0CE267-759E-6840-D8D8-396856A558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6F905B5-07AC-DD9A-361D-FC73C4F6A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Shakespeare and Violence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D2420-55AA-6094-7B49-87BCD67AA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www.teachingenglish.org.uk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80424C-C6D1-43F6-9257-3233987C6399}"/>
              </a:ext>
            </a:extLst>
          </p:cNvPr>
          <p:cNvSpPr txBox="1"/>
          <p:nvPr/>
        </p:nvSpPr>
        <p:spPr>
          <a:xfrm>
            <a:off x="168200" y="1399526"/>
            <a:ext cx="10186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i="1" dirty="0"/>
              <a:t>	</a:t>
            </a:r>
            <a:endParaRPr lang="en-GB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AB1D833-EEB8-1D8D-4A06-80D32BF2C029}"/>
              </a:ext>
            </a:extLst>
          </p:cNvPr>
          <p:cNvSpPr txBox="1"/>
          <p:nvPr/>
        </p:nvSpPr>
        <p:spPr>
          <a:xfrm>
            <a:off x="1104001" y="1071801"/>
            <a:ext cx="9983998" cy="5116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Task 1: Match the quotes with their meanings. </a:t>
            </a:r>
          </a:p>
          <a:p>
            <a:pPr marL="228600" indent="-2286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GB" sz="1200" dirty="0">
                <a:effectLst/>
                <a:ea typeface="Times New Roman" panose="02020603050405020304" pitchFamily="18" charset="0"/>
              </a:rPr>
              <a:t>‘Is this a dagger which I see before me,</a:t>
            </a:r>
            <a:br>
              <a:rPr lang="en-GB" sz="1200" dirty="0">
                <a:effectLst/>
                <a:ea typeface="Times New Roman" panose="02020603050405020304" pitchFamily="18" charset="0"/>
              </a:rPr>
            </a:br>
            <a:r>
              <a:rPr lang="en-GB" sz="1200" dirty="0">
                <a:effectLst/>
                <a:ea typeface="Times New Roman" panose="02020603050405020304" pitchFamily="18" charset="0"/>
              </a:rPr>
              <a:t>The handle toward my hand? Come, let me clutch thee.’ </a:t>
            </a:r>
            <a:br>
              <a:rPr lang="en-GB" sz="1200" dirty="0">
                <a:effectLst/>
                <a:ea typeface="Times New Roman" panose="02020603050405020304" pitchFamily="18" charset="0"/>
              </a:rPr>
            </a:br>
            <a:r>
              <a:rPr lang="en-GB" sz="1200" dirty="0">
                <a:effectLst/>
                <a:ea typeface="Times New Roman" panose="02020603050405020304" pitchFamily="18" charset="0"/>
              </a:rPr>
              <a:t>(Macbeth, Act 2, Scene 1)</a:t>
            </a:r>
          </a:p>
          <a:p>
            <a:pPr marL="228600" indent="-2286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GB" sz="1200" dirty="0">
                <a:effectLst/>
                <a:ea typeface="Times New Roman" panose="02020603050405020304" pitchFamily="18" charset="0"/>
              </a:rPr>
              <a:t>‘Away to heaven, respective lenity,</a:t>
            </a:r>
            <a:br>
              <a:rPr lang="en-GB" sz="1200" dirty="0">
                <a:ea typeface="Times New Roman" panose="02020603050405020304" pitchFamily="18" charset="0"/>
              </a:rPr>
            </a:br>
            <a: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And fire-eyed fury be my conduct now.’</a:t>
            </a:r>
            <a:b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(Romeo and Juliet, Act 3, Scene 1)</a:t>
            </a:r>
            <a:endParaRPr lang="en-GB" altLang="en-US" sz="1200" dirty="0"/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‘Bloody thou art, bloody will be thy end.</a:t>
            </a:r>
            <a:b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Shame serves thy life and doth thy death attend.’</a:t>
            </a:r>
            <a:b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(Richard III, Act 4, Scene 4)</a:t>
            </a: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GB" altLang="en-US" sz="1200" dirty="0"/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‘</a:t>
            </a:r>
            <a:r>
              <a:rPr lang="en-GB" altLang="en-US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See’t</a:t>
            </a:r>
            <a: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 shalt thou never. Fellows, hold the chair.</a:t>
            </a:r>
            <a:b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Upon these eyes of thine I’ll set my foot.’</a:t>
            </a:r>
            <a:b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(King Lear, Act 3, Scene 7)</a:t>
            </a: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GB" altLang="en-US" sz="1200" dirty="0"/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‘I kissed thee ere I killed thee: no way but this,</a:t>
            </a:r>
            <a:b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Killing myself, to die upon a kiss.’</a:t>
            </a:r>
            <a:b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(Othello, Act 5, Scene 2)</a:t>
            </a: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GB" altLang="en-US" sz="1200" dirty="0"/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‘Vengeance is in my heart, death in my hand,</a:t>
            </a:r>
            <a:b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Blood and revenge are hammering in my head.’</a:t>
            </a:r>
            <a:b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alt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(Titus Andronicus, Act 2, Scene 3)</a:t>
            </a:r>
            <a:endParaRPr lang="en-GB" altLang="en-US" sz="1200" dirty="0"/>
          </a:p>
          <a:p>
            <a:endParaRPr lang="es-E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DF19D1-A050-E9E8-6D52-9546A205B13D}"/>
              </a:ext>
            </a:extLst>
          </p:cNvPr>
          <p:cNvSpPr txBox="1"/>
          <p:nvPr/>
        </p:nvSpPr>
        <p:spPr>
          <a:xfrm>
            <a:off x="6020273" y="1892737"/>
            <a:ext cx="4700954" cy="3894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</a:pPr>
            <a:r>
              <a:rPr lang="en-US" sz="1200" dirty="0">
                <a:effectLst/>
                <a:ea typeface="Times New Roman" panose="02020603050405020304" pitchFamily="18" charset="0"/>
              </a:rPr>
              <a:t>a. The Duke of Cornwall tells the Earl of Gloucester that he will no longer see, and he prepares to take out his eyes. </a:t>
            </a:r>
            <a:endParaRPr lang="en-GB" sz="1200" dirty="0">
              <a:effectLst/>
              <a:ea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</a:pPr>
            <a:r>
              <a:rPr lang="en-US" sz="1200" dirty="0">
                <a:effectLst/>
                <a:ea typeface="Times New Roman" panose="02020603050405020304" pitchFamily="18" charset="0"/>
              </a:rPr>
              <a:t> </a:t>
            </a:r>
            <a:endParaRPr lang="en-GB" sz="1200" dirty="0">
              <a:effectLst/>
              <a:ea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</a:pPr>
            <a:r>
              <a:rPr lang="en-US" sz="1200" dirty="0">
                <a:effectLst/>
                <a:ea typeface="Times New Roman" panose="02020603050405020304" pitchFamily="18" charset="0"/>
              </a:rPr>
              <a:t>b. The villain of the play can only think of getting revenge on another family. </a:t>
            </a:r>
            <a:endParaRPr lang="en-GB" sz="1200" dirty="0">
              <a:effectLst/>
              <a:ea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</a:pPr>
            <a:r>
              <a:rPr lang="en-US" sz="1200" dirty="0">
                <a:effectLst/>
                <a:ea typeface="Times New Roman" panose="02020603050405020304" pitchFamily="18" charset="0"/>
              </a:rPr>
              <a:t> </a:t>
            </a:r>
            <a:endParaRPr lang="en-GB" sz="1200" dirty="0">
              <a:effectLst/>
              <a:ea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</a:pPr>
            <a:r>
              <a:rPr lang="en-US" sz="1200" dirty="0">
                <a:effectLst/>
                <a:ea typeface="Times New Roman" panose="02020603050405020304" pitchFamily="18" charset="0"/>
              </a:rPr>
              <a:t>c. A duchess predicts a violent future and a shameful death for her son, a violent man. </a:t>
            </a:r>
            <a:endParaRPr lang="en-GB" sz="1200" dirty="0">
              <a:effectLst/>
              <a:ea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</a:pPr>
            <a:endParaRPr lang="en-GB" sz="1200" dirty="0">
              <a:effectLst/>
              <a:ea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</a:pPr>
            <a:r>
              <a:rPr lang="en-US" sz="1200" dirty="0">
                <a:effectLst/>
                <a:ea typeface="Times New Roman" panose="02020603050405020304" pitchFamily="18" charset="0"/>
              </a:rPr>
              <a:t>d. A general imagines a weapon which is pointing towards him. He plans to murder a king.</a:t>
            </a:r>
            <a:endParaRPr lang="en-GB" sz="1200" dirty="0">
              <a:effectLst/>
              <a:ea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</a:pPr>
            <a:endParaRPr lang="en-GB" sz="1200" dirty="0">
              <a:effectLst/>
              <a:ea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</a:pPr>
            <a:r>
              <a:rPr lang="en-US" sz="1200" dirty="0">
                <a:effectLst/>
                <a:ea typeface="Times New Roman" panose="02020603050405020304" pitchFamily="18" charset="0"/>
              </a:rPr>
              <a:t>e. A general has just murdered his loyal wife and is preparing to kill himself. </a:t>
            </a:r>
            <a:endParaRPr lang="en-GB" sz="1200" dirty="0">
              <a:effectLst/>
              <a:ea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</a:pPr>
            <a:endParaRPr lang="en-GB" sz="1200" dirty="0">
              <a:effectLst/>
              <a:ea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effectLst/>
                <a:ea typeface="Times New Roman" panose="02020603050405020304" pitchFamily="18" charset="0"/>
              </a:rPr>
              <a:t>f. The character will no longer be reasonable and rational after the murder of his friend, Mercutio. From now on, he will act with anger and fight.  </a:t>
            </a:r>
            <a:endParaRPr lang="en-GB" sz="12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594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C7B974-48A5-71F9-C6BA-012AA53D87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D643579-C7DD-DA30-DB0F-89B3CA483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Shakespeare and Violence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D369C-449A-676D-75DA-89E606DEE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www.teachingenglish.org.uk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82B518-2841-D22B-EDEB-D29B1A2C01E8}"/>
              </a:ext>
            </a:extLst>
          </p:cNvPr>
          <p:cNvSpPr txBox="1"/>
          <p:nvPr/>
        </p:nvSpPr>
        <p:spPr>
          <a:xfrm>
            <a:off x="168200" y="1399526"/>
            <a:ext cx="10186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i="1" dirty="0"/>
              <a:t>	</a:t>
            </a:r>
            <a:endParaRPr lang="en-GB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1D250D2-0F4E-4772-337E-380354F9F8A9}"/>
              </a:ext>
            </a:extLst>
          </p:cNvPr>
          <p:cNvSpPr txBox="1"/>
          <p:nvPr/>
        </p:nvSpPr>
        <p:spPr>
          <a:xfrm>
            <a:off x="1104001" y="1071801"/>
            <a:ext cx="9983998" cy="3353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ea typeface="Times New Roman" panose="02020603050405020304" pitchFamily="18" charset="0"/>
              </a:rPr>
              <a:t>Task 2: Listen to Beth and Alexander talking about violence in Shakespeare’s plays. Decide if the statements are true or false.  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ea typeface="?????? Pro W3"/>
                <a:cs typeface="Times New Roman" panose="02020603050405020304" pitchFamily="18" charset="0"/>
              </a:rPr>
              <a:t>Alexander is an actor.		</a:t>
            </a:r>
            <a:endParaRPr lang="en-GB" sz="1800" dirty="0">
              <a:solidFill>
                <a:srgbClr val="000000"/>
              </a:solidFill>
              <a:effectLst/>
              <a:ea typeface="?????? Pro W3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ea typeface="?????? Pro W3"/>
                <a:cs typeface="Times New Roman" panose="02020603050405020304" pitchFamily="18" charset="0"/>
              </a:rPr>
              <a:t>Beth likes Shakespeare’s plays. </a:t>
            </a:r>
            <a:endParaRPr lang="en-GB" sz="1800" dirty="0">
              <a:solidFill>
                <a:srgbClr val="000000"/>
              </a:solidFill>
              <a:effectLst/>
              <a:ea typeface="?????? Pro W3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ea typeface="?????? Pro W3"/>
                <a:cs typeface="Times New Roman" panose="02020603050405020304" pitchFamily="18" charset="0"/>
              </a:rPr>
              <a:t>Alexander explains the plot of ‘Macbeth’. </a:t>
            </a:r>
            <a:endParaRPr lang="en-GB" sz="1800" dirty="0">
              <a:solidFill>
                <a:srgbClr val="000000"/>
              </a:solidFill>
              <a:effectLst/>
              <a:ea typeface="?????? Pro W3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ea typeface="?????? Pro W3"/>
                <a:cs typeface="Times New Roman" panose="02020603050405020304" pitchFamily="18" charset="0"/>
              </a:rPr>
              <a:t>Alexander thinks that ‘Macbeth’ is Shakespeare’s most violent play. </a:t>
            </a:r>
            <a:endParaRPr lang="en-GB" sz="1800" dirty="0">
              <a:solidFill>
                <a:srgbClr val="000000"/>
              </a:solidFill>
              <a:effectLst/>
              <a:ea typeface="?????? Pro W3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ea typeface="?????? Pro W3"/>
                <a:cs typeface="Times New Roman" panose="02020603050405020304" pitchFamily="18" charset="0"/>
              </a:rPr>
              <a:t>‘Titus Andronicus’ is a very violent play. </a:t>
            </a:r>
            <a:endParaRPr lang="en-GB" sz="1800" dirty="0">
              <a:solidFill>
                <a:srgbClr val="000000"/>
              </a:solidFill>
              <a:effectLst/>
              <a:ea typeface="?????? Pro W3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ea typeface="?????? Pro W3"/>
                <a:cs typeface="Times New Roman" panose="02020603050405020304" pitchFamily="18" charset="0"/>
              </a:rPr>
              <a:t>Beth would like to see ‘Macbeth’. </a:t>
            </a:r>
            <a:endParaRPr lang="en-GB" sz="1800" dirty="0">
              <a:solidFill>
                <a:srgbClr val="000000"/>
              </a:solidFill>
              <a:effectLst/>
              <a:ea typeface="?????? Pro W3"/>
              <a:cs typeface="Times New Roman" panose="02020603050405020304" pitchFamily="18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84303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F2F79F-581C-50DA-4A56-4398F49AC1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F791042-BA74-5FCD-3C2E-942DA1BF9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Shakespeare and Violence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5A329-EB78-FAF2-E13F-86BC4C488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www.teachingenglish.org.uk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85FD54-45DB-68C2-03CF-C7DEFC573CDF}"/>
              </a:ext>
            </a:extLst>
          </p:cNvPr>
          <p:cNvSpPr txBox="1"/>
          <p:nvPr/>
        </p:nvSpPr>
        <p:spPr>
          <a:xfrm>
            <a:off x="168200" y="1399526"/>
            <a:ext cx="10186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i="1" dirty="0"/>
              <a:t>	</a:t>
            </a:r>
            <a:endParaRPr lang="en-GB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1695786-CA9E-9AD3-1B46-C0CE1EC0C702}"/>
              </a:ext>
            </a:extLst>
          </p:cNvPr>
          <p:cNvSpPr txBox="1"/>
          <p:nvPr/>
        </p:nvSpPr>
        <p:spPr>
          <a:xfrm>
            <a:off x="1104001" y="1071801"/>
            <a:ext cx="9983998" cy="3774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ea typeface="Times New Roman" panose="02020603050405020304" pitchFamily="18" charset="0"/>
              </a:rPr>
              <a:t>Task 3: Listen to Beth and Alexander’s conversation again. Answer the questions. 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ea typeface="?????? Pro W3"/>
                <a:cs typeface="Times New Roman" panose="02020603050405020304" pitchFamily="18" charset="0"/>
              </a:rPr>
              <a:t>Which character is Alexander going to play? </a:t>
            </a:r>
            <a:endParaRPr lang="en-GB" sz="1800" dirty="0">
              <a:solidFill>
                <a:srgbClr val="000000"/>
              </a:solidFill>
              <a:effectLst/>
              <a:ea typeface="?????? Pro W3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ea typeface="?????? Pro W3"/>
                <a:cs typeface="Times New Roman" panose="02020603050405020304" pitchFamily="18" charset="0"/>
              </a:rPr>
              <a:t>Why does Alexander’s character want to murder King Duncan?</a:t>
            </a:r>
            <a:endParaRPr lang="en-GB" sz="1800" dirty="0">
              <a:solidFill>
                <a:srgbClr val="000000"/>
              </a:solidFill>
              <a:effectLst/>
              <a:ea typeface="?????? Pro W3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ea typeface="?????? Pro W3"/>
                <a:cs typeface="Times New Roman" panose="02020603050405020304" pitchFamily="18" charset="0"/>
              </a:rPr>
              <a:t>Match the type of violence with the play as mentioned in the conversation:</a:t>
            </a:r>
            <a:endParaRPr lang="en-GB" sz="1800" dirty="0">
              <a:solidFill>
                <a:srgbClr val="000000"/>
              </a:solidFill>
              <a:effectLst/>
              <a:ea typeface="?????? Pro W3"/>
              <a:cs typeface="Times New Roman" panose="02020603050405020304" pitchFamily="18" charset="0"/>
            </a:endParaRPr>
          </a:p>
          <a:p>
            <a:pPr marL="914400">
              <a:lnSpc>
                <a:spcPct val="115000"/>
              </a:lnSpc>
              <a:spcAft>
                <a:spcPts val="4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ea typeface="?????? Pro W3"/>
                <a:cs typeface="Times New Roman" panose="02020603050405020304" pitchFamily="18" charset="0"/>
              </a:rPr>
              <a:t>‘Romeo and Juliet’ 		assassination 			</a:t>
            </a:r>
            <a:endParaRPr lang="en-GB" sz="1800" dirty="0">
              <a:solidFill>
                <a:srgbClr val="000000"/>
              </a:solidFill>
              <a:effectLst/>
              <a:ea typeface="?????? Pro W3"/>
              <a:cs typeface="Times New Roman" panose="02020603050405020304" pitchFamily="18" charset="0"/>
            </a:endParaRPr>
          </a:p>
          <a:p>
            <a:pPr marL="914400">
              <a:lnSpc>
                <a:spcPct val="115000"/>
              </a:lnSpc>
              <a:spcAft>
                <a:spcPts val="4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ea typeface="?????? Pro W3"/>
                <a:cs typeface="Times New Roman" panose="02020603050405020304" pitchFamily="18" charset="0"/>
              </a:rPr>
              <a:t>‘Titus Andronicus’ 		death in combat		 </a:t>
            </a:r>
            <a:endParaRPr lang="en-GB" sz="1800" dirty="0">
              <a:solidFill>
                <a:srgbClr val="000000"/>
              </a:solidFill>
              <a:effectLst/>
              <a:ea typeface="?????? Pro W3"/>
              <a:cs typeface="Times New Roman" panose="02020603050405020304" pitchFamily="18" charset="0"/>
            </a:endParaRPr>
          </a:p>
          <a:p>
            <a:pPr marL="914400">
              <a:lnSpc>
                <a:spcPct val="115000"/>
              </a:lnSpc>
              <a:spcAft>
                <a:spcPts val="4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ea typeface="?????? Pro W3"/>
                <a:cs typeface="Times New Roman" panose="02020603050405020304" pitchFamily="18" charset="0"/>
              </a:rPr>
              <a:t>‘Macbeth’ 			cannibalism 			 </a:t>
            </a:r>
            <a:endParaRPr lang="en-GB" sz="1800" dirty="0">
              <a:solidFill>
                <a:srgbClr val="000000"/>
              </a:solidFill>
              <a:effectLst/>
              <a:ea typeface="?????? Pro W3"/>
              <a:cs typeface="Times New Roman" panose="02020603050405020304" pitchFamily="18" charset="0"/>
            </a:endParaRPr>
          </a:p>
          <a:p>
            <a:pPr marL="914400">
              <a:lnSpc>
                <a:spcPct val="115000"/>
              </a:lnSpc>
              <a:spcAft>
                <a:spcPts val="4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ea typeface="?????? Pro W3"/>
                <a:cs typeface="Times New Roman" panose="02020603050405020304" pitchFamily="18" charset="0"/>
              </a:rPr>
              <a:t>‘Richard III’			suicide				</a:t>
            </a:r>
            <a:endParaRPr lang="en-GB" sz="1800" dirty="0">
              <a:solidFill>
                <a:srgbClr val="000000"/>
              </a:solidFill>
              <a:effectLst/>
              <a:ea typeface="?????? Pro W3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4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ea typeface="?????? Pro W3"/>
                <a:cs typeface="Times New Roman" panose="02020603050405020304" pitchFamily="18" charset="0"/>
              </a:rPr>
              <a:t>4.  Give an example of a violent incident from one of the plays mentioned. </a:t>
            </a:r>
            <a:endParaRPr lang="en-GB" sz="1800" dirty="0">
              <a:solidFill>
                <a:srgbClr val="000000"/>
              </a:solidFill>
              <a:effectLst/>
              <a:ea typeface="?????? Pro W3"/>
              <a:cs typeface="Times New Roman" panose="02020603050405020304" pitchFamily="18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6655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26458B-E516-8796-32C3-BD2134AFC4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4B18327-50C3-BAEA-ECDA-495CDF20D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Shakespeare and Violence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BDDA9C-1824-7E2A-75CA-B4D20CBAC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www.teachingenglish.org.uk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79AA6A-E311-F2D9-2434-A8AE67DB785C}"/>
              </a:ext>
            </a:extLst>
          </p:cNvPr>
          <p:cNvSpPr txBox="1"/>
          <p:nvPr/>
        </p:nvSpPr>
        <p:spPr>
          <a:xfrm>
            <a:off x="168200" y="1399526"/>
            <a:ext cx="10186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i="1" dirty="0"/>
              <a:t>	</a:t>
            </a:r>
            <a:endParaRPr lang="en-GB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BE70519-A994-037E-B21E-1B41AC4E7D10}"/>
              </a:ext>
            </a:extLst>
          </p:cNvPr>
          <p:cNvSpPr txBox="1"/>
          <p:nvPr/>
        </p:nvSpPr>
        <p:spPr>
          <a:xfrm>
            <a:off x="1104001" y="1071801"/>
            <a:ext cx="9983998" cy="519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Task 4: Read these extracts from the conversation. What do the phrases in bold mean?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800" dirty="0">
                <a:effectLst/>
                <a:ea typeface="Times New Roman" panose="02020603050405020304" pitchFamily="18" charset="0"/>
              </a:rPr>
              <a:t>Extract 1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800" dirty="0">
                <a:effectLst/>
                <a:ea typeface="Times New Roman" panose="02020603050405020304" pitchFamily="18" charset="0"/>
              </a:rPr>
              <a:t>Beth: 		Hi, Alexander. </a:t>
            </a:r>
            <a:r>
              <a:rPr lang="en-GB" sz="1800" b="1" dirty="0">
                <a:effectLst/>
                <a:ea typeface="Times New Roman" panose="02020603050405020304" pitchFamily="18" charset="0"/>
              </a:rPr>
              <a:t>What’ve you been up to</a:t>
            </a:r>
            <a:r>
              <a:rPr lang="en-GB" sz="1800" dirty="0">
                <a:effectLst/>
                <a:ea typeface="Times New Roman" panose="02020603050405020304" pitchFamily="18" charset="0"/>
              </a:rPr>
              <a:t> </a:t>
            </a:r>
            <a:r>
              <a:rPr lang="en-GB" sz="1800" b="1" dirty="0">
                <a:effectLst/>
                <a:ea typeface="Times New Roman" panose="02020603050405020304" pitchFamily="18" charset="0"/>
              </a:rPr>
              <a:t>lately</a:t>
            </a:r>
            <a:r>
              <a:rPr lang="en-GB" sz="1800" dirty="0">
                <a:effectLst/>
                <a:ea typeface="Times New Roman" panose="02020603050405020304" pitchFamily="18" charset="0"/>
              </a:rPr>
              <a:t>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ea typeface="Times New Roman" panose="02020603050405020304" pitchFamily="18" charset="0"/>
              </a:rPr>
              <a:t>Alexander: 	I’ve been really busy with work, actually. 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800" dirty="0">
                <a:effectLst/>
                <a:ea typeface="Times New Roman" panose="02020603050405020304" pitchFamily="18" charset="0"/>
              </a:rPr>
              <a:t>Extract 2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800" dirty="0">
                <a:effectLst/>
                <a:ea typeface="Times New Roman" panose="02020603050405020304" pitchFamily="18" charset="0"/>
              </a:rPr>
              <a:t>Alexander: 	Yeah, I’m Macbeth. 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800" dirty="0">
                <a:effectLst/>
                <a:ea typeface="Times New Roman" panose="02020603050405020304" pitchFamily="18" charset="0"/>
              </a:rPr>
              <a:t>Beth:		Congratulations!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800" dirty="0">
                <a:effectLst/>
                <a:ea typeface="Times New Roman" panose="02020603050405020304" pitchFamily="18" charset="0"/>
              </a:rPr>
              <a:t>Alexander: 	Thanks. It’s a part to </a:t>
            </a:r>
            <a:r>
              <a:rPr lang="en-GB" sz="1800" b="1" dirty="0">
                <a:effectLst/>
                <a:ea typeface="Times New Roman" panose="02020603050405020304" pitchFamily="18" charset="0"/>
              </a:rPr>
              <a:t>get your teeth into</a:t>
            </a:r>
            <a:r>
              <a:rPr lang="en-GB" sz="1800" dirty="0">
                <a:effectLst/>
                <a:ea typeface="Times New Roman" panose="02020603050405020304" pitchFamily="18" charset="0"/>
              </a:rPr>
              <a:t>, that’s for sure!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effectLst/>
                <a:ea typeface="Times New Roman" panose="02020603050405020304" pitchFamily="18" charset="0"/>
              </a:rPr>
              <a:t>Extract 3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ea typeface="?????? Pro W3"/>
                <a:cs typeface="Times New Roman" panose="02020603050405020304" pitchFamily="18" charset="0"/>
              </a:rPr>
              <a:t>Alexander: 	Really? Didn’t you study any Shakespeare at school?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ea typeface="?????? Pro W3"/>
                <a:cs typeface="Times New Roman" panose="02020603050405020304" pitchFamily="18" charset="0"/>
              </a:rPr>
              <a:t>Beth:		I only remember ‘Romeo and Juliet’, but </a:t>
            </a:r>
            <a:r>
              <a:rPr lang="en-GB" sz="1800" b="1" dirty="0">
                <a:solidFill>
                  <a:srgbClr val="000000"/>
                </a:solidFill>
                <a:effectLst/>
                <a:ea typeface="?????? Pro W3"/>
                <a:cs typeface="Times New Roman" panose="02020603050405020304" pitchFamily="18" charset="0"/>
              </a:rPr>
              <a:t>it was never my thing</a:t>
            </a:r>
            <a:r>
              <a:rPr lang="en-GB" sz="1800" dirty="0">
                <a:solidFill>
                  <a:srgbClr val="000000"/>
                </a:solidFill>
                <a:effectLst/>
                <a:ea typeface="?????? Pro W3"/>
                <a:cs typeface="Times New Roman" panose="02020603050405020304" pitchFamily="18" charset="0"/>
              </a:rPr>
              <a:t>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00956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E1B67A-3D32-4810-E1E2-D52D7D7ACE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B5C0222-BBA5-C9B0-7F3C-110FC8398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Shakespeare and Violence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08396-C7C0-8990-51C9-65D8C8143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www.teachingenglish.org.uk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9E474C-4EEB-CFA3-AA23-3EC1C58A8D3D}"/>
              </a:ext>
            </a:extLst>
          </p:cNvPr>
          <p:cNvSpPr txBox="1"/>
          <p:nvPr/>
        </p:nvSpPr>
        <p:spPr>
          <a:xfrm>
            <a:off x="168200" y="1399526"/>
            <a:ext cx="10186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i="1" dirty="0"/>
              <a:t>	</a:t>
            </a:r>
            <a:endParaRPr lang="en-GB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87B6325-E7D2-31C6-A28F-B41E2AD3E903}"/>
              </a:ext>
            </a:extLst>
          </p:cNvPr>
          <p:cNvSpPr txBox="1"/>
          <p:nvPr/>
        </p:nvSpPr>
        <p:spPr>
          <a:xfrm>
            <a:off x="1104001" y="1071801"/>
            <a:ext cx="9983998" cy="5254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Task 4: Read these extracts from the conversation. What do the phrases in bold mean?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ea typeface="?????? Pro W3"/>
                <a:cs typeface="Times New Roman" panose="02020603050405020304" pitchFamily="18" charset="0"/>
              </a:rPr>
              <a:t>Extract 4</a:t>
            </a:r>
          </a:p>
          <a:p>
            <a:pPr marL="914400" indent="-914400">
              <a:lnSpc>
                <a:spcPct val="115000"/>
              </a:lnSpc>
              <a:spcAft>
                <a:spcPts val="60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ea typeface="?????? Pro W3"/>
                <a:cs typeface="Times New Roman" panose="02020603050405020304" pitchFamily="18" charset="0"/>
              </a:rPr>
              <a:t>Beth: 		So, what’s ‘Macbeth’ about then?</a:t>
            </a:r>
          </a:p>
          <a:p>
            <a:pPr marL="914400" indent="-914400">
              <a:lnSpc>
                <a:spcPct val="115000"/>
              </a:lnSpc>
              <a:spcAft>
                <a:spcPts val="60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ea typeface="?????? Pro W3"/>
                <a:cs typeface="Times New Roman" panose="02020603050405020304" pitchFamily="18" charset="0"/>
              </a:rPr>
              <a:t>Alexander: 	Well, </a:t>
            </a:r>
            <a:r>
              <a:rPr lang="en-GB" sz="1800" b="1" dirty="0">
                <a:solidFill>
                  <a:srgbClr val="000000"/>
                </a:solidFill>
                <a:effectLst/>
                <a:ea typeface="?????? Pro W3"/>
                <a:cs typeface="Times New Roman" panose="02020603050405020304" pitchFamily="18" charset="0"/>
              </a:rPr>
              <a:t>in a nutshell</a:t>
            </a:r>
            <a:r>
              <a:rPr lang="en-GB" sz="1800" dirty="0">
                <a:solidFill>
                  <a:srgbClr val="000000"/>
                </a:solidFill>
                <a:effectLst/>
                <a:ea typeface="?????? Pro W3"/>
                <a:cs typeface="Times New Roman" panose="02020603050405020304" pitchFamily="18" charset="0"/>
              </a:rPr>
              <a:t>, Macbeth’s about how he and Lady Macbeth use 	violence to satisfy their ambition. </a:t>
            </a:r>
          </a:p>
          <a:p>
            <a:pPr marL="914400" indent="-914400">
              <a:lnSpc>
                <a:spcPct val="115000"/>
              </a:lnSpc>
              <a:spcAft>
                <a:spcPts val="60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ea typeface="?????? Pro W3"/>
                <a:cs typeface="Times New Roman" panose="02020603050405020304" pitchFamily="18" charset="0"/>
              </a:rPr>
              <a:t>Extract 5</a:t>
            </a:r>
          </a:p>
          <a:p>
            <a:pPr marL="914400" indent="-914400">
              <a:lnSpc>
                <a:spcPct val="115000"/>
              </a:lnSpc>
              <a:spcAft>
                <a:spcPts val="60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ea typeface="?????? Pro W3"/>
                <a:cs typeface="Times New Roman" panose="02020603050405020304" pitchFamily="18" charset="0"/>
              </a:rPr>
              <a:t>Beth:</a:t>
            </a:r>
            <a:r>
              <a:rPr lang="en-GB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	The story sounds interesting, but I’m not sure I like the idea of all that 	</a:t>
            </a:r>
            <a:r>
              <a:rPr lang="en-GB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blood and gore</a:t>
            </a:r>
            <a:r>
              <a:rPr lang="en-GB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GB" sz="1800" dirty="0">
              <a:solidFill>
                <a:srgbClr val="000000"/>
              </a:solidFill>
              <a:effectLst/>
              <a:ea typeface="?????? Pro W3"/>
              <a:cs typeface="Times New Roman" panose="02020603050405020304" pitchFamily="18" charset="0"/>
            </a:endParaRPr>
          </a:p>
          <a:p>
            <a:pPr marL="914400" indent="-914400">
              <a:lnSpc>
                <a:spcPct val="115000"/>
              </a:lnSpc>
              <a:spcAft>
                <a:spcPts val="60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Extract 6</a:t>
            </a:r>
            <a:endParaRPr lang="en-GB" sz="1800" dirty="0">
              <a:solidFill>
                <a:srgbClr val="000000"/>
              </a:solidFill>
              <a:effectLst/>
              <a:ea typeface="?????? Pro W3"/>
              <a:cs typeface="Times New Roman" panose="02020603050405020304" pitchFamily="18" charset="0"/>
            </a:endParaRPr>
          </a:p>
          <a:p>
            <a:pPr marL="914400" indent="-914400">
              <a:lnSpc>
                <a:spcPct val="115000"/>
              </a:lnSpc>
              <a:spcAft>
                <a:spcPts val="60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ea typeface="?????? Pro W3"/>
                <a:cs typeface="Times New Roman" panose="02020603050405020304" pitchFamily="18" charset="0"/>
              </a:rPr>
              <a:t>Alexander: 	I think Shakespeare’s plays are so interesting though, Beth, because he 	focuses more on the psychological issues than the violence itself. </a:t>
            </a:r>
          </a:p>
          <a:p>
            <a:pPr marL="914400" indent="-914400">
              <a:lnSpc>
                <a:spcPct val="115000"/>
              </a:lnSpc>
              <a:spcAft>
                <a:spcPts val="60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ea typeface="?????? Pro W3"/>
                <a:cs typeface="Times New Roman" panose="02020603050405020304" pitchFamily="18" charset="0"/>
              </a:rPr>
              <a:t>Beth:		</a:t>
            </a:r>
            <a:r>
              <a:rPr lang="en-GB" sz="1800" b="1" dirty="0">
                <a:solidFill>
                  <a:srgbClr val="000000"/>
                </a:solidFill>
                <a:effectLst/>
                <a:ea typeface="?????? Pro W3"/>
                <a:cs typeface="Times New Roman" panose="02020603050405020304" pitchFamily="18" charset="0"/>
              </a:rPr>
              <a:t>Let me be the judge of that</a:t>
            </a:r>
            <a:r>
              <a:rPr lang="en-GB" sz="1800" dirty="0">
                <a:solidFill>
                  <a:srgbClr val="000000"/>
                </a:solidFill>
                <a:effectLst/>
                <a:ea typeface="?????? Pro W3"/>
                <a:cs typeface="Times New Roman" panose="02020603050405020304" pitchFamily="18" charset="0"/>
              </a:rPr>
              <a:t>!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16732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17A3BD-D053-5A0A-2660-7FC814845B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747C4EF-EEE5-39A2-457F-A18724810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Shakespeare and Violence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F4FA0-7BC0-D36D-2728-8803478D5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www.teachingenglish.org.uk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3C953B-EEE1-BE25-0197-5AB331E19BA5}"/>
              </a:ext>
            </a:extLst>
          </p:cNvPr>
          <p:cNvSpPr txBox="1"/>
          <p:nvPr/>
        </p:nvSpPr>
        <p:spPr>
          <a:xfrm>
            <a:off x="168200" y="1399526"/>
            <a:ext cx="10186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i="1" dirty="0"/>
              <a:t>	</a:t>
            </a:r>
            <a:endParaRPr lang="en-GB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44DC9E3-097D-EBF7-26A8-99B30DECB2B3}"/>
              </a:ext>
            </a:extLst>
          </p:cNvPr>
          <p:cNvSpPr txBox="1"/>
          <p:nvPr/>
        </p:nvSpPr>
        <p:spPr>
          <a:xfrm>
            <a:off x="1104001" y="1071801"/>
            <a:ext cx="9983998" cy="2295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effectLst/>
                <a:ea typeface="Times New Roman" panose="02020603050405020304" pitchFamily="18" charset="0"/>
              </a:rPr>
              <a:t>Task 5: Discuss these questions. </a:t>
            </a:r>
            <a:endParaRPr lang="en-GB" sz="18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ea typeface="?????? Pro W3"/>
                <a:cs typeface="Times New Roman" panose="02020603050405020304" pitchFamily="18" charset="0"/>
              </a:rPr>
              <a:t>Do you ever watch films or read books that contain violence? Why (not)? </a:t>
            </a:r>
            <a:endParaRPr lang="en-GB" sz="1800" dirty="0">
              <a:solidFill>
                <a:srgbClr val="000000"/>
              </a:solidFill>
              <a:effectLst/>
              <a:ea typeface="?????? Pro W3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ea typeface="?????? Pro W3"/>
                <a:cs typeface="Times New Roman" panose="02020603050405020304" pitchFamily="18" charset="0"/>
              </a:rPr>
              <a:t>Why do you think violence on screen or in literature is often popular? </a:t>
            </a:r>
            <a:endParaRPr lang="en-GB" sz="1800" dirty="0">
              <a:solidFill>
                <a:srgbClr val="000000"/>
              </a:solidFill>
              <a:effectLst/>
              <a:ea typeface="?????? Pro W3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ea typeface="?????? Pro W3"/>
                <a:cs typeface="Times New Roman" panose="02020603050405020304" pitchFamily="18" charset="0"/>
              </a:rPr>
              <a:t>Do you think violence on screen or violence in literature is dangerous? Why (not)?</a:t>
            </a:r>
            <a:endParaRPr lang="en-GB" sz="1800" dirty="0">
              <a:solidFill>
                <a:srgbClr val="000000"/>
              </a:solidFill>
              <a:effectLst/>
              <a:ea typeface="?????? Pro W3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ea typeface="?????? Pro W3"/>
                <a:cs typeface="Times New Roman" panose="02020603050405020304" pitchFamily="18" charset="0"/>
              </a:rPr>
              <a:t>At what do you think people should be allowed to see violence on screen or in literature? </a:t>
            </a:r>
            <a:endParaRPr lang="en-GB" sz="1800" dirty="0">
              <a:solidFill>
                <a:srgbClr val="000000"/>
              </a:solidFill>
              <a:effectLst/>
              <a:ea typeface="?????? Pro W3"/>
              <a:cs typeface="Times New Roman" panose="02020603050405020304" pitchFamily="18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24642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dirty="0"/>
              <a:t>Shakespeare and Violence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TeachingEnglish lessons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www.teachingenglish.org.uk</a:t>
            </a:r>
            <a:endParaRPr lang="en-GB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0EC0CEC-1BF7-FB4F-8AF9-847F9A9BB2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Thanks for attending the lesson</a:t>
            </a:r>
          </a:p>
        </p:txBody>
      </p:sp>
    </p:spTree>
    <p:extLst>
      <p:ext uri="{BB962C8B-B14F-4D97-AF65-F5344CB8AC3E}">
        <p14:creationId xmlns:p14="http://schemas.microsoft.com/office/powerpoint/2010/main" val="2299475354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- indigo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CA2429F5-8D23-4BE9-AD5F-F4572A1A6D86}"/>
    </a:ext>
  </a:extLst>
</a:theme>
</file>

<file path=ppt/theme/theme2.xml><?xml version="1.0" encoding="utf-8"?>
<a:theme xmlns:a="http://schemas.openxmlformats.org/drawingml/2006/main" name="Section - indigo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3165A9B3-7AF4-4E8E-9E34-E5B2E1B3EE61}"/>
    </a:ext>
  </a:extLst>
</a:theme>
</file>

<file path=ppt/theme/theme3.xml><?xml version="1.0" encoding="utf-8"?>
<a:theme xmlns:a="http://schemas.openxmlformats.org/drawingml/2006/main" name="Cover - white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7A85154B-35F0-4B5D-9ABB-C22ECFA91EBE}"/>
    </a:ext>
  </a:extLst>
</a:theme>
</file>

<file path=ppt/theme/theme4.xml><?xml version="1.0" encoding="utf-8"?>
<a:theme xmlns:a="http://schemas.openxmlformats.org/drawingml/2006/main" name="Section - white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3021BCEB-9709-4AD6-8637-80DEE4ED72A6}"/>
    </a:ext>
  </a:extLst>
</a:theme>
</file>

<file path=ppt/theme/theme5.xml><?xml version="1.0" encoding="utf-8"?>
<a:theme xmlns:a="http://schemas.openxmlformats.org/drawingml/2006/main" name="British Council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90000"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B5E81798-6535-42DE-9E82-DC88799A933E}"/>
    </a:ext>
  </a:extLst>
</a:theme>
</file>

<file path=ppt/theme/theme6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British Council blank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BC0B9431-BB5E-4669-9CC7-BFFD8B5EAB87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</TotalTime>
  <Words>1198</Words>
  <Application>Microsoft Office PowerPoint</Application>
  <PresentationFormat>Widescreen</PresentationFormat>
  <Paragraphs>119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9</vt:i4>
      </vt:variant>
    </vt:vector>
  </HeadingPairs>
  <TitlesOfParts>
    <vt:vector size="23" baseType="lpstr">
      <vt:lpstr>Arial</vt:lpstr>
      <vt:lpstr>Calibri Light</vt:lpstr>
      <vt:lpstr>British Council Sans Headline</vt:lpstr>
      <vt:lpstr>British Council Sans</vt:lpstr>
      <vt:lpstr>Times New Roman</vt:lpstr>
      <vt:lpstr>?????? Pro W3</vt:lpstr>
      <vt:lpstr>Calibri</vt:lpstr>
      <vt:lpstr>Cover - indigo</vt:lpstr>
      <vt:lpstr>Section - indigo</vt:lpstr>
      <vt:lpstr>Cover - white</vt:lpstr>
      <vt:lpstr>Section - white</vt:lpstr>
      <vt:lpstr>British Council</vt:lpstr>
      <vt:lpstr>Custom Design</vt:lpstr>
      <vt:lpstr>British Council blank</vt:lpstr>
      <vt:lpstr>Shakespeare and Violence</vt:lpstr>
      <vt:lpstr>Shakespeare and Violence</vt:lpstr>
      <vt:lpstr>Shakespeare and Violence</vt:lpstr>
      <vt:lpstr>Shakespeare and Violence</vt:lpstr>
      <vt:lpstr>Shakespeare and Violence</vt:lpstr>
      <vt:lpstr>Shakespeare and Violence</vt:lpstr>
      <vt:lpstr>Shakespeare and Violence</vt:lpstr>
      <vt:lpstr>Shakespeare and Violence</vt:lpstr>
      <vt:lpstr>Shakespeare and Violence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 of time (lower level)</dc:title>
  <dc:creator>McLellan, Catherine (Spain)</dc:creator>
  <cp:lastModifiedBy>Kim Ashmore</cp:lastModifiedBy>
  <cp:revision>81</cp:revision>
  <dcterms:created xsi:type="dcterms:W3CDTF">2020-03-31T10:47:13Z</dcterms:created>
  <dcterms:modified xsi:type="dcterms:W3CDTF">2024-02-13T14:04:47Z</dcterms:modified>
</cp:coreProperties>
</file>