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7"/>
  </p:notesMasterIdLst>
  <p:handoutMasterIdLst>
    <p:handoutMasterId r:id="rId18"/>
  </p:handoutMasterIdLst>
  <p:sldIdLst>
    <p:sldId id="281" r:id="rId8"/>
    <p:sldId id="286" r:id="rId9"/>
    <p:sldId id="304" r:id="rId10"/>
    <p:sldId id="305" r:id="rId11"/>
    <p:sldId id="306" r:id="rId12"/>
    <p:sldId id="307" r:id="rId13"/>
    <p:sldId id="308" r:id="rId14"/>
    <p:sldId id="309" r:id="rId15"/>
    <p:sldId id="291" r:id="rId16"/>
  </p:sldIdLst>
  <p:sldSz cx="12192000" cy="6858000"/>
  <p:notesSz cx="6858000" cy="9144000"/>
  <p:embeddedFontLst>
    <p:embeddedFont>
      <p:font typeface="British Council Sans" panose="020B0604020202020204" charset="0"/>
      <p:regular r:id="rId19"/>
      <p:bold r:id="rId20"/>
      <p:italic r:id="rId21"/>
      <p:boldItalic r:id="rId22"/>
    </p:embeddedFont>
    <p:embeddedFont>
      <p:font typeface="British Council Sans Headline" panose="020B0604020202020204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1" autoAdjust="0"/>
    <p:restoredTop sz="91803" autoAdjust="0"/>
  </p:normalViewPr>
  <p:slideViewPr>
    <p:cSldViewPr snapToGrid="0" snapToObjects="1">
      <p:cViewPr varScale="1">
        <p:scale>
          <a:sx n="82" d="100"/>
          <a:sy n="82" d="100"/>
        </p:scale>
        <p:origin x="9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26" Type="http://schemas.openxmlformats.org/officeDocument/2006/relationships/font" Target="fonts/font8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3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6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763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7716B-DB82-B1E5-1194-46880C450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A1699C7-4DF3-8629-05DD-275C538176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4F3E870-5339-AAFB-7FDA-A41E1EBB82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681A5B1-4404-6C81-C746-AD0976C3BF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792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2442A-FD40-F6CC-1232-AE0375897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D0F133E-B9AE-F4AA-7DCD-6A78F41CD2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5188507-4448-837D-361C-A86AF2C4C4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C80E8A-366E-D6B6-4C44-7BFEFB013E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5E7A38-EFE6-03F4-FA51-E6802BCED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21E8C7F-D742-D013-B148-F99B20DED7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3F86241-3FFE-D1E4-1EA5-45A993E46E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CAFE8B-5F08-DF27-C30E-4A2468F80B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124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3AECD-4823-8802-BAA3-0E1661483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05CB7D5-E704-A6F6-A4C6-DCBA94ECE6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FB9EC7A-D54E-BBE6-BB8E-BBC3386193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2E023E-192F-3C3E-E391-1BDC104DC8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371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1B8C8-3EEF-3D9B-F870-01CABB218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4525A5D-BA99-C8A1-65B8-49144C2F00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5E5368E-9E96-5D3E-0FAE-813F4D63E5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E7D78B-E695-F329-2F97-6BB4E32575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451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26E0F-1B99-3FDD-6544-6EC3F63AB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E51A66E-071F-BC54-68F9-9C9E5054D0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49F6CFB-E2FF-7763-2051-69E08572A4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A217C4E-0733-32EB-39B8-8234346DEC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86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02/13/2024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Shakespeare and Violence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Shakespeare and Violence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E0F8A2B-9685-CE4B-90FB-10FDCEA39C1F}"/>
              </a:ext>
            </a:extLst>
          </p:cNvPr>
          <p:cNvSpPr txBox="1"/>
          <p:nvPr/>
        </p:nvSpPr>
        <p:spPr>
          <a:xfrm>
            <a:off x="1104001" y="1071801"/>
            <a:ext cx="9983998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1: Read these quotes from Shakespeare’s plays and discuss their meanings. </a:t>
            </a:r>
          </a:p>
          <a:p>
            <a:pPr marL="228600" indent="-2286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200" dirty="0">
                <a:effectLst/>
                <a:ea typeface="Times New Roman" panose="02020603050405020304" pitchFamily="18" charset="0"/>
              </a:rPr>
              <a:t>‘Is this a dagger which I see before me,</a:t>
            </a:r>
            <a:br>
              <a:rPr lang="en-GB" sz="1200" dirty="0">
                <a:effectLst/>
                <a:ea typeface="Times New Roman" panose="02020603050405020304" pitchFamily="18" charset="0"/>
              </a:rPr>
            </a:br>
            <a:r>
              <a:rPr lang="en-GB" sz="1200" dirty="0">
                <a:effectLst/>
                <a:ea typeface="Times New Roman" panose="02020603050405020304" pitchFamily="18" charset="0"/>
              </a:rPr>
              <a:t>The handle toward my hand? Come, let me clutch thee.’ </a:t>
            </a:r>
            <a:br>
              <a:rPr lang="en-GB" sz="1200" dirty="0">
                <a:effectLst/>
                <a:ea typeface="Times New Roman" panose="02020603050405020304" pitchFamily="18" charset="0"/>
              </a:rPr>
            </a:br>
            <a:r>
              <a:rPr lang="en-GB" sz="1200" dirty="0">
                <a:effectLst/>
                <a:ea typeface="Times New Roman" panose="02020603050405020304" pitchFamily="18" charset="0"/>
              </a:rPr>
              <a:t>(Macbeth, Act 2, Scene 1)</a:t>
            </a:r>
          </a:p>
          <a:p>
            <a:pPr marL="228600" indent="-2286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200" dirty="0">
                <a:effectLst/>
                <a:ea typeface="Times New Roman" panose="02020603050405020304" pitchFamily="18" charset="0"/>
              </a:rPr>
              <a:t>‘Away to heaven, respective lenity,</a:t>
            </a:r>
            <a:br>
              <a:rPr lang="en-GB" sz="1200" dirty="0">
                <a:ea typeface="Times New Roman" panose="02020603050405020304" pitchFamily="18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And fire-eyed fury be my conduct now.’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(Romeo and Juliet, Act 3, Scene 1)</a:t>
            </a: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‘Bloody thou art, bloody will be thy end.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Shame serves thy life and doth thy death attend.’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(Richard III, Act 4, Scene 4)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GB" altLang="en-US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See’t</a:t>
            </a: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 shalt thou never. Fellows, hold the chair.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Upon these eyes of thine I’ll set my foot.’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(King Lear, Act 3, Scene 7)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‘I kissed thee ere I killed thee: no way but this,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Killing myself, to die upon a kiss.’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(Othello, Act 5, Scene 2)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‘Vengeance is in my heart, death in my hand,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Blood and revenge are hammering in my head.’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(Titus Andronicus, Act 2, Scene 3)</a:t>
            </a:r>
            <a:endParaRPr lang="en-GB" altLang="en-US" sz="1200" dirty="0"/>
          </a:p>
          <a:p>
            <a:endParaRPr lang="es-ES" dirty="0"/>
          </a:p>
        </p:txBody>
      </p:sp>
      <p:sp>
        <p:nvSpPr>
          <p:cNvPr id="6" name="Rectangle: Rounded Corners 1">
            <a:extLst>
              <a:ext uri="{FF2B5EF4-FFF2-40B4-BE49-F238E27FC236}">
                <a16:creationId xmlns:a16="http://schemas.microsoft.com/office/drawing/2014/main" id="{6C822412-0521-DFFF-9D1A-4D77B512F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9956" y="1970998"/>
            <a:ext cx="2343150" cy="3695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Glossary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bloody = covered in blood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conduct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behaviour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doth = does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ere = before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lenity = mildness, gentleness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shalt = will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thee = you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thine = yours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thy = your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00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CE267-759E-6840-D8D8-396856A55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6F905B5-07AC-DD9A-361D-FC73C4F6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Shakespeare and Violence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D2420-55AA-6094-7B49-87BCD67A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80424C-C6D1-43F6-9257-3233987C6399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AB1D833-EEB8-1D8D-4A06-80D32BF2C029}"/>
              </a:ext>
            </a:extLst>
          </p:cNvPr>
          <p:cNvSpPr txBox="1"/>
          <p:nvPr/>
        </p:nvSpPr>
        <p:spPr>
          <a:xfrm>
            <a:off x="1104001" y="1071801"/>
            <a:ext cx="9983998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1: Match the quotes with their meanings. </a:t>
            </a:r>
          </a:p>
          <a:p>
            <a:pPr marL="228600" indent="-2286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200" dirty="0">
                <a:effectLst/>
                <a:ea typeface="Times New Roman" panose="02020603050405020304" pitchFamily="18" charset="0"/>
              </a:rPr>
              <a:t>‘Is this a dagger which I see before me,</a:t>
            </a:r>
            <a:br>
              <a:rPr lang="en-GB" sz="1200" dirty="0">
                <a:effectLst/>
                <a:ea typeface="Times New Roman" panose="02020603050405020304" pitchFamily="18" charset="0"/>
              </a:rPr>
            </a:br>
            <a:r>
              <a:rPr lang="en-GB" sz="1200" dirty="0">
                <a:effectLst/>
                <a:ea typeface="Times New Roman" panose="02020603050405020304" pitchFamily="18" charset="0"/>
              </a:rPr>
              <a:t>The handle toward my hand? Come, let me clutch thee.’ </a:t>
            </a:r>
            <a:br>
              <a:rPr lang="en-GB" sz="1200" dirty="0">
                <a:effectLst/>
                <a:ea typeface="Times New Roman" panose="02020603050405020304" pitchFamily="18" charset="0"/>
              </a:rPr>
            </a:br>
            <a:r>
              <a:rPr lang="en-GB" sz="1200" dirty="0">
                <a:effectLst/>
                <a:ea typeface="Times New Roman" panose="02020603050405020304" pitchFamily="18" charset="0"/>
              </a:rPr>
              <a:t>(Macbeth, Act 2, Scene 1)</a:t>
            </a:r>
          </a:p>
          <a:p>
            <a:pPr marL="228600" indent="-2286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200" dirty="0">
                <a:effectLst/>
                <a:ea typeface="Times New Roman" panose="02020603050405020304" pitchFamily="18" charset="0"/>
              </a:rPr>
              <a:t>‘Away to heaven, respective lenity,</a:t>
            </a:r>
            <a:br>
              <a:rPr lang="en-GB" sz="1200" dirty="0">
                <a:ea typeface="Times New Roman" panose="02020603050405020304" pitchFamily="18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And fire-eyed fury be my conduct now.’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(Romeo and Juliet, Act 3, Scene 1)</a:t>
            </a: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‘Bloody thou art, bloody will be thy end.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Shame serves thy life and doth thy death attend.’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(Richard III, Act 4, Scene 4)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GB" altLang="en-US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See’t</a:t>
            </a: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 shalt thou never. Fellows, hold the chair.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Upon these eyes of thine I’ll set my foot.’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(King Lear, Act 3, Scene 7)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‘I kissed thee ere I killed thee: no way but this,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Killing myself, to die upon a kiss.’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(Othello, Act 5, Scene 2)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GB" altLang="en-US" sz="1200" dirty="0"/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‘Vengeance is in my heart, death in my hand,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Blood and revenge are hammering in my head.’</a:t>
            </a:r>
            <a:b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(Titus Andronicus, Act 2, Scene 3)</a:t>
            </a:r>
            <a:endParaRPr lang="en-GB" altLang="en-US" sz="1200" dirty="0"/>
          </a:p>
          <a:p>
            <a:endParaRPr lang="es-E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DF19D1-A050-E9E8-6D52-9546A205B13D}"/>
              </a:ext>
            </a:extLst>
          </p:cNvPr>
          <p:cNvSpPr txBox="1"/>
          <p:nvPr/>
        </p:nvSpPr>
        <p:spPr>
          <a:xfrm>
            <a:off x="6020273" y="1892737"/>
            <a:ext cx="4700954" cy="3894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1200" dirty="0">
                <a:effectLst/>
                <a:ea typeface="Times New Roman" panose="02020603050405020304" pitchFamily="18" charset="0"/>
              </a:rPr>
              <a:t>a. The Duke of Cornwall tells the Earl of Gloucester that he will no longer see, and he prepares to take out his eyes. 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dirty="0">
                <a:effectLst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sz="1200" dirty="0">
                <a:effectLst/>
                <a:ea typeface="Times New Roman" panose="02020603050405020304" pitchFamily="18" charset="0"/>
              </a:rPr>
              <a:t>b. The villain of the play can only think of getting revenge on another family. 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dirty="0">
                <a:effectLst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sz="1200" dirty="0">
                <a:effectLst/>
                <a:ea typeface="Times New Roman" panose="02020603050405020304" pitchFamily="18" charset="0"/>
              </a:rPr>
              <a:t>c. A duchess predicts a violent future and a shameful death for her son, a violent man. 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sz="1200" dirty="0">
                <a:effectLst/>
                <a:ea typeface="Times New Roman" panose="02020603050405020304" pitchFamily="18" charset="0"/>
              </a:rPr>
              <a:t>d. A general imagines a weapon which is pointing towards him. He plans to murder a king.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sz="1200" dirty="0">
                <a:effectLst/>
                <a:ea typeface="Times New Roman" panose="02020603050405020304" pitchFamily="18" charset="0"/>
              </a:rPr>
              <a:t>e. A general has just murdered his loyal wife and is preparing to kill himself. 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endParaRPr lang="en-GB" sz="12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f. The character will no longer be reasonable and rational after the murder of his friend, Mercutio. From now on, he will act with anger and fight.  </a:t>
            </a:r>
            <a:endParaRPr lang="en-GB" sz="1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59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7B974-48A5-71F9-C6BA-012AA53D8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D643579-C7DD-DA30-DB0F-89B3CA48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Shakespeare and Violence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D369C-449A-676D-75DA-89E606DE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82B518-2841-D22B-EDEB-D29B1A2C01E8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1D250D2-0F4E-4772-337E-380354F9F8A9}"/>
              </a:ext>
            </a:extLst>
          </p:cNvPr>
          <p:cNvSpPr txBox="1"/>
          <p:nvPr/>
        </p:nvSpPr>
        <p:spPr>
          <a:xfrm>
            <a:off x="1104001" y="1071801"/>
            <a:ext cx="9983998" cy="335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2: Listen to Beth and Alexander talking about violence in Shakespeare’s plays. Decide if the statements are true or false. 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Alexander is an actor.		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Beth likes Shakespeare’s plays.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Alexander explains the plot of ‘Macbeth’.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Alexander thinks that ‘Macbeth’ is Shakespeare’s most violent play.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‘Titus Andronicus’ is a very violent play.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Beth would like to see ‘Macbeth’.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430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2F79F-581C-50DA-4A56-4398F49AC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F791042-BA74-5FCD-3C2E-942DA1BF9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Shakespeare and Violence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5A329-EB78-FAF2-E13F-86BC4C48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85FD54-45DB-68C2-03CF-C7DEFC573CDF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1695786-CA9E-9AD3-1B46-C0CE1EC0C702}"/>
              </a:ext>
            </a:extLst>
          </p:cNvPr>
          <p:cNvSpPr txBox="1"/>
          <p:nvPr/>
        </p:nvSpPr>
        <p:spPr>
          <a:xfrm>
            <a:off x="1104001" y="1071801"/>
            <a:ext cx="9983998" cy="377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3: Listen to Beth and Alexander’s conversation again. Answer the questions.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Which character is Alexander going to play?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Why does Alexander’s character want to murder King Duncan?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Match the type of violence with the play as mentioned in the conversation: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4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‘Romeo and Juliet’ 		assassination 			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4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‘Titus Andronicus’ 		death in combat		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4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‘Macbeth’ 			cannibalism 			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4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‘Richard III’			suicide				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4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4.  Give an example of a violent incident from one of the plays mentioned.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665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26458B-E516-8796-32C3-BD2134AFC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4B18327-50C3-BAEA-ECDA-495CDF20D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Shakespeare and Violence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DDA9C-1824-7E2A-75CA-B4D20CBA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79AA6A-E311-F2D9-2434-A8AE67DB785C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BE70519-A994-037E-B21E-1B41AC4E7D10}"/>
              </a:ext>
            </a:extLst>
          </p:cNvPr>
          <p:cNvSpPr txBox="1"/>
          <p:nvPr/>
        </p:nvSpPr>
        <p:spPr>
          <a:xfrm>
            <a:off x="1104001" y="1071801"/>
            <a:ext cx="9983998" cy="519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4: Read these extracts from the conversation. What do the phrases in bold mean?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Extract 1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Beth: 		Hi, Alexander. </a:t>
            </a:r>
            <a:r>
              <a:rPr lang="en-GB" sz="1800" b="1" dirty="0">
                <a:effectLst/>
                <a:ea typeface="Times New Roman" panose="02020603050405020304" pitchFamily="18" charset="0"/>
              </a:rPr>
              <a:t>What’ve you been up to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effectLst/>
                <a:ea typeface="Times New Roman" panose="02020603050405020304" pitchFamily="18" charset="0"/>
              </a:rPr>
              <a:t>lately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Alexander: 	I’ve been really busy with work, actually.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Extract 2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Alexander: 	Yeah, I’m Macbeth.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Beth:		Congratulations!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Alexander: 	Thanks. It’s a part to </a:t>
            </a:r>
            <a:r>
              <a:rPr lang="en-GB" sz="1800" b="1" dirty="0">
                <a:effectLst/>
                <a:ea typeface="Times New Roman" panose="02020603050405020304" pitchFamily="18" charset="0"/>
              </a:rPr>
              <a:t>get your teeth into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, that’s for sure!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Extract 3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Alexander: 	Really? Didn’t you study any Shakespeare at school?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Beth:		I only remember ‘Romeo and Juliet’, but </a:t>
            </a:r>
            <a:r>
              <a:rPr lang="en-GB" sz="1800" b="1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it was never my thing</a:t>
            </a: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095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E1B67A-3D32-4810-E1E2-D52D7D7AC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B5C0222-BBA5-C9B0-7F3C-110FC8398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Shakespeare and Violence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08396-C7C0-8990-51C9-65D8C814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9E474C-4EEB-CFA3-AA23-3EC1C58A8D3D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87B6325-E7D2-31C6-A28F-B41E2AD3E903}"/>
              </a:ext>
            </a:extLst>
          </p:cNvPr>
          <p:cNvSpPr txBox="1"/>
          <p:nvPr/>
        </p:nvSpPr>
        <p:spPr>
          <a:xfrm>
            <a:off x="1104001" y="1071801"/>
            <a:ext cx="9983998" cy="5254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4: Read these extracts from the conversation. What do the phrases in bold mean?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Extract 4</a:t>
            </a:r>
          </a:p>
          <a:p>
            <a:pPr marL="914400" indent="-91440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Beth: 		So, what’s ‘Macbeth’ about then?</a:t>
            </a:r>
          </a:p>
          <a:p>
            <a:pPr marL="914400" indent="-91440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Alexander: 	Well, </a:t>
            </a:r>
            <a:r>
              <a:rPr lang="en-GB" sz="1800" b="1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in a nutshell</a:t>
            </a: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, Macbeth’s about how he and Lady Macbeth use 	violence to satisfy their ambition. </a:t>
            </a:r>
          </a:p>
          <a:p>
            <a:pPr marL="914400" indent="-91440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Extract 5</a:t>
            </a:r>
          </a:p>
          <a:p>
            <a:pPr marL="914400" indent="-91440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Beth:</a:t>
            </a: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	The story sounds interesting, but I’m not sure I like the idea of all that 	</a:t>
            </a:r>
            <a:r>
              <a:rPr lang="en-GB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blood and gore</a:t>
            </a: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914400" indent="-91440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Extract 6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914400" indent="-91440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Alexander: 	I think Shakespeare’s plays are so interesting though, Beth, because he 	focuses more on the psychological issues than the violence itself. </a:t>
            </a:r>
          </a:p>
          <a:p>
            <a:pPr marL="914400" indent="-91440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Beth:		</a:t>
            </a:r>
            <a:r>
              <a:rPr lang="en-GB" sz="1800" b="1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Let me be the judge of that</a:t>
            </a:r>
            <a:r>
              <a:rPr lang="en-GB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!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6732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7A3BD-D053-5A0A-2660-7FC814845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747C4EF-EEE5-39A2-457F-A1872481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Shakespeare and Violence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F4FA0-7BC0-D36D-2728-8803478D5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3C953B-EEE1-BE25-0197-5AB331E19BA5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44DC9E3-097D-EBF7-26A8-99B30DECB2B3}"/>
              </a:ext>
            </a:extLst>
          </p:cNvPr>
          <p:cNvSpPr txBox="1"/>
          <p:nvPr/>
        </p:nvSpPr>
        <p:spPr>
          <a:xfrm>
            <a:off x="1104001" y="1071801"/>
            <a:ext cx="9983998" cy="2295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5: Discuss these questions.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Do you ever watch films or read books that contain violence? Why (not)?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Why do you think violence on screen or in literature is often popular?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Do you think violence on screen or violence in literature is dangerous? Why (not)?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?????? Pro W3"/>
                <a:cs typeface="Times New Roman" panose="02020603050405020304" pitchFamily="18" charset="0"/>
              </a:rPr>
              <a:t>At what do you think people should be allowed to see violence on screen or in literature? </a:t>
            </a:r>
            <a:endParaRPr lang="en-GB" sz="1800" dirty="0">
              <a:solidFill>
                <a:srgbClr val="000000"/>
              </a:solidFill>
              <a:effectLst/>
              <a:ea typeface="?????? Pro W3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4642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Shakespeare and Violence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1198</Words>
  <Application>Microsoft Office PowerPoint</Application>
  <PresentationFormat>Widescreen</PresentationFormat>
  <Paragraphs>119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Calibri Light</vt:lpstr>
      <vt:lpstr>British Council Sans Headline</vt:lpstr>
      <vt:lpstr>British Council Sans</vt:lpstr>
      <vt:lpstr>Times New Roman</vt:lpstr>
      <vt:lpstr>?????? Pro W3</vt:lpstr>
      <vt:lpstr>Calibri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Shakespeare and Violence</vt:lpstr>
      <vt:lpstr>Shakespeare and Violence</vt:lpstr>
      <vt:lpstr>Shakespeare and Violence</vt:lpstr>
      <vt:lpstr>Shakespeare and Violence</vt:lpstr>
      <vt:lpstr>Shakespeare and Violence</vt:lpstr>
      <vt:lpstr>Shakespeare and Violence</vt:lpstr>
      <vt:lpstr>Shakespeare and Violence</vt:lpstr>
      <vt:lpstr>Shakespeare and Violence</vt:lpstr>
      <vt:lpstr>Shakespeare and Violence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81</cp:revision>
  <dcterms:created xsi:type="dcterms:W3CDTF">2020-03-31T10:47:13Z</dcterms:created>
  <dcterms:modified xsi:type="dcterms:W3CDTF">2024-02-13T14:04:47Z</dcterms:modified>
</cp:coreProperties>
</file>