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0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D5560-1942-A4B0-5216-A4E13420B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38152E-8109-48D9-C688-1271D56A1E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95A1C-690C-C01C-F1F9-23F2C9A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989B-365E-4DE2-BF4E-428F5BB50B64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AF173-DB15-3D06-E7A1-E3BBD12B2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B9790-76D3-5C20-50DF-87CDFE6D3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A83C-9D2A-420D-9EA6-E45872419D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139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02E9F-94D6-CBF7-214B-75075D0DF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500CEE-3B9D-038D-2843-445D02C3B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74E4E-633F-D928-9A09-9688C9320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989B-365E-4DE2-BF4E-428F5BB50B64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3E81-9F56-C24C-17F2-27A0E28A0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5BCC0-DEF7-FC9A-0BF5-9FC21A970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A83C-9D2A-420D-9EA6-E45872419D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22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F877BB-3CB9-105F-ADB8-07B3F6E340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688D88-46CC-36CD-6925-9D6B55E29A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DDFB0-08A2-95FE-2B8B-7DA395477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989B-365E-4DE2-BF4E-428F5BB50B64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7D3F7-03D1-E553-5889-F405DF1BB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98033-4798-0958-5165-310439C70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A83C-9D2A-420D-9EA6-E45872419D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80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4FCF1-2B2B-3538-5A9A-A66A7F34B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BA75A-BB1D-20EF-B7C7-BEA136904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71C77-02ED-CA41-9AFD-E836FBD3C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989B-365E-4DE2-BF4E-428F5BB50B64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FFFA6-2009-544D-AA82-F312978AB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EC35E-9E85-F0D1-F70E-D940718A6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A83C-9D2A-420D-9EA6-E45872419D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417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1477F-F962-0823-42F3-F6ED356F8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80851-8721-F930-4800-9F376092A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535DA-8824-62B2-A164-4050277CE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989B-365E-4DE2-BF4E-428F5BB50B64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C3AF2-31E7-BB81-6F97-E504A3B10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68A33-539A-E5D0-6BDF-2CADF832A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A83C-9D2A-420D-9EA6-E45872419D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189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D8BB3-C386-9467-E596-E61AF53F2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8DA02-55EF-D309-135C-25A7BC2629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49D073-71AB-1846-8553-0FD797A42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F331C3-C62E-3134-B7E4-805DAE8F0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989B-365E-4DE2-BF4E-428F5BB50B64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1A23E4-4AD9-16F2-8B26-65AEBD92F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16A14-C831-A6F5-D2A0-A86661D15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A83C-9D2A-420D-9EA6-E45872419D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9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8EC88-882D-3B1A-1F2D-B23D5F922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694398-8CF0-6DDA-BB39-41AE7C5D1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9A371B-4EC7-EB3F-228F-643A1DB87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16F150-AA8B-C951-36A8-7A100C6A8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24C5E6-23BC-D898-CD8D-413ECC558C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6C1342-0776-C2B4-4C4E-E9C033393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989B-365E-4DE2-BF4E-428F5BB50B64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6DDE6A-C0F0-64B5-3322-E195C7943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2AEEA3-DF29-5B7A-848E-A58B3917F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A83C-9D2A-420D-9EA6-E45872419D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04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63097-CD52-E728-488F-5371925DF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086E97-A332-23DB-CE16-9A3D16B64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989B-365E-4DE2-BF4E-428F5BB50B64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C8A8A1-AA6E-559A-4DFB-453ED8C17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FE4026-164D-1F50-74BD-5670204CD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A83C-9D2A-420D-9EA6-E45872419D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537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405030-E1E0-DAFC-8C23-C44B134BC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989B-365E-4DE2-BF4E-428F5BB50B64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06CF2B-6D6D-04A0-048B-BE24D42F6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608B0-5681-647B-3262-FA5E5F742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A83C-9D2A-420D-9EA6-E45872419D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04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6B30D-3613-3C2B-8416-8C08D7100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77B24-7702-1B86-FFBB-6E2C47464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BEAF16-338B-3DC9-F6DC-34EBF84475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7B357-192E-FAEE-3FFD-80D7EB60B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989B-365E-4DE2-BF4E-428F5BB50B64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470D5-FDDE-505A-1D0D-AB55892DB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669ADB-3C55-A929-4F17-653FD2817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A83C-9D2A-420D-9EA6-E45872419D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931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0FEDF-9D09-FAD2-2712-9202E128B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A4997B-48F6-CDFD-C3E5-09E18814C5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E88CC7-C9B3-5DF0-A514-1505291666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D49B24-8C69-E1FE-153D-6FBCDA62B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989B-365E-4DE2-BF4E-428F5BB50B64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6FB60-E7F9-9BB4-6946-BCE220A76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3CF42A-1D60-E296-1F78-D0D9F7CC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A83C-9D2A-420D-9EA6-E45872419D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598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ABE6-E9F7-5E2E-640C-90D42265A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57B7D6-9033-7664-93E6-24EDA7771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B9383-F970-FFC1-F1D1-BF4EDE26AB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81989B-365E-4DE2-BF4E-428F5BB50B64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3E2B3-9DD5-4C29-157E-A85A1DB99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5445F-74AD-B649-C4C0-25877D9336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41A83C-9D2A-420D-9EA6-E45872419D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35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8CBF983E-2DE5-EB9D-EEE5-B71F61894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24" y="397601"/>
            <a:ext cx="1362459" cy="3916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2E7A23-D51F-4A85-DAB0-BA0CA67B0829}"/>
              </a:ext>
            </a:extLst>
          </p:cNvPr>
          <p:cNvSpPr txBox="1"/>
          <p:nvPr/>
        </p:nvSpPr>
        <p:spPr>
          <a:xfrm>
            <a:off x="356558" y="627573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https://www.teachingenglish.org.uk/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12AF53-DEEC-44C6-EBF1-E855A968E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203" y="2415445"/>
            <a:ext cx="6213563" cy="43451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C575C08-96F5-F270-EF32-0EDFA7EEF9C9}"/>
              </a:ext>
            </a:extLst>
          </p:cNvPr>
          <p:cNvSpPr txBox="1"/>
          <p:nvPr/>
        </p:nvSpPr>
        <p:spPr>
          <a:xfrm>
            <a:off x="1283853" y="1250830"/>
            <a:ext cx="7342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Ready, Steady – Tragedy!</a:t>
            </a:r>
          </a:p>
        </p:txBody>
      </p:sp>
    </p:spTree>
    <p:extLst>
      <p:ext uri="{BB962C8B-B14F-4D97-AF65-F5344CB8AC3E}">
        <p14:creationId xmlns:p14="http://schemas.microsoft.com/office/powerpoint/2010/main" val="3179069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14C1F-B63B-B5A4-DEBA-2F91D68B6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41DB0042-1F5C-577C-CC04-3DFABB189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24" y="397601"/>
            <a:ext cx="1362459" cy="3916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F254C8-38F9-A498-DC26-99A831F7694E}"/>
              </a:ext>
            </a:extLst>
          </p:cNvPr>
          <p:cNvSpPr txBox="1"/>
          <p:nvPr/>
        </p:nvSpPr>
        <p:spPr>
          <a:xfrm>
            <a:off x="356558" y="627573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https://www.teachingenglish.org.uk/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F89747-7E0F-DB83-7B31-1ABACBA4FD08}"/>
              </a:ext>
            </a:extLst>
          </p:cNvPr>
          <p:cNvSpPr txBox="1"/>
          <p:nvPr/>
        </p:nvSpPr>
        <p:spPr>
          <a:xfrm>
            <a:off x="821665" y="1670454"/>
            <a:ext cx="60945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2308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JORDAN’S TRAGIC LOVE SPLIT LEAVES STAR HEARTBROKEN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C72BD6-9901-1D04-FE9E-14E95B6B95CF}"/>
              </a:ext>
            </a:extLst>
          </p:cNvPr>
          <p:cNvSpPr txBox="1"/>
          <p:nvPr/>
        </p:nvSpPr>
        <p:spPr>
          <a:xfrm>
            <a:off x="6097438" y="2455284"/>
            <a:ext cx="609456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23085A"/>
                </a:solidFill>
              </a:rPr>
              <a:t>SCHOOL CLOSURE ‘TRAGEDY’ FOR LOCAL KIDS SAYS HEAD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04F8C3-47A2-0F93-AE94-6920BBB2F939}"/>
              </a:ext>
            </a:extLst>
          </p:cNvPr>
          <p:cNvSpPr txBox="1"/>
          <p:nvPr/>
        </p:nvSpPr>
        <p:spPr>
          <a:xfrm>
            <a:off x="2415396" y="4121298"/>
            <a:ext cx="85574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23085A"/>
                </a:solidFill>
                <a:latin typeface="Aldhabi" panose="020F0502020204030204" pitchFamily="2" charset="-78"/>
                <a:cs typeface="Aldhabi" panose="020F0502020204030204" pitchFamily="2" charset="-78"/>
              </a:rPr>
              <a:t>GWYN’S RED CARPET LOOK ‘FASHION TRAGEDY’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EA33A5-BFD7-859B-8D60-58B8D4A8E6BB}"/>
              </a:ext>
            </a:extLst>
          </p:cNvPr>
          <p:cNvSpPr txBox="1"/>
          <p:nvPr/>
        </p:nvSpPr>
        <p:spPr>
          <a:xfrm>
            <a:off x="2415396" y="291215"/>
            <a:ext cx="3786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23085A"/>
                </a:solidFill>
              </a:rPr>
              <a:t>It’s a tragedy…</a:t>
            </a:r>
          </a:p>
        </p:txBody>
      </p:sp>
    </p:spTree>
    <p:extLst>
      <p:ext uri="{BB962C8B-B14F-4D97-AF65-F5344CB8AC3E}">
        <p14:creationId xmlns:p14="http://schemas.microsoft.com/office/powerpoint/2010/main" val="3635436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4FAAE-3111-7BD8-9A89-3BDC78713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102A7C3B-1B6A-12A2-43C3-C99364591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24" y="397601"/>
            <a:ext cx="1362459" cy="3916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387BE5-6C46-7302-26CF-BB55D03F2E17}"/>
              </a:ext>
            </a:extLst>
          </p:cNvPr>
          <p:cNvSpPr txBox="1"/>
          <p:nvPr/>
        </p:nvSpPr>
        <p:spPr>
          <a:xfrm>
            <a:off x="356558" y="627573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https://www.teachingenglish.org.uk/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98AA0A-270F-86C7-1215-D497FBE12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558" y="1119311"/>
            <a:ext cx="5314286" cy="36761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D40E6C-EA98-34EF-D886-60CB56C46F3A}"/>
              </a:ext>
            </a:extLst>
          </p:cNvPr>
          <p:cNvSpPr txBox="1"/>
          <p:nvPr/>
        </p:nvSpPr>
        <p:spPr>
          <a:xfrm>
            <a:off x="602624" y="1119311"/>
            <a:ext cx="5694659" cy="5453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of the following would you expect to find in a tragedy? 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 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Lots of jokes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Madness 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uncomplicated hero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Violence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f. Strong emotions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 People living happily ever after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1A573A-844A-50A8-2E5B-9D0B9C56D8A9}"/>
              </a:ext>
            </a:extLst>
          </p:cNvPr>
          <p:cNvSpPr txBox="1"/>
          <p:nvPr/>
        </p:nvSpPr>
        <p:spPr>
          <a:xfrm>
            <a:off x="2415395" y="291215"/>
            <a:ext cx="6961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23085A"/>
                </a:solidFill>
              </a:rPr>
              <a:t>Task 1 - Features of a tragedy…</a:t>
            </a:r>
          </a:p>
        </p:txBody>
      </p:sp>
    </p:spTree>
    <p:extLst>
      <p:ext uri="{BB962C8B-B14F-4D97-AF65-F5344CB8AC3E}">
        <p14:creationId xmlns:p14="http://schemas.microsoft.com/office/powerpoint/2010/main" val="3343057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00F56-8E0A-9F38-415E-1832DC126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6602A8F3-F2D4-EA1C-518B-507CE9A6A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24" y="397601"/>
            <a:ext cx="1362459" cy="3916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2F7D4B-7391-C3C7-698E-F671CB072F03}"/>
              </a:ext>
            </a:extLst>
          </p:cNvPr>
          <p:cNvSpPr txBox="1"/>
          <p:nvPr/>
        </p:nvSpPr>
        <p:spPr>
          <a:xfrm>
            <a:off x="356558" y="627573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https://www.teachingenglish.org.uk/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12BDED-B107-5210-1E25-18E1DA88349C}"/>
              </a:ext>
            </a:extLst>
          </p:cNvPr>
          <p:cNvSpPr txBox="1"/>
          <p:nvPr/>
        </p:nvSpPr>
        <p:spPr>
          <a:xfrm>
            <a:off x="2167386" y="270269"/>
            <a:ext cx="99383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23085A"/>
                </a:solidFill>
              </a:rPr>
              <a:t>Task 3 – Check your understanding </a:t>
            </a:r>
            <a:endParaRPr lang="en-GB" sz="3600" dirty="0">
              <a:solidFill>
                <a:srgbClr val="2308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F21B89-6AD2-B391-3D49-9DBA76232D39}"/>
              </a:ext>
            </a:extLst>
          </p:cNvPr>
          <p:cNvSpPr txBox="1"/>
          <p:nvPr/>
        </p:nvSpPr>
        <p:spPr>
          <a:xfrm>
            <a:off x="1017917" y="1354347"/>
            <a:ext cx="9938348" cy="3741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these sentences true or false?</a:t>
            </a:r>
          </a:p>
          <a:p>
            <a:pPr>
              <a:lnSpc>
                <a:spcPct val="150000"/>
              </a:lnSpc>
            </a:pPr>
            <a:endParaRPr lang="en-GB" sz="2000" dirty="0">
              <a:solidFill>
                <a:srgbClr val="2308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Elizabethan tragic heroes are often from poor families.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The best tragic heroes are totally wicked.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Many tragic heroes get into trouble because of their pride. 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Tragic heroes need to experience a change in luck.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For a hero to be truly tragic he needs to see what he has done wrong. 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 The audience should feel totally depressed at the end of a tragedy.</a:t>
            </a:r>
          </a:p>
        </p:txBody>
      </p:sp>
    </p:spTree>
    <p:extLst>
      <p:ext uri="{BB962C8B-B14F-4D97-AF65-F5344CB8AC3E}">
        <p14:creationId xmlns:p14="http://schemas.microsoft.com/office/powerpoint/2010/main" val="2920734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21A76-7810-19CA-5EDB-799F7FF16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0A37F604-9F20-2B6E-8CFF-23B5EEEDE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24" y="397601"/>
            <a:ext cx="1362459" cy="3916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9EDE22-125B-A9B0-1EE8-CFD105A76832}"/>
              </a:ext>
            </a:extLst>
          </p:cNvPr>
          <p:cNvSpPr txBox="1"/>
          <p:nvPr/>
        </p:nvSpPr>
        <p:spPr>
          <a:xfrm>
            <a:off x="356558" y="627573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https://www.teachingenglish.org.uk/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DAD36C-E974-7731-CE09-9E1D95DD8AAA}"/>
              </a:ext>
            </a:extLst>
          </p:cNvPr>
          <p:cNvSpPr txBox="1"/>
          <p:nvPr/>
        </p:nvSpPr>
        <p:spPr>
          <a:xfrm>
            <a:off x="2098377" y="270269"/>
            <a:ext cx="60945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4 – Defining words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9A851B-B648-8FA2-7C3C-9654C05707FC}"/>
              </a:ext>
            </a:extLst>
          </p:cNvPr>
          <p:cNvSpPr txBox="1"/>
          <p:nvPr/>
        </p:nvSpPr>
        <p:spPr>
          <a:xfrm>
            <a:off x="2098377" y="1438075"/>
            <a:ext cx="8676015" cy="2805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pride 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terrible pain and suffering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coming from the top level of society (e.g. prince, duchess, etc.)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knowledge about yourself and who you are on the inside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a change in luck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 something bad about your personality which will result in your downfall</a:t>
            </a:r>
          </a:p>
        </p:txBody>
      </p:sp>
    </p:spTree>
    <p:extLst>
      <p:ext uri="{BB962C8B-B14F-4D97-AF65-F5344CB8AC3E}">
        <p14:creationId xmlns:p14="http://schemas.microsoft.com/office/powerpoint/2010/main" val="1910760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1DCE8-D7AC-F396-B27B-CA3997320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8A07DD7E-ED64-A8E6-EB0C-90FF993C7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24" y="397601"/>
            <a:ext cx="1362459" cy="3916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ECC0F5-E1AE-536C-86D1-B97095776CCD}"/>
              </a:ext>
            </a:extLst>
          </p:cNvPr>
          <p:cNvSpPr txBox="1"/>
          <p:nvPr/>
        </p:nvSpPr>
        <p:spPr>
          <a:xfrm>
            <a:off x="356558" y="627573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https://www.teachingenglish.org.uk/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86F27E-7556-7085-C959-B9F60BE04789}"/>
              </a:ext>
            </a:extLst>
          </p:cNvPr>
          <p:cNvSpPr txBox="1"/>
          <p:nvPr/>
        </p:nvSpPr>
        <p:spPr>
          <a:xfrm>
            <a:off x="2201892" y="270269"/>
            <a:ext cx="89348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5 – Ready, steady – tragedy!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AA0BDC3-4257-77C9-BC1D-542225A374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30604"/>
              </p:ext>
            </p:extLst>
          </p:nvPr>
        </p:nvGraphicFramePr>
        <p:xfrm>
          <a:off x="2137611" y="1952433"/>
          <a:ext cx="8128000" cy="3563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64141242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3887107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3408514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5386769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000" dirty="0">
                          <a:solidFill>
                            <a:srgbClr val="23085A"/>
                          </a:solidFill>
                        </a:rPr>
                        <a:t>a prison</a:t>
                      </a:r>
                      <a:endParaRPr lang="en-GB" sz="2000" dirty="0">
                        <a:solidFill>
                          <a:srgbClr val="23085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000" dirty="0">
                          <a:solidFill>
                            <a:srgbClr val="23085A"/>
                          </a:solidFill>
                        </a:rPr>
                        <a:t>a castle 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000" dirty="0">
                          <a:solidFill>
                            <a:srgbClr val="23085A"/>
                          </a:solidFill>
                        </a:rPr>
                        <a:t>a lake 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000" dirty="0">
                          <a:solidFill>
                            <a:srgbClr val="23085A"/>
                          </a:solidFill>
                        </a:rPr>
                        <a:t>a church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020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2000" dirty="0">
                          <a:solidFill>
                            <a:srgbClr val="230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young prince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2000" dirty="0">
                          <a:solidFill>
                            <a:srgbClr val="230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king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2000" dirty="0">
                          <a:solidFill>
                            <a:srgbClr val="230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queen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2000" dirty="0">
                          <a:solidFill>
                            <a:srgbClr val="230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princess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314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2000" dirty="0">
                          <a:solidFill>
                            <a:srgbClr val="23085A"/>
                          </a:solidFill>
                        </a:rPr>
                        <a:t>pride</a:t>
                      </a:r>
                      <a:endParaRPr lang="en-GB" sz="2000" dirty="0">
                        <a:solidFill>
                          <a:srgbClr val="23085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2000" dirty="0">
                          <a:solidFill>
                            <a:srgbClr val="23085A"/>
                          </a:solidFill>
                        </a:rPr>
                        <a:t> ambition </a:t>
                      </a:r>
                      <a:endParaRPr lang="en-GB" sz="2000" dirty="0">
                        <a:solidFill>
                          <a:srgbClr val="23085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2000" dirty="0">
                          <a:solidFill>
                            <a:srgbClr val="230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2000" dirty="0">
                          <a:solidFill>
                            <a:srgbClr val="23085A"/>
                          </a:solidFill>
                        </a:rPr>
                        <a:t>indecisiveness</a:t>
                      </a:r>
                      <a:endParaRPr lang="en-GB" sz="2000" dirty="0">
                        <a:solidFill>
                          <a:srgbClr val="23085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6822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2000" dirty="0">
                          <a:solidFill>
                            <a:srgbClr val="23085A"/>
                          </a:solidFill>
                        </a:rPr>
                        <a:t>a handkerchief</a:t>
                      </a:r>
                      <a:endParaRPr lang="en-GB" sz="2000" dirty="0">
                        <a:solidFill>
                          <a:srgbClr val="23085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2000" dirty="0">
                          <a:solidFill>
                            <a:srgbClr val="23085A"/>
                          </a:solidFill>
                        </a:rPr>
                        <a:t>a letter </a:t>
                      </a:r>
                      <a:endParaRPr lang="en-GB" sz="2000" dirty="0">
                        <a:solidFill>
                          <a:srgbClr val="23085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2000" dirty="0">
                          <a:solidFill>
                            <a:srgbClr val="23085A"/>
                          </a:solidFill>
                        </a:rPr>
                        <a:t> a knife</a:t>
                      </a:r>
                      <a:endParaRPr lang="en-GB" sz="2000" dirty="0">
                        <a:solidFill>
                          <a:srgbClr val="23085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2000" dirty="0">
                          <a:solidFill>
                            <a:srgbClr val="23085A"/>
                          </a:solidFill>
                        </a:rPr>
                        <a:t>a sword</a:t>
                      </a:r>
                      <a:endParaRPr lang="en-GB" sz="2000" dirty="0">
                        <a:solidFill>
                          <a:srgbClr val="23085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1104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2000" dirty="0">
                          <a:solidFill>
                            <a:srgbClr val="23085A"/>
                          </a:solidFill>
                        </a:rPr>
                        <a:t>a ghost</a:t>
                      </a:r>
                      <a:endParaRPr lang="en-GB" sz="2000" dirty="0">
                        <a:solidFill>
                          <a:srgbClr val="23085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2000" dirty="0">
                          <a:solidFill>
                            <a:srgbClr val="23085A"/>
                          </a:solidFill>
                        </a:rPr>
                        <a:t>a battle </a:t>
                      </a:r>
                      <a:endParaRPr lang="en-GB" sz="2000" dirty="0">
                        <a:solidFill>
                          <a:srgbClr val="23085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2000" dirty="0">
                          <a:solidFill>
                            <a:srgbClr val="23085A"/>
                          </a:solidFill>
                        </a:rPr>
                        <a:t>a bed </a:t>
                      </a:r>
                      <a:endParaRPr lang="en-GB" sz="2000" dirty="0">
                        <a:solidFill>
                          <a:srgbClr val="23085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2000" dirty="0">
                          <a:solidFill>
                            <a:srgbClr val="23085A"/>
                          </a:solidFill>
                        </a:rPr>
                        <a:t>a pillow</a:t>
                      </a:r>
                      <a:endParaRPr lang="en-GB" sz="2000" dirty="0">
                        <a:solidFill>
                          <a:srgbClr val="23085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8293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2000" dirty="0">
                          <a:solidFill>
                            <a:srgbClr val="230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graveyard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2000" dirty="0">
                          <a:solidFill>
                            <a:srgbClr val="230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chemist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2000" dirty="0">
                          <a:solidFill>
                            <a:srgbClr val="230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boat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2000" dirty="0">
                          <a:solidFill>
                            <a:srgbClr val="230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soldier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140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968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6D152-9DF5-E46D-74E9-2B3233E5A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989207F0-1B62-037D-B9C9-D87B07349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24" y="397601"/>
            <a:ext cx="1362459" cy="3916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B015A1-4C56-AC26-07F5-10637F272CA0}"/>
              </a:ext>
            </a:extLst>
          </p:cNvPr>
          <p:cNvSpPr txBox="1"/>
          <p:nvPr/>
        </p:nvSpPr>
        <p:spPr>
          <a:xfrm>
            <a:off x="356558" y="627573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https://www.teachingenglish.org.uk/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788724-E6C4-D432-BB81-D67AF5A39A53}"/>
              </a:ext>
            </a:extLst>
          </p:cNvPr>
          <p:cNvSpPr txBox="1"/>
          <p:nvPr/>
        </p:nvSpPr>
        <p:spPr>
          <a:xfrm>
            <a:off x="2253652" y="270269"/>
            <a:ext cx="7985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6 – Talking about tragedies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C00B11-1115-C31F-7F40-373309A655F7}"/>
              </a:ext>
            </a:extLst>
          </p:cNvPr>
          <p:cNvSpPr txBox="1"/>
          <p:nvPr/>
        </p:nvSpPr>
        <p:spPr>
          <a:xfrm>
            <a:off x="1035169" y="1509623"/>
            <a:ext cx="7893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Copy and fill in the table about the characters in your reading: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6FDD9D-537B-6463-B91A-093E9BD1B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169" y="2159686"/>
            <a:ext cx="6674721" cy="38353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296544-90C6-FB04-B807-1D2F0A1E71A0}"/>
              </a:ext>
            </a:extLst>
          </p:cNvPr>
          <p:cNvSpPr txBox="1"/>
          <p:nvPr/>
        </p:nvSpPr>
        <p:spPr>
          <a:xfrm>
            <a:off x="7791809" y="2069712"/>
            <a:ext cx="3882327" cy="2545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rgbClr val="23085A"/>
                </a:solidFill>
              </a:rPr>
              <a:t>a. Is there a tragic hero?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23085A"/>
                </a:solidFill>
              </a:rPr>
              <a:t>b. Does anyone die?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23085A"/>
                </a:solidFill>
              </a:rPr>
              <a:t>c. Which ‘ingredients of a tragedy’ can you identify?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23085A"/>
                </a:solidFill>
              </a:rPr>
              <a:t>d. Does anything positive happen at the end of the tragedy?</a:t>
            </a:r>
          </a:p>
        </p:txBody>
      </p:sp>
    </p:spTree>
    <p:extLst>
      <p:ext uri="{BB962C8B-B14F-4D97-AF65-F5344CB8AC3E}">
        <p14:creationId xmlns:p14="http://schemas.microsoft.com/office/powerpoint/2010/main" val="298418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AC769-E5A7-7A97-A477-1F18D8D8A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2F9E5C27-DD7D-E668-6965-715EA2494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24" y="397601"/>
            <a:ext cx="1362459" cy="3916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191860-B9AE-3A59-2EF4-67A14410EDE0}"/>
              </a:ext>
            </a:extLst>
          </p:cNvPr>
          <p:cNvSpPr txBox="1"/>
          <p:nvPr/>
        </p:nvSpPr>
        <p:spPr>
          <a:xfrm>
            <a:off x="356558" y="627573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https://www.teachingenglish.org.uk/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0D4843-CFAB-52C9-CB09-4B7D15FF788E}"/>
              </a:ext>
            </a:extLst>
          </p:cNvPr>
          <p:cNvSpPr txBox="1"/>
          <p:nvPr/>
        </p:nvSpPr>
        <p:spPr>
          <a:xfrm>
            <a:off x="2390312" y="419938"/>
            <a:ext cx="7348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Duchess of </a:t>
            </a:r>
            <a:r>
              <a:rPr lang="en-GB" sz="3600" dirty="0" err="1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Malfi</a:t>
            </a:r>
            <a:r>
              <a:rPr lang="en-GB" sz="36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answers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5EC023-24A3-F1C7-DD20-2D9CF8B80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105" y="1293249"/>
            <a:ext cx="6969698" cy="469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53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FC544-86F2-C9E6-1818-8B386D0E0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2DAB6E67-78CF-233C-732A-9F7236C51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24" y="397601"/>
            <a:ext cx="1362459" cy="3916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5AFCE3-0A9B-37C6-4D60-D506673DB743}"/>
              </a:ext>
            </a:extLst>
          </p:cNvPr>
          <p:cNvSpPr txBox="1"/>
          <p:nvPr/>
        </p:nvSpPr>
        <p:spPr>
          <a:xfrm>
            <a:off x="356558" y="627573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https://www.teachingenglish.org.uk/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7C873D-6EE1-C750-609C-BF09540F133C}"/>
              </a:ext>
            </a:extLst>
          </p:cNvPr>
          <p:cNvSpPr txBox="1"/>
          <p:nvPr/>
        </p:nvSpPr>
        <p:spPr>
          <a:xfrm>
            <a:off x="2390312" y="419938"/>
            <a:ext cx="7348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23085A"/>
                </a:solidFill>
              </a:rPr>
              <a:t>Spanish Tragedy </a:t>
            </a:r>
            <a:r>
              <a:rPr lang="en-GB" sz="36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answers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3BDCCB-B7F0-85B7-A9D9-7FB9913D0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047" y="1267095"/>
            <a:ext cx="5961905" cy="43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64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453</Words>
  <Application>Microsoft Office PowerPoint</Application>
  <PresentationFormat>Widescreen</PresentationFormat>
  <Paragraphs>73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Aldhabi</vt:lpstr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mordue</dc:creator>
  <cp:lastModifiedBy>suzanne mordue</cp:lastModifiedBy>
  <cp:revision>1</cp:revision>
  <dcterms:created xsi:type="dcterms:W3CDTF">2024-02-19T11:44:12Z</dcterms:created>
  <dcterms:modified xsi:type="dcterms:W3CDTF">2024-02-19T16:30:19Z</dcterms:modified>
</cp:coreProperties>
</file>