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CE4F-D985-E37C-5706-1D44510A1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956CDE-D773-3FB8-E784-338109C75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529064-5BD1-581F-5E5E-4D69C5FEA0FC}"/>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2B4C8A87-5951-ABF7-39A7-C2C70E74B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8BD2E-2BBF-273C-62F5-2CCC6199D0EC}"/>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273868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600A-FEF2-1C4E-8D89-BD02AC6AC1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37075-E59A-CBCC-674A-20E42E781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C89CE-FF95-D267-1FD6-A16AA77D5F3E}"/>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BD92C2B1-6B87-D440-02B0-3807E0383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82B86-8CF1-F904-F8B2-AD2515C7A433}"/>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98092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3FF24-665E-396A-3171-D42EB1087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1D065-7C7F-935F-FC11-128297822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0EE99-CA61-3B33-3B9F-B79AE9D84853}"/>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998A7610-760E-255D-4466-83F7FDBB3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90364-4A9C-5C95-5A12-19155D940178}"/>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142945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BABD-1F47-BC6B-35B6-2FB04DEF8E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2D7509-94D7-6E4D-6F39-ED1771733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1C457-E479-576B-AC0D-CA4ACCF16861}"/>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3E1C661B-3011-8708-CB12-A046A7D18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EDD3D-4BE2-801B-E088-83B0A9245C97}"/>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327771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CA26-A87D-F756-CE78-C321EB437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F58D5F-6A14-D2A4-2F66-2456C83B73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B0D2D-0ED1-CA84-95A5-7AA74AB0E0F9}"/>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16338C56-C165-1A0F-E8D3-8CC470F8B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58CF6-A4D4-CBE0-1828-C5864B1057F7}"/>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203766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86F6-C37A-741B-8956-4711BA279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C22D-5996-CD62-DFB1-833BF160A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ABE839-0BA1-4F43-A35D-621906621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78B210-E6A0-85FA-9CDA-4AAEB5DFC95B}"/>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6" name="Footer Placeholder 5">
            <a:extLst>
              <a:ext uri="{FF2B5EF4-FFF2-40B4-BE49-F238E27FC236}">
                <a16:creationId xmlns:a16="http://schemas.microsoft.com/office/drawing/2014/main" id="{94E23905-90E1-A5FA-87F3-B660B7890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895437-877A-F411-F37F-8B17B9F32BFC}"/>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149888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FC51-0487-A741-1E32-8BB2C344C8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D0A95-0701-3352-7933-F2C6653A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18874-54C1-44D9-9E26-03233D2B5E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3D9DBC-523A-1864-4951-8EB2C8E51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BA96A-2E2F-AEC5-C7E6-3399448E9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17896-9F53-5606-B025-C0C88D4F99C3}"/>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8" name="Footer Placeholder 7">
            <a:extLst>
              <a:ext uri="{FF2B5EF4-FFF2-40B4-BE49-F238E27FC236}">
                <a16:creationId xmlns:a16="http://schemas.microsoft.com/office/drawing/2014/main" id="{2A348E1F-F957-6973-0FBD-2CE25E5A05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7C46DE-5BFA-1F75-12A9-EE5BB8D0815C}"/>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38676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DA36-401D-09B2-9739-62AC1A1DE6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C48B93-4AC8-B383-4FF5-462E421D38B1}"/>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4" name="Footer Placeholder 3">
            <a:extLst>
              <a:ext uri="{FF2B5EF4-FFF2-40B4-BE49-F238E27FC236}">
                <a16:creationId xmlns:a16="http://schemas.microsoft.com/office/drawing/2014/main" id="{F8AAEB76-B251-6F32-F108-42C683D188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633776-9CBA-3462-7C4E-0FEDBFEFDC0D}"/>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274515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2B127-A022-FF15-F805-5E5A00DBD14F}"/>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3" name="Footer Placeholder 2">
            <a:extLst>
              <a:ext uri="{FF2B5EF4-FFF2-40B4-BE49-F238E27FC236}">
                <a16:creationId xmlns:a16="http://schemas.microsoft.com/office/drawing/2014/main" id="{9FFA5268-0F90-879F-9241-AFD8DB7774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ECEF1C-61D1-066B-146E-8AB704ECA522}"/>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44641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2B9C-CC82-6670-4E49-9E35EAFB8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43C26-01FB-4B6C-4A39-A02B121E1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A79BB8-B8CF-E5DD-9C7E-635E8D2F5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D8B41-7C19-5B60-E647-5D38454B152A}"/>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6" name="Footer Placeholder 5">
            <a:extLst>
              <a:ext uri="{FF2B5EF4-FFF2-40B4-BE49-F238E27FC236}">
                <a16:creationId xmlns:a16="http://schemas.microsoft.com/office/drawing/2014/main" id="{6D3A8EDC-DDF3-F624-D66D-69975536F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2D7724-54B3-6D39-B50F-2220038BDA70}"/>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262822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7EA9-5F6A-07F0-B537-4CE41DAD5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25F69-5B4A-205A-D9CE-99E941B2C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5976DC-B1F8-CFD8-F2DD-D796065F2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53E70-848D-76E6-B842-24660562BF10}"/>
              </a:ext>
            </a:extLst>
          </p:cNvPr>
          <p:cNvSpPr>
            <a:spLocks noGrp="1"/>
          </p:cNvSpPr>
          <p:nvPr>
            <p:ph type="dt" sz="half" idx="10"/>
          </p:nvPr>
        </p:nvSpPr>
        <p:spPr/>
        <p:txBody>
          <a:bodyPr/>
          <a:lstStyle/>
          <a:p>
            <a:fld id="{1E48B806-A7C0-4552-A55D-1927797B2F6D}" type="datetimeFigureOut">
              <a:rPr lang="en-GB" smtClean="0"/>
              <a:t>18/02/2024</a:t>
            </a:fld>
            <a:endParaRPr lang="en-GB"/>
          </a:p>
        </p:txBody>
      </p:sp>
      <p:sp>
        <p:nvSpPr>
          <p:cNvPr id="6" name="Footer Placeholder 5">
            <a:extLst>
              <a:ext uri="{FF2B5EF4-FFF2-40B4-BE49-F238E27FC236}">
                <a16:creationId xmlns:a16="http://schemas.microsoft.com/office/drawing/2014/main" id="{C94997B1-6579-735F-87D9-9E4B423434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E91D9-8054-8799-0158-CBAE9051D739}"/>
              </a:ext>
            </a:extLst>
          </p:cNvPr>
          <p:cNvSpPr>
            <a:spLocks noGrp="1"/>
          </p:cNvSpPr>
          <p:nvPr>
            <p:ph type="sldNum" sz="quarter" idx="12"/>
          </p:nvPr>
        </p:nvSpPr>
        <p:spPr/>
        <p:txBody>
          <a:bodyPr/>
          <a:lstStyle/>
          <a:p>
            <a:fld id="{85024C72-E217-4189-B983-8B888742679C}" type="slidenum">
              <a:rPr lang="en-GB" smtClean="0"/>
              <a:t>‹#›</a:t>
            </a:fld>
            <a:endParaRPr lang="en-GB"/>
          </a:p>
        </p:txBody>
      </p:sp>
    </p:spTree>
    <p:extLst>
      <p:ext uri="{BB962C8B-B14F-4D97-AF65-F5344CB8AC3E}">
        <p14:creationId xmlns:p14="http://schemas.microsoft.com/office/powerpoint/2010/main" val="402692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439F00-5051-A3BB-3433-4AB491B68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A87861-AD02-4144-CBDD-F0236153C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54E02-3E9F-7526-180C-B4AE1AECC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48B806-A7C0-4552-A55D-1927797B2F6D}" type="datetimeFigureOut">
              <a:rPr lang="en-GB" smtClean="0"/>
              <a:t>18/02/2024</a:t>
            </a:fld>
            <a:endParaRPr lang="en-GB"/>
          </a:p>
        </p:txBody>
      </p:sp>
      <p:sp>
        <p:nvSpPr>
          <p:cNvPr id="5" name="Footer Placeholder 4">
            <a:extLst>
              <a:ext uri="{FF2B5EF4-FFF2-40B4-BE49-F238E27FC236}">
                <a16:creationId xmlns:a16="http://schemas.microsoft.com/office/drawing/2014/main" id="{4EC1C1AF-36C0-62A1-7579-897D0C21F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EE283B6-D986-F61C-DB59-8535565C4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024C72-E217-4189-B983-8B888742679C}" type="slidenum">
              <a:rPr lang="en-GB" smtClean="0"/>
              <a:t>‹#›</a:t>
            </a:fld>
            <a:endParaRPr lang="en-GB"/>
          </a:p>
        </p:txBody>
      </p:sp>
    </p:spTree>
    <p:extLst>
      <p:ext uri="{BB962C8B-B14F-4D97-AF65-F5344CB8AC3E}">
        <p14:creationId xmlns:p14="http://schemas.microsoft.com/office/powerpoint/2010/main" val="292231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pic>
        <p:nvPicPr>
          <p:cNvPr id="3" name="Picture 2">
            <a:extLst>
              <a:ext uri="{FF2B5EF4-FFF2-40B4-BE49-F238E27FC236}">
                <a16:creationId xmlns:a16="http://schemas.microsoft.com/office/drawing/2014/main" id="{B26B5DB2-A319-9D2D-0BD9-24194924BB30}"/>
              </a:ext>
            </a:extLst>
          </p:cNvPr>
          <p:cNvPicPr>
            <a:picLocks noChangeAspect="1"/>
          </p:cNvPicPr>
          <p:nvPr/>
        </p:nvPicPr>
        <p:blipFill>
          <a:blip r:embed="rId3"/>
          <a:stretch>
            <a:fillRect/>
          </a:stretch>
        </p:blipFill>
        <p:spPr>
          <a:xfrm>
            <a:off x="8220975" y="1663895"/>
            <a:ext cx="3240484" cy="4703202"/>
          </a:xfrm>
          <a:prstGeom prst="rect">
            <a:avLst/>
          </a:prstGeom>
        </p:spPr>
      </p:pic>
      <p:sp>
        <p:nvSpPr>
          <p:cNvPr id="6" name="TextBox 5">
            <a:extLst>
              <a:ext uri="{FF2B5EF4-FFF2-40B4-BE49-F238E27FC236}">
                <a16:creationId xmlns:a16="http://schemas.microsoft.com/office/drawing/2014/main" id="{FA0F1684-7F4E-BC11-C2E1-83BD1E2A744A}"/>
              </a:ext>
            </a:extLst>
          </p:cNvPr>
          <p:cNvSpPr txBox="1"/>
          <p:nvPr/>
        </p:nvSpPr>
        <p:spPr>
          <a:xfrm>
            <a:off x="649137" y="1251632"/>
            <a:ext cx="7571838" cy="1200329"/>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Romeo and Juliet - the world's favourite love story</a:t>
            </a:r>
          </a:p>
        </p:txBody>
      </p:sp>
    </p:spTree>
    <p:extLst>
      <p:ext uri="{BB962C8B-B14F-4D97-AF65-F5344CB8AC3E}">
        <p14:creationId xmlns:p14="http://schemas.microsoft.com/office/powerpoint/2010/main" val="108276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sp>
        <p:nvSpPr>
          <p:cNvPr id="3" name="TextBox 2">
            <a:extLst>
              <a:ext uri="{FF2B5EF4-FFF2-40B4-BE49-F238E27FC236}">
                <a16:creationId xmlns:a16="http://schemas.microsoft.com/office/drawing/2014/main" id="{14A09040-B785-7879-F418-75F5D93D2678}"/>
              </a:ext>
            </a:extLst>
          </p:cNvPr>
          <p:cNvSpPr txBox="1"/>
          <p:nvPr/>
        </p:nvSpPr>
        <p:spPr>
          <a:xfrm>
            <a:off x="793630" y="1305342"/>
            <a:ext cx="10731261" cy="4622869"/>
          </a:xfrm>
          <a:prstGeom prst="rect">
            <a:avLst/>
          </a:prstGeom>
          <a:noFill/>
        </p:spPr>
        <p:txBody>
          <a:bodyPr wrap="square">
            <a:spAutoFit/>
          </a:bodyPr>
          <a:lstStyle/>
          <a:p>
            <a:pPr>
              <a:lnSpc>
                <a:spcPct val="150000"/>
              </a:lnSpc>
            </a:pPr>
            <a:r>
              <a:rPr lang="en-GB" dirty="0">
                <a:solidFill>
                  <a:srgbClr val="23085A"/>
                </a:solidFill>
              </a:rPr>
              <a:t>Imagine that you have just met the most fabulous and wonderful person and, incredibly, fallen in love. You are absolutely sure that they are the person you want to spend the rest of your life with. The only problem is that their family is at war with your family and your parents would never allow you to see each other. </a:t>
            </a:r>
          </a:p>
          <a:p>
            <a:pPr>
              <a:lnSpc>
                <a:spcPct val="150000"/>
              </a:lnSpc>
            </a:pPr>
            <a:r>
              <a:rPr lang="en-GB" dirty="0">
                <a:solidFill>
                  <a:srgbClr val="23085A"/>
                </a:solidFill>
              </a:rPr>
              <a:t>What would you do and why? </a:t>
            </a:r>
          </a:p>
          <a:p>
            <a:pPr>
              <a:lnSpc>
                <a:spcPct val="150000"/>
              </a:lnSpc>
            </a:pPr>
            <a:r>
              <a:rPr lang="en-GB" dirty="0">
                <a:solidFill>
                  <a:srgbClr val="23085A"/>
                </a:solidFill>
              </a:rPr>
              <a:t>• stop seeing this person so you don’t upset your family</a:t>
            </a:r>
          </a:p>
          <a:p>
            <a:pPr>
              <a:lnSpc>
                <a:spcPct val="150000"/>
              </a:lnSpc>
            </a:pPr>
            <a:r>
              <a:rPr lang="en-GB" dirty="0">
                <a:solidFill>
                  <a:srgbClr val="23085A"/>
                </a:solidFill>
              </a:rPr>
              <a:t>• tell your family about the situation and hope they understand</a:t>
            </a:r>
          </a:p>
          <a:p>
            <a:pPr>
              <a:lnSpc>
                <a:spcPct val="150000"/>
              </a:lnSpc>
            </a:pPr>
            <a:r>
              <a:rPr lang="en-GB" dirty="0">
                <a:solidFill>
                  <a:srgbClr val="23085A"/>
                </a:solidFill>
              </a:rPr>
              <a:t>• see the person in secret</a:t>
            </a:r>
          </a:p>
          <a:p>
            <a:pPr>
              <a:lnSpc>
                <a:spcPct val="150000"/>
              </a:lnSpc>
            </a:pPr>
            <a:r>
              <a:rPr lang="en-GB" dirty="0">
                <a:solidFill>
                  <a:srgbClr val="23085A"/>
                </a:solidFill>
              </a:rPr>
              <a:t>• marry the person in secret</a:t>
            </a:r>
          </a:p>
          <a:p>
            <a:pPr>
              <a:lnSpc>
                <a:spcPct val="150000"/>
              </a:lnSpc>
            </a:pPr>
            <a:r>
              <a:rPr lang="en-GB" dirty="0">
                <a:solidFill>
                  <a:srgbClr val="23085A"/>
                </a:solidFill>
              </a:rPr>
              <a:t>• move away to another place with the person</a:t>
            </a:r>
          </a:p>
          <a:p>
            <a:pPr>
              <a:lnSpc>
                <a:spcPct val="150000"/>
              </a:lnSpc>
            </a:pPr>
            <a:r>
              <a:rPr lang="en-GB" dirty="0">
                <a:solidFill>
                  <a:srgbClr val="23085A"/>
                </a:solidFill>
              </a:rPr>
              <a:t>Is there anything else you could do?</a:t>
            </a:r>
          </a:p>
          <a:p>
            <a:pPr>
              <a:lnSpc>
                <a:spcPct val="150000"/>
              </a:lnSpc>
            </a:pPr>
            <a:endParaRPr lang="en-GB" dirty="0"/>
          </a:p>
        </p:txBody>
      </p:sp>
      <p:pic>
        <p:nvPicPr>
          <p:cNvPr id="4" name="Picture 3">
            <a:extLst>
              <a:ext uri="{FF2B5EF4-FFF2-40B4-BE49-F238E27FC236}">
                <a16:creationId xmlns:a16="http://schemas.microsoft.com/office/drawing/2014/main" id="{F1408DED-3D75-2F9E-FC46-E0C630E38F23}"/>
              </a:ext>
            </a:extLst>
          </p:cNvPr>
          <p:cNvPicPr>
            <a:picLocks noChangeAspect="1"/>
          </p:cNvPicPr>
          <p:nvPr/>
        </p:nvPicPr>
        <p:blipFill>
          <a:blip r:embed="rId3"/>
          <a:stretch>
            <a:fillRect/>
          </a:stretch>
        </p:blipFill>
        <p:spPr>
          <a:xfrm>
            <a:off x="1889395" y="183873"/>
            <a:ext cx="4206605" cy="969348"/>
          </a:xfrm>
          <a:prstGeom prst="rect">
            <a:avLst/>
          </a:prstGeom>
        </p:spPr>
      </p:pic>
      <p:pic>
        <p:nvPicPr>
          <p:cNvPr id="6" name="Picture 5">
            <a:extLst>
              <a:ext uri="{FF2B5EF4-FFF2-40B4-BE49-F238E27FC236}">
                <a16:creationId xmlns:a16="http://schemas.microsoft.com/office/drawing/2014/main" id="{8CDBAB4B-2CF8-7495-15F6-9B58B4BBE234}"/>
              </a:ext>
            </a:extLst>
          </p:cNvPr>
          <p:cNvPicPr>
            <a:picLocks noChangeAspect="1"/>
          </p:cNvPicPr>
          <p:nvPr/>
        </p:nvPicPr>
        <p:blipFill>
          <a:blip r:embed="rId4"/>
          <a:stretch>
            <a:fillRect/>
          </a:stretch>
        </p:blipFill>
        <p:spPr>
          <a:xfrm>
            <a:off x="8303492" y="3880954"/>
            <a:ext cx="3389084" cy="2554092"/>
          </a:xfrm>
          <a:prstGeom prst="rect">
            <a:avLst/>
          </a:prstGeom>
        </p:spPr>
      </p:pic>
    </p:spTree>
    <p:extLst>
      <p:ext uri="{BB962C8B-B14F-4D97-AF65-F5344CB8AC3E}">
        <p14:creationId xmlns:p14="http://schemas.microsoft.com/office/powerpoint/2010/main" val="244143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sp>
        <p:nvSpPr>
          <p:cNvPr id="9" name="TextBox 8">
            <a:extLst>
              <a:ext uri="{FF2B5EF4-FFF2-40B4-BE49-F238E27FC236}">
                <a16:creationId xmlns:a16="http://schemas.microsoft.com/office/drawing/2014/main" id="{FE31FABA-7C9B-08C7-E3D4-D0E94B659713}"/>
              </a:ext>
            </a:extLst>
          </p:cNvPr>
          <p:cNvSpPr txBox="1"/>
          <p:nvPr/>
        </p:nvSpPr>
        <p:spPr>
          <a:xfrm>
            <a:off x="3040093" y="2936471"/>
            <a:ext cx="6094562" cy="2031325"/>
          </a:xfrm>
          <a:prstGeom prst="rect">
            <a:avLst/>
          </a:prstGeom>
          <a:noFill/>
        </p:spPr>
        <p:txBody>
          <a:bodyPr wrap="square">
            <a:spAutoFit/>
          </a:bodyPr>
          <a:lstStyle/>
          <a:p>
            <a:endParaRPr lang="en-GB" dirty="0"/>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6A3F0A-28DF-77AC-0CEB-13958CB35809}"/>
              </a:ext>
            </a:extLst>
          </p:cNvPr>
          <p:cNvSpPr txBox="1"/>
          <p:nvPr/>
        </p:nvSpPr>
        <p:spPr>
          <a:xfrm>
            <a:off x="2216989" y="279506"/>
            <a:ext cx="4017752" cy="646331"/>
          </a:xfrm>
          <a:prstGeom prst="rect">
            <a:avLst/>
          </a:prstGeom>
          <a:noFill/>
        </p:spPr>
        <p:txBody>
          <a:bodyPr wrap="square" rtlCol="0">
            <a:spAutoFit/>
          </a:bodyPr>
          <a:lstStyle/>
          <a:p>
            <a:r>
              <a:rPr lang="en-GB" sz="3600" b="1" dirty="0">
                <a:solidFill>
                  <a:srgbClr val="23085A"/>
                </a:solidFill>
              </a:rPr>
              <a:t>The plot</a:t>
            </a:r>
          </a:p>
        </p:txBody>
      </p:sp>
      <p:sp>
        <p:nvSpPr>
          <p:cNvPr id="12" name="TextBox 11">
            <a:extLst>
              <a:ext uri="{FF2B5EF4-FFF2-40B4-BE49-F238E27FC236}">
                <a16:creationId xmlns:a16="http://schemas.microsoft.com/office/drawing/2014/main" id="{02FFC74B-DFFA-E93E-2A1D-B4BB96876774}"/>
              </a:ext>
            </a:extLst>
          </p:cNvPr>
          <p:cNvSpPr txBox="1"/>
          <p:nvPr/>
        </p:nvSpPr>
        <p:spPr>
          <a:xfrm>
            <a:off x="690113" y="1443841"/>
            <a:ext cx="11041812" cy="2960875"/>
          </a:xfrm>
          <a:prstGeom prst="rect">
            <a:avLst/>
          </a:prstGeom>
          <a:noFill/>
        </p:spPr>
        <p:txBody>
          <a:bodyPr wrap="square">
            <a:spAutoFit/>
          </a:bodyPr>
          <a:lstStyle/>
          <a:p>
            <a:pPr>
              <a:lnSpc>
                <a:spcPct val="150000"/>
              </a:lnSpc>
            </a:pPr>
            <a:r>
              <a:rPr lang="en-GB" dirty="0">
                <a:solidFill>
                  <a:srgbClr val="23085A"/>
                </a:solidFill>
              </a:rPr>
              <a:t>Romeo and Juliet is probably the most famous romantic story in the world. There have been thousands of productions of the play and many different versions of the film. </a:t>
            </a:r>
          </a:p>
          <a:p>
            <a:pPr>
              <a:lnSpc>
                <a:spcPct val="150000"/>
              </a:lnSpc>
            </a:pPr>
            <a:endParaRPr lang="en-GB" dirty="0">
              <a:solidFill>
                <a:srgbClr val="23085A"/>
              </a:solidFill>
            </a:endParaRPr>
          </a:p>
          <a:p>
            <a:pPr>
              <a:lnSpc>
                <a:spcPct val="150000"/>
              </a:lnSpc>
            </a:pPr>
            <a:r>
              <a:rPr lang="en-GB" dirty="0">
                <a:solidFill>
                  <a:srgbClr val="23085A"/>
                </a:solidFill>
              </a:rPr>
              <a:t>In the story, the two families of Capulet and Montague are at war with each other in the city of Verona in Italy. A Montague boy called Romeo and a Capulet girl called Juliet meet and fall in love – even though their families hate each other. The story is a tragedy and although Romeo and Juliet get married, they do not live happily, after a bloody and complex story, they each take their own lives.</a:t>
            </a:r>
          </a:p>
        </p:txBody>
      </p:sp>
      <p:pic>
        <p:nvPicPr>
          <p:cNvPr id="13" name="Picture 12">
            <a:extLst>
              <a:ext uri="{FF2B5EF4-FFF2-40B4-BE49-F238E27FC236}">
                <a16:creationId xmlns:a16="http://schemas.microsoft.com/office/drawing/2014/main" id="{3E244D9D-9AEC-EDF2-DA6A-D163B7DD1FC1}"/>
              </a:ext>
            </a:extLst>
          </p:cNvPr>
          <p:cNvPicPr>
            <a:picLocks noChangeAspect="1"/>
          </p:cNvPicPr>
          <p:nvPr/>
        </p:nvPicPr>
        <p:blipFill>
          <a:blip r:embed="rId3"/>
          <a:stretch>
            <a:fillRect/>
          </a:stretch>
        </p:blipFill>
        <p:spPr>
          <a:xfrm>
            <a:off x="10157855" y="4175185"/>
            <a:ext cx="1574070" cy="2285513"/>
          </a:xfrm>
          <a:prstGeom prst="rect">
            <a:avLst/>
          </a:prstGeom>
        </p:spPr>
      </p:pic>
    </p:spTree>
    <p:extLst>
      <p:ext uri="{BB962C8B-B14F-4D97-AF65-F5344CB8AC3E}">
        <p14:creationId xmlns:p14="http://schemas.microsoft.com/office/powerpoint/2010/main" val="254275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sp>
        <p:nvSpPr>
          <p:cNvPr id="9" name="TextBox 8">
            <a:extLst>
              <a:ext uri="{FF2B5EF4-FFF2-40B4-BE49-F238E27FC236}">
                <a16:creationId xmlns:a16="http://schemas.microsoft.com/office/drawing/2014/main" id="{FE31FABA-7C9B-08C7-E3D4-D0E94B659713}"/>
              </a:ext>
            </a:extLst>
          </p:cNvPr>
          <p:cNvSpPr txBox="1"/>
          <p:nvPr/>
        </p:nvSpPr>
        <p:spPr>
          <a:xfrm>
            <a:off x="3040093" y="2936471"/>
            <a:ext cx="6094562" cy="2031325"/>
          </a:xfrm>
          <a:prstGeom prst="rect">
            <a:avLst/>
          </a:prstGeom>
          <a:noFill/>
        </p:spPr>
        <p:txBody>
          <a:bodyPr wrap="square">
            <a:spAutoFit/>
          </a:bodyPr>
          <a:lstStyle/>
          <a:p>
            <a:endParaRPr lang="en-GB" dirty="0"/>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6A3F0A-28DF-77AC-0CEB-13958CB35809}"/>
              </a:ext>
            </a:extLst>
          </p:cNvPr>
          <p:cNvSpPr txBox="1"/>
          <p:nvPr/>
        </p:nvSpPr>
        <p:spPr>
          <a:xfrm>
            <a:off x="2216989" y="279506"/>
            <a:ext cx="9057736" cy="646331"/>
          </a:xfrm>
          <a:prstGeom prst="rect">
            <a:avLst/>
          </a:prstGeom>
          <a:noFill/>
        </p:spPr>
        <p:txBody>
          <a:bodyPr wrap="square" rtlCol="0">
            <a:spAutoFit/>
          </a:bodyPr>
          <a:lstStyle/>
          <a:p>
            <a:r>
              <a:rPr lang="en-GB" sz="3600" b="1" dirty="0">
                <a:solidFill>
                  <a:srgbClr val="23085A"/>
                </a:solidFill>
              </a:rPr>
              <a:t>The main characters in Romeo and Juliet</a:t>
            </a:r>
          </a:p>
        </p:txBody>
      </p:sp>
      <p:sp>
        <p:nvSpPr>
          <p:cNvPr id="3" name="TextBox 2">
            <a:extLst>
              <a:ext uri="{FF2B5EF4-FFF2-40B4-BE49-F238E27FC236}">
                <a16:creationId xmlns:a16="http://schemas.microsoft.com/office/drawing/2014/main" id="{1211D932-5FFA-70C3-2805-CE7F358E26AA}"/>
              </a:ext>
            </a:extLst>
          </p:cNvPr>
          <p:cNvSpPr txBox="1"/>
          <p:nvPr/>
        </p:nvSpPr>
        <p:spPr>
          <a:xfrm>
            <a:off x="2216989" y="1366680"/>
            <a:ext cx="8684644" cy="4305730"/>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1. who is / a young / Montague man / distracted by love. / Romeo is</a:t>
            </a:r>
          </a:p>
          <a:p>
            <a:pPr>
              <a:lnSpc>
                <a:spcPct val="200000"/>
              </a:lnSpc>
            </a:pPr>
            <a:r>
              <a:rPr lang="en-GB" sz="2000" dirty="0">
                <a:solidFill>
                  <a:srgbClr val="23085A"/>
                </a:solidFill>
                <a:latin typeface="Arial" panose="020B0604020202020204" pitchFamily="34" charset="0"/>
                <a:cs typeface="Arial" panose="020B0604020202020204" pitchFamily="34" charset="0"/>
              </a:rPr>
              <a:t>2. who falls / Capulet girl / Juliet is a / in love / wrong person. / with the</a:t>
            </a:r>
          </a:p>
          <a:p>
            <a:pPr>
              <a:lnSpc>
                <a:spcPct val="200000"/>
              </a:lnSpc>
            </a:pPr>
            <a:r>
              <a:rPr lang="en-GB" sz="2000" dirty="0">
                <a:solidFill>
                  <a:srgbClr val="23085A"/>
                </a:solidFill>
                <a:latin typeface="Arial" panose="020B0604020202020204" pitchFamily="34" charset="0"/>
                <a:cs typeface="Arial" panose="020B0604020202020204" pitchFamily="34" charset="0"/>
              </a:rPr>
              <a:t>3. is / Mercutio / Romeo’s / he is / the Capulets. / friend and / killed by</a:t>
            </a:r>
          </a:p>
          <a:p>
            <a:pPr>
              <a:lnSpc>
                <a:spcPct val="200000"/>
              </a:lnSpc>
            </a:pPr>
            <a:r>
              <a:rPr lang="en-GB" sz="2000" dirty="0">
                <a:solidFill>
                  <a:srgbClr val="23085A"/>
                </a:solidFill>
                <a:latin typeface="Arial" panose="020B0604020202020204" pitchFamily="34" charset="0"/>
                <a:cs typeface="Arial" panose="020B0604020202020204" pitchFamily="34" charset="0"/>
              </a:rPr>
              <a:t>4. Friar Lawrence / in secret. / marries / Romeo and Juliet / is a priest who</a:t>
            </a:r>
          </a:p>
          <a:p>
            <a:pPr>
              <a:lnSpc>
                <a:spcPct val="200000"/>
              </a:lnSpc>
            </a:pPr>
            <a:r>
              <a:rPr lang="en-GB" sz="2000" dirty="0">
                <a:solidFill>
                  <a:srgbClr val="23085A"/>
                </a:solidFill>
                <a:latin typeface="Arial" panose="020B0604020202020204" pitchFamily="34" charset="0"/>
                <a:cs typeface="Arial" panose="020B0604020202020204" pitchFamily="34" charset="0"/>
              </a:rPr>
              <a:t>5. marry / Juliet / Count Paris / wants to / love him. / but she / doesn’t </a:t>
            </a:r>
          </a:p>
          <a:p>
            <a:pPr>
              <a:lnSpc>
                <a:spcPct val="200000"/>
              </a:lnSpc>
            </a:pPr>
            <a:r>
              <a:rPr lang="en-GB" sz="2000" dirty="0">
                <a:solidFill>
                  <a:srgbClr val="23085A"/>
                </a:solidFill>
                <a:latin typeface="Arial" panose="020B0604020202020204" pitchFamily="34" charset="0"/>
                <a:cs typeface="Arial" panose="020B0604020202020204" pitchFamily="34" charset="0"/>
              </a:rPr>
              <a:t>6. The Montagues / at war / with / the Capulets. / are </a:t>
            </a:r>
          </a:p>
          <a:p>
            <a:pPr>
              <a:lnSpc>
                <a:spcPct val="200000"/>
              </a:lnSpc>
            </a:pPr>
            <a:r>
              <a:rPr lang="en-GB" sz="2000" dirty="0">
                <a:solidFill>
                  <a:srgbClr val="23085A"/>
                </a:solidFill>
                <a:latin typeface="Arial" panose="020B0604020202020204" pitchFamily="34" charset="0"/>
                <a:cs typeface="Arial" panose="020B0604020202020204" pitchFamily="34" charset="0"/>
              </a:rPr>
              <a:t>7. don’t want / Juliet / a Montague boy. / The Capulets / to marry </a:t>
            </a:r>
          </a:p>
        </p:txBody>
      </p:sp>
    </p:spTree>
    <p:extLst>
      <p:ext uri="{BB962C8B-B14F-4D97-AF65-F5344CB8AC3E}">
        <p14:creationId xmlns:p14="http://schemas.microsoft.com/office/powerpoint/2010/main" val="197095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sp>
        <p:nvSpPr>
          <p:cNvPr id="9" name="TextBox 8">
            <a:extLst>
              <a:ext uri="{FF2B5EF4-FFF2-40B4-BE49-F238E27FC236}">
                <a16:creationId xmlns:a16="http://schemas.microsoft.com/office/drawing/2014/main" id="{FE31FABA-7C9B-08C7-E3D4-D0E94B659713}"/>
              </a:ext>
            </a:extLst>
          </p:cNvPr>
          <p:cNvSpPr txBox="1"/>
          <p:nvPr/>
        </p:nvSpPr>
        <p:spPr>
          <a:xfrm>
            <a:off x="3040093" y="2936471"/>
            <a:ext cx="6094562" cy="2031325"/>
          </a:xfrm>
          <a:prstGeom prst="rect">
            <a:avLst/>
          </a:prstGeom>
          <a:noFill/>
        </p:spPr>
        <p:txBody>
          <a:bodyPr wrap="square">
            <a:spAutoFit/>
          </a:bodyPr>
          <a:lstStyle/>
          <a:p>
            <a:endParaRPr lang="en-GB" dirty="0"/>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6A3F0A-28DF-77AC-0CEB-13958CB35809}"/>
              </a:ext>
            </a:extLst>
          </p:cNvPr>
          <p:cNvSpPr txBox="1"/>
          <p:nvPr/>
        </p:nvSpPr>
        <p:spPr>
          <a:xfrm>
            <a:off x="2216989" y="279506"/>
            <a:ext cx="9057736" cy="646331"/>
          </a:xfrm>
          <a:prstGeom prst="rect">
            <a:avLst/>
          </a:prstGeom>
          <a:noFill/>
        </p:spPr>
        <p:txBody>
          <a:bodyPr wrap="square" rtlCol="0">
            <a:spAutoFit/>
          </a:bodyPr>
          <a:lstStyle/>
          <a:p>
            <a:r>
              <a:rPr lang="en-GB" sz="3600" b="1" dirty="0">
                <a:solidFill>
                  <a:srgbClr val="23085A"/>
                </a:solidFill>
              </a:rPr>
              <a:t>The main characters- answers</a:t>
            </a:r>
          </a:p>
        </p:txBody>
      </p:sp>
      <p:sp>
        <p:nvSpPr>
          <p:cNvPr id="3" name="TextBox 2">
            <a:extLst>
              <a:ext uri="{FF2B5EF4-FFF2-40B4-BE49-F238E27FC236}">
                <a16:creationId xmlns:a16="http://schemas.microsoft.com/office/drawing/2014/main" id="{1211D932-5FFA-70C3-2805-CE7F358E26AA}"/>
              </a:ext>
            </a:extLst>
          </p:cNvPr>
          <p:cNvSpPr txBox="1"/>
          <p:nvPr/>
        </p:nvSpPr>
        <p:spPr>
          <a:xfrm>
            <a:off x="2216989" y="1366680"/>
            <a:ext cx="8684644" cy="4305730"/>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1. Romeo is a young Montague man who is distracted by love. </a:t>
            </a:r>
          </a:p>
          <a:p>
            <a:pPr>
              <a:lnSpc>
                <a:spcPct val="200000"/>
              </a:lnSpc>
            </a:pPr>
            <a:r>
              <a:rPr lang="en-GB" sz="2000" dirty="0">
                <a:solidFill>
                  <a:srgbClr val="23085A"/>
                </a:solidFill>
                <a:latin typeface="Arial" panose="020B0604020202020204" pitchFamily="34" charset="0"/>
                <a:cs typeface="Arial" panose="020B0604020202020204" pitchFamily="34" charset="0"/>
              </a:rPr>
              <a:t>2. Juliet is a Capulet girl who falls in love with the wrong person. </a:t>
            </a:r>
          </a:p>
          <a:p>
            <a:pPr>
              <a:lnSpc>
                <a:spcPct val="200000"/>
              </a:lnSpc>
            </a:pPr>
            <a:r>
              <a:rPr lang="en-GB" sz="2000" dirty="0">
                <a:solidFill>
                  <a:srgbClr val="23085A"/>
                </a:solidFill>
                <a:latin typeface="Arial" panose="020B0604020202020204" pitchFamily="34" charset="0"/>
                <a:cs typeface="Arial" panose="020B0604020202020204" pitchFamily="34" charset="0"/>
              </a:rPr>
              <a:t>3. Mercutio is Romeo’s friend. He is killed by the Capulets. </a:t>
            </a:r>
          </a:p>
          <a:p>
            <a:pPr>
              <a:lnSpc>
                <a:spcPct val="200000"/>
              </a:lnSpc>
            </a:pPr>
            <a:r>
              <a:rPr lang="en-GB" sz="2000" dirty="0">
                <a:solidFill>
                  <a:srgbClr val="23085A"/>
                </a:solidFill>
                <a:latin typeface="Arial" panose="020B0604020202020204" pitchFamily="34" charset="0"/>
                <a:cs typeface="Arial" panose="020B0604020202020204" pitchFamily="34" charset="0"/>
              </a:rPr>
              <a:t>4. Friar Lawrence is a priest who marries Romeo and Juliet in secret.</a:t>
            </a:r>
          </a:p>
          <a:p>
            <a:pPr>
              <a:lnSpc>
                <a:spcPct val="200000"/>
              </a:lnSpc>
            </a:pPr>
            <a:r>
              <a:rPr lang="en-GB" sz="2000" dirty="0">
                <a:solidFill>
                  <a:srgbClr val="23085A"/>
                </a:solidFill>
                <a:latin typeface="Arial" panose="020B0604020202020204" pitchFamily="34" charset="0"/>
                <a:cs typeface="Arial" panose="020B0604020202020204" pitchFamily="34" charset="0"/>
              </a:rPr>
              <a:t> 5. Count Paris wants to marry Juliet but she doesn’t love him. </a:t>
            </a:r>
          </a:p>
          <a:p>
            <a:pPr>
              <a:lnSpc>
                <a:spcPct val="200000"/>
              </a:lnSpc>
            </a:pPr>
            <a:r>
              <a:rPr lang="en-GB" sz="2000" dirty="0">
                <a:solidFill>
                  <a:srgbClr val="23085A"/>
                </a:solidFill>
                <a:latin typeface="Arial" panose="020B0604020202020204" pitchFamily="34" charset="0"/>
                <a:cs typeface="Arial" panose="020B0604020202020204" pitchFamily="34" charset="0"/>
              </a:rPr>
              <a:t>6. The Montagues are at war with the Capulets. </a:t>
            </a:r>
          </a:p>
          <a:p>
            <a:pPr>
              <a:lnSpc>
                <a:spcPct val="200000"/>
              </a:lnSpc>
            </a:pPr>
            <a:r>
              <a:rPr lang="en-GB" sz="2000" dirty="0">
                <a:solidFill>
                  <a:srgbClr val="23085A"/>
                </a:solidFill>
                <a:latin typeface="Arial" panose="020B0604020202020204" pitchFamily="34" charset="0"/>
                <a:cs typeface="Arial" panose="020B0604020202020204" pitchFamily="34" charset="0"/>
              </a:rPr>
              <a:t>7. The Capulets don’t want Juliet to marry a Montague boy.</a:t>
            </a:r>
          </a:p>
        </p:txBody>
      </p:sp>
    </p:spTree>
    <p:extLst>
      <p:ext uri="{BB962C8B-B14F-4D97-AF65-F5344CB8AC3E}">
        <p14:creationId xmlns:p14="http://schemas.microsoft.com/office/powerpoint/2010/main" val="21196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104C6-52B2-8F3C-9316-5B95E3F635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88" y="406838"/>
            <a:ext cx="1362459" cy="391669"/>
          </a:xfrm>
          <a:prstGeom prst="rect">
            <a:avLst/>
          </a:prstGeom>
        </p:spPr>
      </p:pic>
      <p:sp>
        <p:nvSpPr>
          <p:cNvPr id="7" name="TextBox 6">
            <a:extLst>
              <a:ext uri="{FF2B5EF4-FFF2-40B4-BE49-F238E27FC236}">
                <a16:creationId xmlns:a16="http://schemas.microsoft.com/office/drawing/2014/main" id="{9A56C292-B313-5851-13F3-609ADE3DAD16}"/>
              </a:ext>
            </a:extLst>
          </p:cNvPr>
          <p:cNvSpPr txBox="1"/>
          <p:nvPr/>
        </p:nvSpPr>
        <p:spPr>
          <a:xfrm>
            <a:off x="140179" y="6367097"/>
            <a:ext cx="6094562" cy="369332"/>
          </a:xfrm>
          <a:prstGeom prst="rect">
            <a:avLst/>
          </a:prstGeom>
          <a:noFill/>
        </p:spPr>
        <p:txBody>
          <a:bodyPr wrap="square">
            <a:spAutoFit/>
          </a:bodyPr>
          <a:lstStyle/>
          <a:p>
            <a:r>
              <a:rPr lang="en-GB" dirty="0">
                <a:solidFill>
                  <a:srgbClr val="23085A"/>
                </a:solidFill>
              </a:rPr>
              <a:t>https://www.teachingenglish.org.uk/</a:t>
            </a:r>
          </a:p>
        </p:txBody>
      </p:sp>
      <p:sp>
        <p:nvSpPr>
          <p:cNvPr id="9" name="TextBox 8">
            <a:extLst>
              <a:ext uri="{FF2B5EF4-FFF2-40B4-BE49-F238E27FC236}">
                <a16:creationId xmlns:a16="http://schemas.microsoft.com/office/drawing/2014/main" id="{FE31FABA-7C9B-08C7-E3D4-D0E94B659713}"/>
              </a:ext>
            </a:extLst>
          </p:cNvPr>
          <p:cNvSpPr txBox="1"/>
          <p:nvPr/>
        </p:nvSpPr>
        <p:spPr>
          <a:xfrm>
            <a:off x="3040093" y="2936471"/>
            <a:ext cx="6094562" cy="2031325"/>
          </a:xfrm>
          <a:prstGeom prst="rect">
            <a:avLst/>
          </a:prstGeom>
          <a:noFill/>
        </p:spPr>
        <p:txBody>
          <a:bodyPr wrap="square">
            <a:spAutoFit/>
          </a:bodyPr>
          <a:lstStyle/>
          <a:p>
            <a:endParaRPr lang="en-GB" dirty="0"/>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a:p>
            <a:endParaRPr lang="en-GB" sz="3600" dirty="0">
              <a:solidFill>
                <a:srgbClr val="2308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6A3F0A-28DF-77AC-0CEB-13958CB35809}"/>
              </a:ext>
            </a:extLst>
          </p:cNvPr>
          <p:cNvSpPr txBox="1"/>
          <p:nvPr/>
        </p:nvSpPr>
        <p:spPr>
          <a:xfrm>
            <a:off x="1981599" y="279506"/>
            <a:ext cx="9057736"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Task 2 – Props and themes</a:t>
            </a:r>
          </a:p>
        </p:txBody>
      </p:sp>
      <p:graphicFrame>
        <p:nvGraphicFramePr>
          <p:cNvPr id="2" name="Table 1">
            <a:extLst>
              <a:ext uri="{FF2B5EF4-FFF2-40B4-BE49-F238E27FC236}">
                <a16:creationId xmlns:a16="http://schemas.microsoft.com/office/drawing/2014/main" id="{C9B11CD3-B135-9799-BA5B-E4D6E2F12DB9}"/>
              </a:ext>
            </a:extLst>
          </p:cNvPr>
          <p:cNvGraphicFramePr>
            <a:graphicFrameLocks noGrp="1"/>
          </p:cNvGraphicFramePr>
          <p:nvPr>
            <p:extLst>
              <p:ext uri="{D42A27DB-BD31-4B8C-83A1-F6EECF244321}">
                <p14:modId xmlns:p14="http://schemas.microsoft.com/office/powerpoint/2010/main" val="3185792029"/>
              </p:ext>
            </p:extLst>
          </p:nvPr>
        </p:nvGraphicFramePr>
        <p:xfrm>
          <a:off x="1878311" y="1217367"/>
          <a:ext cx="9646750" cy="4480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43607454"/>
                    </a:ext>
                  </a:extLst>
                </a:gridCol>
                <a:gridCol w="5582750">
                  <a:extLst>
                    <a:ext uri="{9D8B030D-6E8A-4147-A177-3AD203B41FA5}">
                      <a16:colId xmlns:a16="http://schemas.microsoft.com/office/drawing/2014/main" val="34006660"/>
                    </a:ext>
                  </a:extLst>
                </a:gridCol>
              </a:tblGrid>
              <a:tr h="370840">
                <a:tc>
                  <a:txBody>
                    <a:bodyPr/>
                    <a:lstStyle/>
                    <a:p>
                      <a:pPr marL="0" indent="0">
                        <a:buFont typeface="+mj-lt"/>
                        <a:buNone/>
                      </a:pPr>
                      <a:r>
                        <a:rPr lang="en-GB" sz="2000" b="0" dirty="0">
                          <a:solidFill>
                            <a:srgbClr val="23085A"/>
                          </a:solidFill>
                          <a:latin typeface="Arial" panose="020B0604020202020204" pitchFamily="34" charset="0"/>
                          <a:cs typeface="Arial" panose="020B0604020202020204" pitchFamily="34" charset="0"/>
                        </a:rPr>
                        <a:t>1.A balcony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rgbClr val="23085A"/>
                          </a:solidFill>
                          <a:latin typeface="Arial" panose="020B0604020202020204" pitchFamily="34" charset="0"/>
                          <a:cs typeface="Arial" panose="020B0604020202020204" pitchFamily="34" charset="0"/>
                        </a:rPr>
                        <a:t>a. you could use this to stop someone recognising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44203"/>
                  </a:ext>
                </a:extLst>
              </a:tr>
              <a:tr h="370840">
                <a:tc>
                  <a:txBody>
                    <a:bodyPr/>
                    <a:lstStyle/>
                    <a:p>
                      <a:pPr marL="0" indent="0">
                        <a:buFont typeface="+mj-lt"/>
                        <a:buNone/>
                      </a:pPr>
                      <a:r>
                        <a:rPr lang="en-GB" sz="2000" dirty="0">
                          <a:solidFill>
                            <a:srgbClr val="23085A"/>
                          </a:solidFill>
                          <a:latin typeface="Arial" panose="020B0604020202020204" pitchFamily="34" charset="0"/>
                          <a:cs typeface="Arial" panose="020B0604020202020204" pitchFamily="34" charset="0"/>
                        </a:rPr>
                        <a:t>2. A dagger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latin typeface="Arial" panose="020B0604020202020204" pitchFamily="34" charset="0"/>
                          <a:cs typeface="Arial" panose="020B0604020202020204" pitchFamily="34" charset="0"/>
                        </a:rPr>
                        <a:t>b. you could write a message on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172185"/>
                  </a:ext>
                </a:extLst>
              </a:tr>
              <a:tr h="370840">
                <a:tc>
                  <a:txBody>
                    <a:bodyPr/>
                    <a:lstStyle/>
                    <a:p>
                      <a:pPr marL="0" indent="0">
                        <a:buFont typeface="+mj-lt"/>
                        <a:buNone/>
                      </a:pPr>
                      <a:r>
                        <a:rPr lang="en-GB" sz="2000" dirty="0">
                          <a:solidFill>
                            <a:srgbClr val="23085A"/>
                          </a:solidFill>
                          <a:latin typeface="Arial" panose="020B0604020202020204" pitchFamily="34" charset="0"/>
                          <a:cs typeface="Arial" panose="020B0604020202020204" pitchFamily="34" charset="0"/>
                        </a:rPr>
                        <a:t>3. A letter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latin typeface="Arial" panose="020B0604020202020204" pitchFamily="34" charset="0"/>
                          <a:cs typeface="Arial" panose="020B0604020202020204" pitchFamily="34" charset="0"/>
                        </a:rPr>
                        <a:t>c. you could use this to stab someone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773360"/>
                  </a:ext>
                </a:extLst>
              </a:tr>
              <a:tr h="370840">
                <a:tc>
                  <a:txBody>
                    <a:bodyPr/>
                    <a:lstStyle/>
                    <a:p>
                      <a:pPr marL="0" indent="0">
                        <a:buFont typeface="+mj-lt"/>
                        <a:buNone/>
                      </a:pPr>
                      <a:r>
                        <a:rPr lang="en-GB" sz="2000" dirty="0">
                          <a:solidFill>
                            <a:srgbClr val="23085A"/>
                          </a:solidFill>
                          <a:latin typeface="Arial" panose="020B0604020202020204" pitchFamily="34" charset="0"/>
                          <a:cs typeface="Arial" panose="020B0604020202020204" pitchFamily="34" charset="0"/>
                        </a:rPr>
                        <a:t>4. A 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latin typeface="Arial" panose="020B0604020202020204" pitchFamily="34" charset="0"/>
                          <a:cs typeface="Arial" panose="020B0604020202020204" pitchFamily="34" charset="0"/>
                        </a:rPr>
                        <a:t>d. you could look out over the city from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10063"/>
                  </a:ext>
                </a:extLst>
              </a:tr>
              <a:tr h="370840">
                <a:tc>
                  <a:txBody>
                    <a:bodyPr/>
                    <a:lstStyle/>
                    <a:p>
                      <a:pPr marL="0" indent="0">
                        <a:buFont typeface="+mj-lt"/>
                        <a:buNone/>
                      </a:pPr>
                      <a:r>
                        <a:rPr lang="en-GB" sz="2000" dirty="0">
                          <a:solidFill>
                            <a:srgbClr val="23085A"/>
                          </a:solidFill>
                          <a:latin typeface="Arial" panose="020B0604020202020204" pitchFamily="34" charset="0"/>
                          <a:cs typeface="Arial" panose="020B0604020202020204" pitchFamily="34" charset="0"/>
                        </a:rPr>
                        <a:t>5. Some poison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rPr>
                        <a:t>e. you could use this to climb up a wall</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945400"/>
                  </a:ext>
                </a:extLst>
              </a:tr>
              <a:tr h="370840">
                <a:tc>
                  <a:txBody>
                    <a:bodyPr/>
                    <a:lstStyle/>
                    <a:p>
                      <a:r>
                        <a:rPr lang="en-GB" sz="2000" dirty="0">
                          <a:solidFill>
                            <a:srgbClr val="23085A"/>
                          </a:solidFill>
                          <a:latin typeface="Arial" panose="020B0604020202020204" pitchFamily="34" charset="0"/>
                          <a:cs typeface="Arial" panose="020B0604020202020204" pitchFamily="34" charset="0"/>
                        </a:rPr>
                        <a:t>6. A disguise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latin typeface="Arial" panose="020B0604020202020204" pitchFamily="34" charset="0"/>
                          <a:cs typeface="Arial" panose="020B0604020202020204" pitchFamily="34" charset="0"/>
                        </a:rPr>
                        <a:t>f. you could use this to get married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3879190"/>
                  </a:ext>
                </a:extLst>
              </a:tr>
              <a:tr h="370840">
                <a:tc>
                  <a:txBody>
                    <a:bodyPr/>
                    <a:lstStyle/>
                    <a:p>
                      <a:r>
                        <a:rPr lang="en-GB" sz="2000" dirty="0">
                          <a:solidFill>
                            <a:srgbClr val="23085A"/>
                          </a:solidFill>
                          <a:latin typeface="Arial" panose="020B0604020202020204" pitchFamily="34" charset="0"/>
                          <a:cs typeface="Arial" panose="020B0604020202020204" pitchFamily="34" charset="0"/>
                        </a:rPr>
                        <a:t>7. A 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rPr>
                        <a:t>g. you want this if someone does something bad to you </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021205"/>
                  </a:ext>
                </a:extLst>
              </a:tr>
              <a:tr h="370840">
                <a:tc>
                  <a:txBody>
                    <a:bodyPr/>
                    <a:lstStyle/>
                    <a:p>
                      <a:r>
                        <a:rPr lang="en-GB" sz="2000" dirty="0">
                          <a:solidFill>
                            <a:srgbClr val="23085A"/>
                          </a:solidFill>
                          <a:latin typeface="Arial" panose="020B0604020202020204" pitchFamily="34" charset="0"/>
                          <a:cs typeface="Arial" panose="020B0604020202020204" pitchFamily="34" charset="0"/>
                        </a:rPr>
                        <a:t>8. revenge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23085A"/>
                          </a:solidFill>
                          <a:latin typeface="Arial" panose="020B0604020202020204" pitchFamily="34" charset="0"/>
                          <a:cs typeface="Arial" panose="020B0604020202020204" pitchFamily="34" charset="0"/>
                        </a:rPr>
                        <a:t>h. you could use this liquid to kill someone.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209163"/>
                  </a:ext>
                </a:extLst>
              </a:tr>
              <a:tr h="370840">
                <a:tc>
                  <a:txBody>
                    <a:bodyPr/>
                    <a:lstStyle/>
                    <a:p>
                      <a:r>
                        <a:rPr lang="en-GB" sz="2000" dirty="0">
                          <a:solidFill>
                            <a:srgbClr val="23085A"/>
                          </a:solidFill>
                          <a:latin typeface="Arial" panose="020B0604020202020204" pitchFamily="34" charset="0"/>
                          <a:cs typeface="Arial" panose="020B0604020202020204" pitchFamily="34" charset="0"/>
                        </a:rPr>
                        <a:t>9. passion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err="1">
                          <a:solidFill>
                            <a:srgbClr val="23085A"/>
                          </a:solidFill>
                        </a:rPr>
                        <a:t>i</a:t>
                      </a:r>
                      <a:r>
                        <a:rPr lang="en-GB" sz="2000" dirty="0">
                          <a:solidFill>
                            <a:srgbClr val="23085A"/>
                          </a:solidFill>
                        </a:rPr>
                        <a:t>. you feel this when you love someone or something very much</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87633"/>
                  </a:ext>
                </a:extLst>
              </a:tr>
            </a:tbl>
          </a:graphicData>
        </a:graphic>
      </p:graphicFrame>
    </p:spTree>
    <p:extLst>
      <p:ext uri="{BB962C8B-B14F-4D97-AF65-F5344CB8AC3E}">
        <p14:creationId xmlns:p14="http://schemas.microsoft.com/office/powerpoint/2010/main" val="21080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3077F0-EDE0-C074-313D-FE9D714B1C21}"/>
              </a:ext>
            </a:extLst>
          </p:cNvPr>
          <p:cNvSpPr txBox="1"/>
          <p:nvPr/>
        </p:nvSpPr>
        <p:spPr>
          <a:xfrm>
            <a:off x="654867" y="1327527"/>
            <a:ext cx="10882265" cy="4202945"/>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a. Romeo falls in love with Juliet as soon as he sees her. </a:t>
            </a:r>
          </a:p>
          <a:p>
            <a:pPr>
              <a:lnSpc>
                <a:spcPct val="150000"/>
              </a:lnSpc>
            </a:pPr>
            <a:r>
              <a:rPr lang="en-GB" sz="2000" dirty="0">
                <a:solidFill>
                  <a:srgbClr val="23085A"/>
                </a:solidFill>
                <a:latin typeface="Arial" panose="020B0604020202020204" pitchFamily="34" charset="0"/>
                <a:cs typeface="Arial" panose="020B0604020202020204" pitchFamily="34" charset="0"/>
              </a:rPr>
              <a:t>b. Juliet refuses to marry Count Paris. </a:t>
            </a:r>
          </a:p>
          <a:p>
            <a:pPr>
              <a:lnSpc>
                <a:spcPct val="150000"/>
              </a:lnSpc>
            </a:pPr>
            <a:r>
              <a:rPr lang="en-GB" sz="2000" dirty="0">
                <a:solidFill>
                  <a:srgbClr val="23085A"/>
                </a:solidFill>
                <a:latin typeface="Arial" panose="020B0604020202020204" pitchFamily="34" charset="0"/>
                <a:cs typeface="Arial" panose="020B0604020202020204" pitchFamily="34" charset="0"/>
              </a:rPr>
              <a:t>c. Juliet kills herself. </a:t>
            </a:r>
          </a:p>
          <a:p>
            <a:pPr>
              <a:lnSpc>
                <a:spcPct val="150000"/>
              </a:lnSpc>
            </a:pPr>
            <a:r>
              <a:rPr lang="en-GB" sz="2000" dirty="0">
                <a:solidFill>
                  <a:srgbClr val="23085A"/>
                </a:solidFill>
                <a:latin typeface="Arial" panose="020B0604020202020204" pitchFamily="34" charset="0"/>
                <a:cs typeface="Arial" panose="020B0604020202020204" pitchFamily="34" charset="0"/>
              </a:rPr>
              <a:t>d. Romeo kills himself. </a:t>
            </a:r>
          </a:p>
          <a:p>
            <a:pPr>
              <a:lnSpc>
                <a:spcPct val="150000"/>
              </a:lnSpc>
            </a:pPr>
            <a:r>
              <a:rPr lang="en-GB" sz="2000" dirty="0">
                <a:solidFill>
                  <a:srgbClr val="23085A"/>
                </a:solidFill>
                <a:latin typeface="Arial" panose="020B0604020202020204" pitchFamily="34" charset="0"/>
                <a:cs typeface="Arial" panose="020B0604020202020204" pitchFamily="34" charset="0"/>
              </a:rPr>
              <a:t>e. The Capulets and Montagues make peace. </a:t>
            </a:r>
          </a:p>
          <a:p>
            <a:pPr>
              <a:lnSpc>
                <a:spcPct val="150000"/>
              </a:lnSpc>
            </a:pPr>
            <a:r>
              <a:rPr lang="en-GB" sz="2000" dirty="0">
                <a:solidFill>
                  <a:srgbClr val="23085A"/>
                </a:solidFill>
                <a:latin typeface="Arial" panose="020B0604020202020204" pitchFamily="34" charset="0"/>
                <a:cs typeface="Arial" panose="020B0604020202020204" pitchFamily="34" charset="0"/>
              </a:rPr>
              <a:t>f. Juliet takes a drug that makes her look dead. </a:t>
            </a:r>
          </a:p>
          <a:p>
            <a:pPr>
              <a:lnSpc>
                <a:spcPct val="150000"/>
              </a:lnSpc>
            </a:pPr>
            <a:r>
              <a:rPr lang="en-GB" sz="2000" dirty="0">
                <a:solidFill>
                  <a:srgbClr val="23085A"/>
                </a:solidFill>
                <a:latin typeface="Arial" panose="020B0604020202020204" pitchFamily="34" charset="0"/>
                <a:cs typeface="Arial" panose="020B0604020202020204" pitchFamily="34" charset="0"/>
              </a:rPr>
              <a:t>g. Romeo goes to a Capulet party in disguise. </a:t>
            </a:r>
          </a:p>
          <a:p>
            <a:pPr>
              <a:lnSpc>
                <a:spcPct val="150000"/>
              </a:lnSpc>
            </a:pPr>
            <a:r>
              <a:rPr lang="en-GB" sz="2000" dirty="0">
                <a:solidFill>
                  <a:srgbClr val="23085A"/>
                </a:solidFill>
                <a:latin typeface="Arial" panose="020B0604020202020204" pitchFamily="34" charset="0"/>
                <a:cs typeface="Arial" panose="020B0604020202020204" pitchFamily="34" charset="0"/>
              </a:rPr>
              <a:t>h. The Prince of Verona rules that anyone caught fighting will be executed. (1) </a:t>
            </a:r>
          </a:p>
          <a:p>
            <a:pPr>
              <a:lnSpc>
                <a:spcPct val="150000"/>
              </a:lnSpc>
            </a:pPr>
            <a:r>
              <a:rPr lang="en-GB" sz="2000" dirty="0" err="1">
                <a:solidFill>
                  <a:srgbClr val="23085A"/>
                </a:solidFill>
                <a:latin typeface="Arial" panose="020B0604020202020204" pitchFamily="34" charset="0"/>
                <a:cs typeface="Arial" panose="020B0604020202020204" pitchFamily="34" charset="0"/>
              </a:rPr>
              <a:t>i</a:t>
            </a:r>
            <a:r>
              <a:rPr lang="en-GB" sz="2000" dirty="0">
                <a:solidFill>
                  <a:srgbClr val="23085A"/>
                </a:solidFill>
                <a:latin typeface="Arial" panose="020B0604020202020204" pitchFamily="34" charset="0"/>
                <a:cs typeface="Arial" panose="020B0604020202020204" pitchFamily="34" charset="0"/>
              </a:rPr>
              <a:t>. Romeo and Juliet get married.</a:t>
            </a:r>
          </a:p>
        </p:txBody>
      </p:sp>
      <p:pic>
        <p:nvPicPr>
          <p:cNvPr id="10" name="Picture 9">
            <a:extLst>
              <a:ext uri="{FF2B5EF4-FFF2-40B4-BE49-F238E27FC236}">
                <a16:creationId xmlns:a16="http://schemas.microsoft.com/office/drawing/2014/main" id="{89B585F6-5706-7DB3-9D12-22C410EDB528}"/>
              </a:ext>
            </a:extLst>
          </p:cNvPr>
          <p:cNvPicPr>
            <a:picLocks noChangeAspect="1"/>
          </p:cNvPicPr>
          <p:nvPr/>
        </p:nvPicPr>
        <p:blipFill>
          <a:blip r:embed="rId2"/>
          <a:stretch>
            <a:fillRect/>
          </a:stretch>
        </p:blipFill>
        <p:spPr>
          <a:xfrm>
            <a:off x="373457" y="354909"/>
            <a:ext cx="1359526" cy="390178"/>
          </a:xfrm>
          <a:prstGeom prst="rect">
            <a:avLst/>
          </a:prstGeom>
        </p:spPr>
      </p:pic>
      <p:pic>
        <p:nvPicPr>
          <p:cNvPr id="11" name="Picture 10">
            <a:extLst>
              <a:ext uri="{FF2B5EF4-FFF2-40B4-BE49-F238E27FC236}">
                <a16:creationId xmlns:a16="http://schemas.microsoft.com/office/drawing/2014/main" id="{B414FC6B-F501-0BBC-B4B5-F695E4088A04}"/>
              </a:ext>
            </a:extLst>
          </p:cNvPr>
          <p:cNvPicPr>
            <a:picLocks noChangeAspect="1"/>
          </p:cNvPicPr>
          <p:nvPr/>
        </p:nvPicPr>
        <p:blipFill>
          <a:blip r:embed="rId3"/>
          <a:stretch>
            <a:fillRect/>
          </a:stretch>
        </p:blipFill>
        <p:spPr>
          <a:xfrm>
            <a:off x="149814" y="6364181"/>
            <a:ext cx="6151397" cy="493819"/>
          </a:xfrm>
          <a:prstGeom prst="rect">
            <a:avLst/>
          </a:prstGeom>
        </p:spPr>
      </p:pic>
      <p:sp>
        <p:nvSpPr>
          <p:cNvPr id="12" name="TextBox 11">
            <a:extLst>
              <a:ext uri="{FF2B5EF4-FFF2-40B4-BE49-F238E27FC236}">
                <a16:creationId xmlns:a16="http://schemas.microsoft.com/office/drawing/2014/main" id="{A4CFDB7B-D08D-0B6A-4B38-1B4828AA19D1}"/>
              </a:ext>
            </a:extLst>
          </p:cNvPr>
          <p:cNvSpPr txBox="1"/>
          <p:nvPr/>
        </p:nvSpPr>
        <p:spPr>
          <a:xfrm>
            <a:off x="2073243" y="241369"/>
            <a:ext cx="5069941"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Task 3: Prediction</a:t>
            </a:r>
          </a:p>
        </p:txBody>
      </p:sp>
    </p:spTree>
    <p:extLst>
      <p:ext uri="{BB962C8B-B14F-4D97-AF65-F5344CB8AC3E}">
        <p14:creationId xmlns:p14="http://schemas.microsoft.com/office/powerpoint/2010/main" val="25077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B585F6-5706-7DB3-9D12-22C410EDB528}"/>
              </a:ext>
            </a:extLst>
          </p:cNvPr>
          <p:cNvPicPr>
            <a:picLocks noChangeAspect="1"/>
          </p:cNvPicPr>
          <p:nvPr/>
        </p:nvPicPr>
        <p:blipFill>
          <a:blip r:embed="rId2"/>
          <a:stretch>
            <a:fillRect/>
          </a:stretch>
        </p:blipFill>
        <p:spPr>
          <a:xfrm>
            <a:off x="373457" y="354909"/>
            <a:ext cx="1359526" cy="390178"/>
          </a:xfrm>
          <a:prstGeom prst="rect">
            <a:avLst/>
          </a:prstGeom>
        </p:spPr>
      </p:pic>
      <p:pic>
        <p:nvPicPr>
          <p:cNvPr id="11" name="Picture 10">
            <a:extLst>
              <a:ext uri="{FF2B5EF4-FFF2-40B4-BE49-F238E27FC236}">
                <a16:creationId xmlns:a16="http://schemas.microsoft.com/office/drawing/2014/main" id="{B414FC6B-F501-0BBC-B4B5-F695E4088A04}"/>
              </a:ext>
            </a:extLst>
          </p:cNvPr>
          <p:cNvPicPr>
            <a:picLocks noChangeAspect="1"/>
          </p:cNvPicPr>
          <p:nvPr/>
        </p:nvPicPr>
        <p:blipFill>
          <a:blip r:embed="rId3"/>
          <a:stretch>
            <a:fillRect/>
          </a:stretch>
        </p:blipFill>
        <p:spPr>
          <a:xfrm>
            <a:off x="149814" y="6364181"/>
            <a:ext cx="6151397" cy="493819"/>
          </a:xfrm>
          <a:prstGeom prst="rect">
            <a:avLst/>
          </a:prstGeom>
        </p:spPr>
      </p:pic>
      <p:sp>
        <p:nvSpPr>
          <p:cNvPr id="12" name="TextBox 11">
            <a:extLst>
              <a:ext uri="{FF2B5EF4-FFF2-40B4-BE49-F238E27FC236}">
                <a16:creationId xmlns:a16="http://schemas.microsoft.com/office/drawing/2014/main" id="{A4CFDB7B-D08D-0B6A-4B38-1B4828AA19D1}"/>
              </a:ext>
            </a:extLst>
          </p:cNvPr>
          <p:cNvSpPr txBox="1"/>
          <p:nvPr/>
        </p:nvSpPr>
        <p:spPr>
          <a:xfrm>
            <a:off x="2073243" y="241369"/>
            <a:ext cx="5069941"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Task 5:Motivations</a:t>
            </a:r>
          </a:p>
        </p:txBody>
      </p:sp>
      <p:sp>
        <p:nvSpPr>
          <p:cNvPr id="3" name="TextBox 2">
            <a:extLst>
              <a:ext uri="{FF2B5EF4-FFF2-40B4-BE49-F238E27FC236}">
                <a16:creationId xmlns:a16="http://schemas.microsoft.com/office/drawing/2014/main" id="{FF8AFF3D-ECEB-59C6-D2B6-487400C333D8}"/>
              </a:ext>
            </a:extLst>
          </p:cNvPr>
          <p:cNvSpPr txBox="1"/>
          <p:nvPr/>
        </p:nvSpPr>
        <p:spPr>
          <a:xfrm>
            <a:off x="778598" y="1723103"/>
            <a:ext cx="10791731" cy="4202945"/>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1. Why does the Prince of Verona order all the fighting between the Montagues and </a:t>
            </a:r>
          </a:p>
          <a:p>
            <a:pPr>
              <a:lnSpc>
                <a:spcPct val="150000"/>
              </a:lnSpc>
            </a:pPr>
            <a:r>
              <a:rPr lang="en-GB" sz="2000" dirty="0">
                <a:solidFill>
                  <a:srgbClr val="23085A"/>
                </a:solidFill>
                <a:latin typeface="Arial" panose="020B0604020202020204" pitchFamily="34" charset="0"/>
                <a:cs typeface="Arial" panose="020B0604020202020204" pitchFamily="34" charset="0"/>
              </a:rPr>
              <a:t>Capulets to stop?</a:t>
            </a:r>
          </a:p>
          <a:p>
            <a:pPr>
              <a:lnSpc>
                <a:spcPct val="150000"/>
              </a:lnSpc>
            </a:pPr>
            <a:r>
              <a:rPr lang="en-GB" sz="2000" dirty="0">
                <a:solidFill>
                  <a:srgbClr val="23085A"/>
                </a:solidFill>
                <a:latin typeface="Arial" panose="020B0604020202020204" pitchFamily="34" charset="0"/>
                <a:cs typeface="Arial" panose="020B0604020202020204" pitchFamily="34" charset="0"/>
              </a:rPr>
              <a:t>2. Why does Romeo sneak into the ball?</a:t>
            </a:r>
          </a:p>
          <a:p>
            <a:pPr>
              <a:lnSpc>
                <a:spcPct val="150000"/>
              </a:lnSpc>
            </a:pPr>
            <a:r>
              <a:rPr lang="en-GB" sz="2000" dirty="0">
                <a:solidFill>
                  <a:srgbClr val="23085A"/>
                </a:solidFill>
                <a:latin typeface="Arial" panose="020B0604020202020204" pitchFamily="34" charset="0"/>
                <a:cs typeface="Arial" panose="020B0604020202020204" pitchFamily="34" charset="0"/>
              </a:rPr>
              <a:t>3. Why don’t the Capulets kill Romeo when they discover him at their party?</a:t>
            </a:r>
          </a:p>
          <a:p>
            <a:pPr>
              <a:lnSpc>
                <a:spcPct val="150000"/>
              </a:lnSpc>
            </a:pPr>
            <a:r>
              <a:rPr lang="en-GB" sz="2000" dirty="0">
                <a:solidFill>
                  <a:srgbClr val="23085A"/>
                </a:solidFill>
                <a:latin typeface="Arial" panose="020B0604020202020204" pitchFamily="34" charset="0"/>
                <a:cs typeface="Arial" panose="020B0604020202020204" pitchFamily="34" charset="0"/>
              </a:rPr>
              <a:t>4. Why does Friar Lawrence agree marry Romeo and Juliet?</a:t>
            </a:r>
          </a:p>
          <a:p>
            <a:pPr>
              <a:lnSpc>
                <a:spcPct val="150000"/>
              </a:lnSpc>
            </a:pPr>
            <a:r>
              <a:rPr lang="en-GB" sz="2000" dirty="0">
                <a:solidFill>
                  <a:srgbClr val="23085A"/>
                </a:solidFill>
                <a:latin typeface="Arial" panose="020B0604020202020204" pitchFamily="34" charset="0"/>
                <a:cs typeface="Arial" panose="020B0604020202020204" pitchFamily="34" charset="0"/>
              </a:rPr>
              <a:t>5. Why does Juliet want to leave Verona?</a:t>
            </a:r>
          </a:p>
          <a:p>
            <a:pPr>
              <a:lnSpc>
                <a:spcPct val="150000"/>
              </a:lnSpc>
            </a:pPr>
            <a:r>
              <a:rPr lang="en-GB" sz="2000" dirty="0">
                <a:solidFill>
                  <a:srgbClr val="23085A"/>
                </a:solidFill>
                <a:latin typeface="Arial" panose="020B0604020202020204" pitchFamily="34" charset="0"/>
                <a:cs typeface="Arial" panose="020B0604020202020204" pitchFamily="34" charset="0"/>
              </a:rPr>
              <a:t>6. Why does Juliet take a drug to make it look as if she is dead?</a:t>
            </a:r>
          </a:p>
          <a:p>
            <a:pPr>
              <a:lnSpc>
                <a:spcPct val="150000"/>
              </a:lnSpc>
            </a:pPr>
            <a:r>
              <a:rPr lang="en-GB" sz="2000" dirty="0">
                <a:solidFill>
                  <a:srgbClr val="23085A"/>
                </a:solidFill>
                <a:latin typeface="Arial" panose="020B0604020202020204" pitchFamily="34" charset="0"/>
                <a:cs typeface="Arial" panose="020B0604020202020204" pitchFamily="34" charset="0"/>
              </a:rPr>
              <a:t>7. Why does Romeo kill himself?</a:t>
            </a:r>
          </a:p>
          <a:p>
            <a:pPr>
              <a:lnSpc>
                <a:spcPct val="150000"/>
              </a:lnSpc>
            </a:pPr>
            <a:r>
              <a:rPr lang="en-GB" sz="2000" dirty="0">
                <a:solidFill>
                  <a:srgbClr val="23085A"/>
                </a:solidFill>
                <a:latin typeface="Arial" panose="020B0604020202020204" pitchFamily="34" charset="0"/>
                <a:cs typeface="Arial" panose="020B0604020202020204" pitchFamily="34" charset="0"/>
              </a:rPr>
              <a:t>8. Why does Juliet kill herself?</a:t>
            </a:r>
          </a:p>
        </p:txBody>
      </p:sp>
    </p:spTree>
    <p:extLst>
      <p:ext uri="{BB962C8B-B14F-4D97-AF65-F5344CB8AC3E}">
        <p14:creationId xmlns:p14="http://schemas.microsoft.com/office/powerpoint/2010/main" val="96305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B585F6-5706-7DB3-9D12-22C410EDB528}"/>
              </a:ext>
            </a:extLst>
          </p:cNvPr>
          <p:cNvPicPr>
            <a:picLocks noChangeAspect="1"/>
          </p:cNvPicPr>
          <p:nvPr/>
        </p:nvPicPr>
        <p:blipFill>
          <a:blip r:embed="rId2"/>
          <a:stretch>
            <a:fillRect/>
          </a:stretch>
        </p:blipFill>
        <p:spPr>
          <a:xfrm>
            <a:off x="373457" y="354909"/>
            <a:ext cx="1359526" cy="390178"/>
          </a:xfrm>
          <a:prstGeom prst="rect">
            <a:avLst/>
          </a:prstGeom>
        </p:spPr>
      </p:pic>
      <p:pic>
        <p:nvPicPr>
          <p:cNvPr id="11" name="Picture 10">
            <a:extLst>
              <a:ext uri="{FF2B5EF4-FFF2-40B4-BE49-F238E27FC236}">
                <a16:creationId xmlns:a16="http://schemas.microsoft.com/office/drawing/2014/main" id="{B414FC6B-F501-0BBC-B4B5-F695E4088A04}"/>
              </a:ext>
            </a:extLst>
          </p:cNvPr>
          <p:cNvPicPr>
            <a:picLocks noChangeAspect="1"/>
          </p:cNvPicPr>
          <p:nvPr/>
        </p:nvPicPr>
        <p:blipFill>
          <a:blip r:embed="rId3"/>
          <a:stretch>
            <a:fillRect/>
          </a:stretch>
        </p:blipFill>
        <p:spPr>
          <a:xfrm>
            <a:off x="149814" y="6364181"/>
            <a:ext cx="6151397" cy="493819"/>
          </a:xfrm>
          <a:prstGeom prst="rect">
            <a:avLst/>
          </a:prstGeom>
        </p:spPr>
      </p:pic>
      <p:sp>
        <p:nvSpPr>
          <p:cNvPr id="12" name="TextBox 11">
            <a:extLst>
              <a:ext uri="{FF2B5EF4-FFF2-40B4-BE49-F238E27FC236}">
                <a16:creationId xmlns:a16="http://schemas.microsoft.com/office/drawing/2014/main" id="{A4CFDB7B-D08D-0B6A-4B38-1B4828AA19D1}"/>
              </a:ext>
            </a:extLst>
          </p:cNvPr>
          <p:cNvSpPr txBox="1"/>
          <p:nvPr/>
        </p:nvSpPr>
        <p:spPr>
          <a:xfrm>
            <a:off x="2073243" y="241369"/>
            <a:ext cx="5069941"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Task 6: Discussion</a:t>
            </a:r>
          </a:p>
        </p:txBody>
      </p:sp>
      <p:sp>
        <p:nvSpPr>
          <p:cNvPr id="3" name="TextBox 2">
            <a:extLst>
              <a:ext uri="{FF2B5EF4-FFF2-40B4-BE49-F238E27FC236}">
                <a16:creationId xmlns:a16="http://schemas.microsoft.com/office/drawing/2014/main" id="{FF8AFF3D-ECEB-59C6-D2B6-487400C333D8}"/>
              </a:ext>
            </a:extLst>
          </p:cNvPr>
          <p:cNvSpPr txBox="1"/>
          <p:nvPr/>
        </p:nvSpPr>
        <p:spPr>
          <a:xfrm>
            <a:off x="778598" y="1723103"/>
            <a:ext cx="10791731" cy="2815130"/>
          </a:xfrm>
          <a:prstGeom prst="rect">
            <a:avLst/>
          </a:prstGeom>
          <a:noFill/>
        </p:spPr>
        <p:txBody>
          <a:bodyPr wrap="square">
            <a:spAutoFit/>
          </a:bodyPr>
          <a:lstStyle/>
          <a:p>
            <a:pPr marL="457200" indent="-457200">
              <a:lnSpc>
                <a:spcPct val="150000"/>
              </a:lnSpc>
              <a:buAutoNum type="arabicPeriod"/>
            </a:pPr>
            <a:r>
              <a:rPr lang="en-GB" sz="2000" dirty="0">
                <a:solidFill>
                  <a:srgbClr val="23085A"/>
                </a:solidFill>
                <a:latin typeface="Arial" panose="020B0604020202020204" pitchFamily="34" charset="0"/>
                <a:cs typeface="Arial" panose="020B0604020202020204" pitchFamily="34" charset="0"/>
              </a:rPr>
              <a:t>‘Romeo and Juliet were stupid kids; they shouldn’t have fallen in love with each other because they knew it was wrong.’ Do you agree with this? </a:t>
            </a:r>
          </a:p>
          <a:p>
            <a:pPr marL="457200" indent="-457200">
              <a:lnSpc>
                <a:spcPct val="150000"/>
              </a:lnSpc>
              <a:buAutoNum type="arabicPeriod"/>
            </a:pPr>
            <a:r>
              <a:rPr lang="en-GB" sz="2000" dirty="0">
                <a:solidFill>
                  <a:srgbClr val="23085A"/>
                </a:solidFill>
                <a:latin typeface="Arial" panose="020B0604020202020204" pitchFamily="34" charset="0"/>
                <a:cs typeface="Arial" panose="020B0604020202020204" pitchFamily="34" charset="0"/>
              </a:rPr>
              <a:t>Would you have acted differently if you were Romeo or Juliet? </a:t>
            </a:r>
          </a:p>
          <a:p>
            <a:pPr marL="457200" indent="-457200">
              <a:lnSpc>
                <a:spcPct val="150000"/>
              </a:lnSpc>
              <a:buAutoNum type="arabicPeriod"/>
            </a:pPr>
            <a:r>
              <a:rPr lang="en-GB" sz="2000" dirty="0">
                <a:solidFill>
                  <a:srgbClr val="23085A"/>
                </a:solidFill>
                <a:latin typeface="Arial" panose="020B0604020202020204" pitchFamily="34" charset="0"/>
                <a:cs typeface="Arial" panose="020B0604020202020204" pitchFamily="34" charset="0"/>
              </a:rPr>
              <a:t>Do you think modern audiences would like watching Romeo and Juliet? Does the play have anything to say in the modern world? </a:t>
            </a:r>
          </a:p>
          <a:p>
            <a:pPr marL="457200" indent="-457200">
              <a:lnSpc>
                <a:spcPct val="150000"/>
              </a:lnSpc>
              <a:buAutoNum type="arabicPeriod"/>
            </a:pPr>
            <a:r>
              <a:rPr lang="en-GB" sz="2000" dirty="0">
                <a:solidFill>
                  <a:srgbClr val="23085A"/>
                </a:solidFill>
                <a:latin typeface="Arial" panose="020B0604020202020204" pitchFamily="34" charset="0"/>
                <a:cs typeface="Arial" panose="020B0604020202020204" pitchFamily="34" charset="0"/>
              </a:rPr>
              <a:t>Do you think love is more important than anything else?</a:t>
            </a:r>
          </a:p>
        </p:txBody>
      </p:sp>
    </p:spTree>
    <p:extLst>
      <p:ext uri="{BB962C8B-B14F-4D97-AF65-F5344CB8AC3E}">
        <p14:creationId xmlns:p14="http://schemas.microsoft.com/office/powerpoint/2010/main" val="375286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C2D30B0-4BEC-4565-AB66-D747B39DD271}">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185</TotalTime>
  <Words>968</Words>
  <Application>Microsoft Office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mordue</dc:creator>
  <cp:lastModifiedBy>suzanne mordue</cp:lastModifiedBy>
  <cp:revision>6</cp:revision>
  <dcterms:created xsi:type="dcterms:W3CDTF">2024-02-17T15:32:05Z</dcterms:created>
  <dcterms:modified xsi:type="dcterms:W3CDTF">2024-02-18T14:16:34Z</dcterms:modified>
</cp:coreProperties>
</file>