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6.xml" ContentType="application/vnd.openxmlformats-officedocument.theme+xml"/>
  <Override PartName="/ppt/slideLayouts/slideLayout3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09" r:id="rId1"/>
    <p:sldMasterId id="2147483754" r:id="rId2"/>
    <p:sldMasterId id="2147483727" r:id="rId3"/>
    <p:sldMasterId id="2147483759" r:id="rId4"/>
    <p:sldMasterId id="2147483660" r:id="rId5"/>
    <p:sldMasterId id="2147483765" r:id="rId6"/>
    <p:sldMasterId id="2147483700" r:id="rId7"/>
  </p:sldMasterIdLst>
  <p:notesMasterIdLst>
    <p:notesMasterId r:id="rId23"/>
  </p:notesMasterIdLst>
  <p:handoutMasterIdLst>
    <p:handoutMasterId r:id="rId24"/>
  </p:handoutMasterIdLst>
  <p:sldIdLst>
    <p:sldId id="281" r:id="rId8"/>
    <p:sldId id="286" r:id="rId9"/>
    <p:sldId id="294" r:id="rId10"/>
    <p:sldId id="295" r:id="rId11"/>
    <p:sldId id="292" r:id="rId12"/>
    <p:sldId id="293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291" r:id="rId22"/>
  </p:sldIdLst>
  <p:sldSz cx="12192000" cy="6858000"/>
  <p:notesSz cx="6858000" cy="9144000"/>
  <p:embeddedFontLst>
    <p:embeddedFont>
      <p:font typeface="British Council Sans" panose="020B0604020202020204" charset="0"/>
      <p:regular r:id="rId25"/>
      <p:bold r:id="rId26"/>
      <p:italic r:id="rId27"/>
      <p:boldItalic r:id="rId28"/>
    </p:embeddedFont>
    <p:embeddedFont>
      <p:font typeface="British Council Sans Headline" panose="020B060402020202020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CB9"/>
    <a:srgbClr val="9200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091" autoAdjust="0"/>
    <p:restoredTop sz="91803" autoAdjust="0"/>
  </p:normalViewPr>
  <p:slideViewPr>
    <p:cSldViewPr snapToGrid="0" snapToObjects="1">
      <p:cViewPr varScale="1">
        <p:scale>
          <a:sx n="82" d="100"/>
          <a:sy n="82" d="100"/>
        </p:scale>
        <p:origin x="912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2784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font" Target="fonts/font2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font" Target="fonts/font7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A7BA6-C638-465B-9AAD-85D10B1E07AD}" type="datetimeFigureOut">
              <a:rPr lang="en-GB" smtClean="0"/>
              <a:t>09/02/2024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C142D4-5647-4A56-9986-C5881B7B53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26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03045-9E18-4723-8DEC-FFCFCD854557}" type="datetimeFigureOut">
              <a:rPr lang="en-GB" smtClean="0"/>
              <a:t>09/02/2024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C7F705-F937-46CB-A48B-0D9E19179A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058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C7F705-F937-46CB-A48B-0D9E19179A3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717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A0021E-0A77-83A6-DFB3-4EC4FED0EB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FEB4824-5700-6889-59F6-21FDE7B58E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B02C41B9-8D29-9E02-8031-7A6F5D3FCF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F083393-796E-4C5B-5BA8-6AB5100B59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C7F705-F937-46CB-A48B-0D9E19179A3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2735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2B746F-8CB1-E817-BC90-1C8DF6CB4C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5764928-891E-FDC1-CF94-E145104569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6AA65CB-13DF-2C7F-4BC8-5066B60E12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D4A8411-B968-2696-A156-F2A498DE10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C7F705-F937-46CB-A48B-0D9E19179A3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9166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A983CC-A53E-E69A-A4F7-7E3D4019B6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3848C52-BF94-8D8B-ADA9-CEE3531672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6D26AB6-6AB7-DB8C-6999-72DE26FBC1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CE34FC1-A56C-68D9-E3D8-92B5C4F903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C7F705-F937-46CB-A48B-0D9E19179A3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6157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AD155B-D265-4EB3-7A5B-C9C1BFDE35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954A42F-B85A-B8BD-99AA-D885A6B3F5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52FC7F63-4E16-6C69-AE19-608CE3C891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50ABA4F-4464-FB98-04A0-ED744D4403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C7F705-F937-46CB-A48B-0D9E19179A3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1317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D62B07-9B2D-D1F4-D878-02B05AED7B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519EDDB-708B-4972-9833-1B4BF385DE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C6771D8-8858-F378-317E-21C94C92FC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DF988FE-F5AE-E3DE-7BEE-E70C0DF4A1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C7F705-F937-46CB-A48B-0D9E19179A3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43204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C7F705-F937-46CB-A48B-0D9E19179A3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000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C7F705-F937-46CB-A48B-0D9E19179A3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763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12143-1EB7-A7BD-5ED4-3237C6C714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A60E966-F3FB-0251-AF14-94D988F410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C9057E12-27BB-CA44-FB4C-0042CA2B2E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6D8E29A-867E-2F0E-D63A-3DA80F6BBE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C7F705-F937-46CB-A48B-0D9E19179A3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290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BA4922-A220-E86C-D262-4FF2ED076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D0AF91A-DFB7-5353-2BD1-07D8111923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E1191A8-AFF5-535E-6D6C-FE14139EA9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113AF2C-6F5A-60AD-1CB6-4E565A6EF9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C7F705-F937-46CB-A48B-0D9E19179A3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385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1E4747-C963-3AB4-4C6E-275D0E12FC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1DB9B74C-C473-EA74-C667-DC574790CF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70A32D5-586F-98D8-8D54-666FFC019B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EB5BD89-A902-3497-F247-502F5D2B7C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C7F705-F937-46CB-A48B-0D9E19179A3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46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6EBE02-9DBF-F67D-816F-09632E20A8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A0E69C1-3017-BDF0-B044-FBC19E3816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521C855-6445-A731-F626-7E9F277387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1639127-CB3D-803B-44A2-B956CFFE81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C7F705-F937-46CB-A48B-0D9E19179A3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546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E445C4-2B6A-63B3-1BC8-7C2727AC7C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55F819E-59B2-9CAC-B9B4-C11F5425DC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C633F56F-53BD-BC6A-6534-7B6C390B47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BCD4FB9-5DE7-F4F1-E5A5-F8C7C8EA22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C7F705-F937-46CB-A48B-0D9E19179A3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4641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5840EA-7ECF-0923-2980-D7A9A25F12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C3210A6-9D0F-F425-CFF7-9B9B2BE4B9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094BD73-6AEC-40B7-BF6A-7706793C94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5C43819-9D58-50E5-5BA2-F4F0E54684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C7F705-F937-46CB-A48B-0D9E19179A3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4963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B8CDDE-4356-B3A1-6737-17C7C38D35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BFCA4A6-9FB3-BA7F-FBE1-31BAD429F0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6CF2269-8BB8-BB5E-9FF0-7A18AD03B0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DC2D008-AD0B-90AC-2B75-17176CD8E9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C7F705-F937-46CB-A48B-0D9E19179A3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99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34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36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000" y="6192000"/>
            <a:ext cx="10944000" cy="180000"/>
          </a:xfrm>
        </p:spPr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0" y="2232000"/>
            <a:ext cx="432000" cy="0"/>
          </a:xfrm>
          <a:prstGeom prst="line">
            <a:avLst/>
          </a:prstGeom>
          <a:ln w="3048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8B4A97B-8C6F-A742-9B60-1B6AE71A14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000" y="504000"/>
            <a:ext cx="14859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959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28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</a:t>
            </a:r>
            <a:r>
              <a:rPr lang="en-GB" noProof="0" dirty="0"/>
              <a:t>text</a:t>
            </a:r>
            <a:r>
              <a:rPr lang="en-US" dirty="0"/>
              <a:t>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41C586-C2C4-F543-85BF-E60883FCAC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8000" y="504000"/>
            <a:ext cx="1460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415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34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GB" noProof="0" dirty="0"/>
              <a:t>to</a:t>
            </a:r>
            <a:r>
              <a:rPr lang="en-US" dirty="0"/>
              <a:t>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36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</a:t>
            </a:r>
            <a:r>
              <a:rPr lang="en-US" dirty="0"/>
              <a:t>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0" y="2232000"/>
            <a:ext cx="432000" cy="0"/>
          </a:xfrm>
          <a:prstGeom prst="line">
            <a:avLst/>
          </a:prstGeom>
          <a:ln w="3048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</a:t>
            </a:r>
            <a:r>
              <a:rPr lang="en-GB" noProof="0" dirty="0"/>
              <a:t>Master</a:t>
            </a:r>
            <a:r>
              <a:rPr lang="en-US" dirty="0"/>
              <a:t>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228E9DE-B6D7-D144-9B89-4C1ED3A472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000" y="504000"/>
            <a:ext cx="1460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402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70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72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0" y="2592000"/>
            <a:ext cx="432000" cy="0"/>
          </a:xfrm>
          <a:prstGeom prst="line">
            <a:avLst/>
          </a:prstGeom>
          <a:ln w="3048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</a:t>
            </a:r>
            <a:r>
              <a:rPr lang="en-GB" noProof="0" dirty="0"/>
              <a:t>text</a:t>
            </a:r>
            <a:r>
              <a:rPr lang="en-US" dirty="0"/>
              <a:t>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41C586-C2C4-F543-85BF-E60883FCAC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000" y="504000"/>
            <a:ext cx="1460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072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28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</a:t>
            </a:r>
            <a:r>
              <a:rPr lang="en-GB" noProof="0" dirty="0"/>
              <a:t>text</a:t>
            </a:r>
            <a:r>
              <a:rPr lang="en-US" dirty="0"/>
              <a:t>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41C586-C2C4-F543-85BF-E60883FCAC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000" y="504000"/>
            <a:ext cx="1460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745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minu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28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9372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37743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</p:spPr>
        <p:txBody>
          <a:bodyPr/>
          <a:lstStyle/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744703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8000" y="1512000"/>
            <a:ext cx="5328000" cy="450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GB" noProof="0" dirty="0"/>
              <a:t>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4000" y="1512000"/>
            <a:ext cx="5328000" cy="450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</a:t>
            </a:r>
            <a:r>
              <a:rPr lang="en-GB" noProof="0" dirty="0"/>
              <a:t>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www.teachingenglish.org.uk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508955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</p:spPr>
        <p:txBody>
          <a:bodyPr/>
          <a:lstStyle/>
          <a:p>
            <a:r>
              <a:rPr lang="en-US" dirty="0"/>
              <a:t>Click </a:t>
            </a:r>
            <a:r>
              <a:rPr lang="en-GB" noProof="0" dirty="0"/>
              <a:t>to</a:t>
            </a:r>
            <a:r>
              <a:rPr lang="en-US" dirty="0"/>
              <a:t>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8000" y="1512000"/>
            <a:ext cx="5328000" cy="450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686E00B-4C6B-434C-80C9-F98EF22F317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64000" y="1512002"/>
            <a:ext cx="5328000" cy="4500563"/>
          </a:xfrm>
        </p:spPr>
        <p:txBody>
          <a:bodyPr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251592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4000" y="1512000"/>
            <a:ext cx="5328000" cy="450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GB" noProof="0" dirty="0"/>
              <a:t>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CB1FB70-6F45-E74A-AF01-AB7AE7B3B93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8000" y="1511999"/>
            <a:ext cx="5328000" cy="4500000"/>
          </a:xfrm>
        </p:spPr>
        <p:txBody>
          <a:bodyPr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92826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70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72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000" y="6192000"/>
            <a:ext cx="10944000" cy="180000"/>
          </a:xfrm>
        </p:spPr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1" y="2592000"/>
            <a:ext cx="432000" cy="0"/>
          </a:xfrm>
          <a:prstGeom prst="line">
            <a:avLst/>
          </a:prstGeom>
          <a:ln w="3048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56BB0E-B503-6047-9026-46230EF788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000" y="504000"/>
            <a:ext cx="14859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4371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340101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3FC60-865B-B442-B90B-5AA6EFB56F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CE5286-FBB1-EA46-83F1-A6227079C7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5BA31A-4BB7-CE4E-982C-DA8D621EE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5F2C-50B8-EE47-896A-AC179E4995DC}" type="datetimeFigureOut">
              <a:rPr lang="en-ES" smtClean="0"/>
              <a:t>02/09/2024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EB0565-8A8F-7049-BF27-AA056B12B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3263C5-CCA8-424A-96F6-5A9F1627F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CC911-34ED-C141-AB1C-C424FE40F12D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0583624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E0CCF-5D5F-5544-A6E6-B7434B886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7DCC5-46E8-4549-93A5-5B9C1F021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A4F67-1088-3D42-BD2F-09C1CCA6D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5F2C-50B8-EE47-896A-AC179E4995DC}" type="datetimeFigureOut">
              <a:rPr lang="en-ES" smtClean="0"/>
              <a:t>02/09/2024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A371D-1F61-4F4B-859A-05CBE9A81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4D9285-6916-6A40-8836-5BB0DF794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CC911-34ED-C141-AB1C-C424FE40F12D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3318524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58695-9906-794A-A5AC-4998C8887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E79D68-EE95-5541-9F00-4F4FEFEB39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5E8B7A-B4DC-A345-BE62-69BDF4F26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5F2C-50B8-EE47-896A-AC179E4995DC}" type="datetimeFigureOut">
              <a:rPr lang="en-ES" smtClean="0"/>
              <a:t>02/09/2024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BDCB8C-75EE-DC45-BC35-92CC0D39B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D95BA2-9911-5347-A7C7-D9F718CD6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CC911-34ED-C141-AB1C-C424FE40F12D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25440623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9BE15-3D7E-F04B-A8D2-0514731F2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D241F-EEFA-BE4D-8F1D-2876C15301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196749-4463-C048-BFAD-1FA0154D85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64D0EC-FF7E-2444-AFDD-A15A6D1AB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5F2C-50B8-EE47-896A-AC179E4995DC}" type="datetimeFigureOut">
              <a:rPr lang="en-ES" smtClean="0"/>
              <a:t>02/09/2024</a:t>
            </a:fld>
            <a:endParaRPr lang="en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9814AF-02BE-0F40-B38D-1AD62B877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BE33AA-4738-8E4F-9A3B-FFA130FF7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CC911-34ED-C141-AB1C-C424FE40F12D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3832601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CD0EB-39BD-964B-A930-861D6E230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CFC383-635A-0C49-B08F-2A22BB914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E2051B-6E97-5F4A-9BBD-86789E65D0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E3A68B-7100-E441-995A-D402EAF82E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C565D2-1B16-F647-AA3D-790B0CDC64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A0AA92-09BD-E044-8103-20745EE61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5F2C-50B8-EE47-896A-AC179E4995DC}" type="datetimeFigureOut">
              <a:rPr lang="en-ES" smtClean="0"/>
              <a:t>02/09/2024</a:t>
            </a:fld>
            <a:endParaRPr lang="en-E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DF43C2-15B7-D74C-8919-02DA66248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389521-ED33-5642-8A01-113879599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CC911-34ED-C141-AB1C-C424FE40F12D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3088899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9C15D-454C-364D-BDF6-0ED9549B3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B64A24-3265-1E4A-A100-9F6D5CF8A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5F2C-50B8-EE47-896A-AC179E4995DC}" type="datetimeFigureOut">
              <a:rPr lang="en-ES" smtClean="0"/>
              <a:t>02/09/2024</a:t>
            </a:fld>
            <a:endParaRPr lang="en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9D31D7-96DC-1E43-8DF6-C67C9DC23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4BDEEB-FAEF-0644-BBD0-E5097EC8C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CC911-34ED-C141-AB1C-C424FE40F12D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9439392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9D8EDD-9088-3540-A87E-80B83E966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5F2C-50B8-EE47-896A-AC179E4995DC}" type="datetimeFigureOut">
              <a:rPr lang="en-ES" smtClean="0"/>
              <a:t>02/09/2024</a:t>
            </a:fld>
            <a:endParaRPr lang="en-E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718A9D-D064-424A-B6F2-E414179FD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7538CC-C136-EB4B-9537-BFB1D2581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CC911-34ED-C141-AB1C-C424FE40F12D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37651158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02370-CB69-9B42-8D87-681FC91BC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3161C-14F4-004A-9A46-6385CF73B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6FEC12-F972-DB4F-830E-49CDFA5CC5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DB76D3-EC29-A041-9108-92C3BE8C0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5F2C-50B8-EE47-896A-AC179E4995DC}" type="datetimeFigureOut">
              <a:rPr lang="en-ES" smtClean="0"/>
              <a:t>02/09/2024</a:t>
            </a:fld>
            <a:endParaRPr lang="en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6CD103-4FC0-634C-8EFD-A6E38727A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FC5719-AFBF-D643-A1E9-796973E6E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CC911-34ED-C141-AB1C-C424FE40F12D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22723080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E0614-6659-EB46-A706-8E3321648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366ADB-DC00-0C43-B722-09A575E9D8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53EABA-E722-EA49-B994-277995FC38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A49783-E57C-CD46-ADA9-0A2A3EF5A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5F2C-50B8-EE47-896A-AC179E4995DC}" type="datetimeFigureOut">
              <a:rPr lang="en-ES" smtClean="0"/>
              <a:t>02/09/2024</a:t>
            </a:fld>
            <a:endParaRPr lang="en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C280CA-2596-944A-9FB7-761F82B76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93DC0F-680C-E740-8B6B-3A1666B7F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CC911-34ED-C141-AB1C-C424FE40F12D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3722195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28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000" y="6192000"/>
            <a:ext cx="10944000" cy="180000"/>
          </a:xfrm>
        </p:spPr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56BB0E-B503-6047-9026-46230EF788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000" y="504000"/>
            <a:ext cx="14859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4485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058E5-2C05-6F41-8A23-D3E8E13C9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44019A-4585-0842-A4F5-A02B7A13DF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EBF43A-A56F-504E-82F7-CDC111A63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5F2C-50B8-EE47-896A-AC179E4995DC}" type="datetimeFigureOut">
              <a:rPr lang="en-ES" smtClean="0"/>
              <a:t>02/09/2024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7711DA-3466-674A-9399-0CCA46F10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39A817-3498-0440-B5C2-288C45508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CC911-34ED-C141-AB1C-C424FE40F12D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9687749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38ECBD-5AF8-EE4C-B1F0-6BADF51F30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C58C5E-18F7-5249-BC6C-95F5A9CA5E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E053D-5644-3D4C-BFEC-9B2AED00A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5F2C-50B8-EE47-896A-AC179E4995DC}" type="datetimeFigureOut">
              <a:rPr lang="en-ES" smtClean="0"/>
              <a:t>02/09/2024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05F68C-4918-1449-9236-F21E8125E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2AE548-A9BA-984B-AFE8-CFC30CA96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CC911-34ED-C141-AB1C-C424FE40F12D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21412990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3516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34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GB" noProof="0" dirty="0"/>
              <a:t>to</a:t>
            </a:r>
            <a:r>
              <a:rPr lang="en-US" dirty="0"/>
              <a:t>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36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</a:t>
            </a:r>
            <a:r>
              <a:rPr lang="en-GB" noProof="0" dirty="0"/>
              <a:t>edit</a:t>
            </a:r>
            <a:r>
              <a:rPr lang="en-US" dirty="0"/>
              <a:t>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000" y="6192000"/>
            <a:ext cx="10848000" cy="180000"/>
          </a:xfrm>
        </p:spPr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1" y="2232000"/>
            <a:ext cx="432000" cy="0"/>
          </a:xfrm>
          <a:prstGeom prst="line">
            <a:avLst/>
          </a:prstGeom>
          <a:ln w="3048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8B4A97B-8C6F-A742-9B60-1B6AE71A14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000" y="504000"/>
            <a:ext cx="14859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860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70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72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</a:t>
            </a:r>
            <a:r>
              <a:rPr lang="en-US" dirty="0"/>
              <a:t>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1" y="2592000"/>
            <a:ext cx="432000" cy="0"/>
          </a:xfrm>
          <a:prstGeom prst="line">
            <a:avLst/>
          </a:prstGeom>
          <a:ln w="3048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</a:t>
            </a:r>
            <a:r>
              <a:rPr lang="en-GB" noProof="0" dirty="0"/>
              <a:t>Master</a:t>
            </a:r>
            <a:r>
              <a:rPr lang="en-US" dirty="0"/>
              <a:t>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56BB0E-B503-6047-9026-46230EF788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000" y="504000"/>
            <a:ext cx="14859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331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28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</a:t>
            </a:r>
            <a:r>
              <a:rPr lang="en-GB" noProof="0" dirty="0"/>
              <a:t>edit</a:t>
            </a:r>
            <a:r>
              <a:rPr lang="en-US" dirty="0"/>
              <a:t>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</a:t>
            </a:r>
            <a:r>
              <a:rPr lang="en-GB" noProof="0" dirty="0"/>
              <a:t>Master</a:t>
            </a:r>
            <a:r>
              <a:rPr lang="en-US" dirty="0"/>
              <a:t>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56BB0E-B503-6047-9026-46230EF788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000" y="504000"/>
            <a:ext cx="14859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459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minu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28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BCC5060-0956-494D-BDA8-83E48EFB4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000" y="6192000"/>
            <a:ext cx="10848000" cy="180000"/>
          </a:xfrm>
        </p:spPr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12072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34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GB" noProof="0" dirty="0"/>
              <a:t>to</a:t>
            </a:r>
            <a:r>
              <a:rPr lang="en-US" dirty="0"/>
              <a:t>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36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</a:t>
            </a:r>
            <a:r>
              <a:rPr lang="en-US" dirty="0"/>
              <a:t>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1" y="2232000"/>
            <a:ext cx="432000" cy="0"/>
          </a:xfrm>
          <a:prstGeom prst="line">
            <a:avLst/>
          </a:prstGeom>
          <a:ln w="3048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</a:t>
            </a:r>
            <a:r>
              <a:rPr lang="en-GB" noProof="0" dirty="0"/>
              <a:t>Master</a:t>
            </a:r>
            <a:r>
              <a:rPr lang="en-US" dirty="0"/>
              <a:t>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228E9DE-B6D7-D144-9B89-4C1ED3A472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8000" y="504000"/>
            <a:ext cx="1460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506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70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72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1" y="2592000"/>
            <a:ext cx="432000" cy="0"/>
          </a:xfrm>
          <a:prstGeom prst="line">
            <a:avLst/>
          </a:prstGeom>
          <a:ln w="3048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</a:t>
            </a:r>
            <a:r>
              <a:rPr lang="en-GB" noProof="0" dirty="0"/>
              <a:t>text</a:t>
            </a:r>
            <a:r>
              <a:rPr lang="en-US" dirty="0"/>
              <a:t>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41C586-C2C4-F543-85BF-E60883FCAC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8000" y="504000"/>
            <a:ext cx="1460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158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78144029-A22A-9A49-B9EE-98B449D69D85}"/>
              </a:ext>
            </a:extLst>
          </p:cNvPr>
          <p:cNvSpPr/>
          <p:nvPr userDrawn="1"/>
        </p:nvSpPr>
        <p:spPr>
          <a:xfrm>
            <a:off x="323998" y="1511994"/>
            <a:ext cx="7524002" cy="3600007"/>
          </a:xfrm>
          <a:custGeom>
            <a:avLst/>
            <a:gdLst>
              <a:gd name="connsiteX0" fmla="*/ 0 w 7524002"/>
              <a:gd name="connsiteY0" fmla="*/ 0 h 3600007"/>
              <a:gd name="connsiteX1" fmla="*/ 7524001 w 7524002"/>
              <a:gd name="connsiteY1" fmla="*/ 0 h 3600007"/>
              <a:gd name="connsiteX2" fmla="*/ 7524001 w 7524002"/>
              <a:gd name="connsiteY2" fmla="*/ 2987997 h 3600007"/>
              <a:gd name="connsiteX3" fmla="*/ 7524002 w 7524002"/>
              <a:gd name="connsiteY3" fmla="*/ 2988007 h 3600007"/>
              <a:gd name="connsiteX4" fmla="*/ 6912002 w 7524002"/>
              <a:gd name="connsiteY4" fmla="*/ 3600007 h 3600007"/>
              <a:gd name="connsiteX5" fmla="*/ 6912001 w 7524002"/>
              <a:gd name="connsiteY5" fmla="*/ 3600007 h 3600007"/>
              <a:gd name="connsiteX6" fmla="*/ 1 w 7524002"/>
              <a:gd name="connsiteY6" fmla="*/ 3600007 h 3600007"/>
              <a:gd name="connsiteX7" fmla="*/ 1 w 7524002"/>
              <a:gd name="connsiteY7" fmla="*/ 2988000 h 3600007"/>
              <a:gd name="connsiteX8" fmla="*/ 0 w 7524002"/>
              <a:gd name="connsiteY8" fmla="*/ 2988000 h 360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24002" h="3600007">
                <a:moveTo>
                  <a:pt x="0" y="0"/>
                </a:moveTo>
                <a:lnTo>
                  <a:pt x="7524001" y="0"/>
                </a:lnTo>
                <a:lnTo>
                  <a:pt x="7524001" y="2987997"/>
                </a:lnTo>
                <a:lnTo>
                  <a:pt x="7524002" y="2988007"/>
                </a:lnTo>
                <a:cubicBezTo>
                  <a:pt x="7524002" y="3326005"/>
                  <a:pt x="7250000" y="3600007"/>
                  <a:pt x="6912002" y="3600007"/>
                </a:cubicBezTo>
                <a:lnTo>
                  <a:pt x="6912001" y="3600007"/>
                </a:lnTo>
                <a:lnTo>
                  <a:pt x="1" y="3600007"/>
                </a:lnTo>
                <a:lnTo>
                  <a:pt x="1" y="2988000"/>
                </a:lnTo>
                <a:lnTo>
                  <a:pt x="0" y="298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728000"/>
            <a:ext cx="6876000" cy="309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96C4A3-C656-FC49-BAFB-1E13EFFD2C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8000" y="6192000"/>
            <a:ext cx="10848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noProof="0"/>
              <a:t>www.teachingenglish.org.uk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730881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3" r:id="rId1"/>
    <p:sldLayoutId id="2147483726" r:id="rId2"/>
    <p:sldLayoutId id="2147483745" r:id="rId3"/>
  </p:sldLayoutIdLst>
  <p:hf sldNum="0"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1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bg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bg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bg2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2"/>
        </a:buClr>
        <a:buFont typeface="British Council Sans" panose="020B0504020202020204" pitchFamily="34" charset="0"/>
        <a:buChar char="–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906F040B-0B1A-1441-942C-BE62348984CF}"/>
              </a:ext>
            </a:extLst>
          </p:cNvPr>
          <p:cNvSpPr/>
          <p:nvPr userDrawn="1"/>
        </p:nvSpPr>
        <p:spPr>
          <a:xfrm>
            <a:off x="323998" y="1511994"/>
            <a:ext cx="7524002" cy="3600007"/>
          </a:xfrm>
          <a:custGeom>
            <a:avLst/>
            <a:gdLst>
              <a:gd name="connsiteX0" fmla="*/ 0 w 7524002"/>
              <a:gd name="connsiteY0" fmla="*/ 0 h 3600007"/>
              <a:gd name="connsiteX1" fmla="*/ 7524001 w 7524002"/>
              <a:gd name="connsiteY1" fmla="*/ 0 h 3600007"/>
              <a:gd name="connsiteX2" fmla="*/ 7524001 w 7524002"/>
              <a:gd name="connsiteY2" fmla="*/ 2987997 h 3600007"/>
              <a:gd name="connsiteX3" fmla="*/ 7524002 w 7524002"/>
              <a:gd name="connsiteY3" fmla="*/ 2988007 h 3600007"/>
              <a:gd name="connsiteX4" fmla="*/ 6912002 w 7524002"/>
              <a:gd name="connsiteY4" fmla="*/ 3600007 h 3600007"/>
              <a:gd name="connsiteX5" fmla="*/ 6912001 w 7524002"/>
              <a:gd name="connsiteY5" fmla="*/ 3600007 h 3600007"/>
              <a:gd name="connsiteX6" fmla="*/ 1 w 7524002"/>
              <a:gd name="connsiteY6" fmla="*/ 3600007 h 3600007"/>
              <a:gd name="connsiteX7" fmla="*/ 1 w 7524002"/>
              <a:gd name="connsiteY7" fmla="*/ 2988000 h 3600007"/>
              <a:gd name="connsiteX8" fmla="*/ 0 w 7524002"/>
              <a:gd name="connsiteY8" fmla="*/ 2988000 h 360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24002" h="3600007">
                <a:moveTo>
                  <a:pt x="0" y="0"/>
                </a:moveTo>
                <a:lnTo>
                  <a:pt x="7524001" y="0"/>
                </a:lnTo>
                <a:lnTo>
                  <a:pt x="7524001" y="2987997"/>
                </a:lnTo>
                <a:lnTo>
                  <a:pt x="7524002" y="2988007"/>
                </a:lnTo>
                <a:cubicBezTo>
                  <a:pt x="7524002" y="3326005"/>
                  <a:pt x="7250000" y="3600007"/>
                  <a:pt x="6912002" y="3600007"/>
                </a:cubicBezTo>
                <a:lnTo>
                  <a:pt x="6912001" y="3600007"/>
                </a:lnTo>
                <a:lnTo>
                  <a:pt x="1" y="3600007"/>
                </a:lnTo>
                <a:lnTo>
                  <a:pt x="1" y="2988000"/>
                </a:lnTo>
                <a:lnTo>
                  <a:pt x="0" y="298800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728000"/>
            <a:ext cx="6876000" cy="309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</a:t>
            </a:r>
            <a:r>
              <a:rPr lang="en-GB" noProof="0" dirty="0"/>
              <a:t>Master</a:t>
            </a:r>
            <a:r>
              <a:rPr lang="en-US" dirty="0"/>
              <a:t>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96C4A3-C656-FC49-BAFB-1E13EFFD2C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8000" y="6192000"/>
            <a:ext cx="10848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noProof="0"/>
              <a:t>www.teachingenglish.org.uk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020534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</p:sldLayoutIdLst>
  <p:hf sldNum="0"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1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British Council Sans" panose="020B05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3F291D8B-9729-0B42-945A-DB3A4021540D}"/>
              </a:ext>
            </a:extLst>
          </p:cNvPr>
          <p:cNvSpPr/>
          <p:nvPr userDrawn="1"/>
        </p:nvSpPr>
        <p:spPr>
          <a:xfrm>
            <a:off x="323998" y="1511994"/>
            <a:ext cx="7524002" cy="3600007"/>
          </a:xfrm>
          <a:custGeom>
            <a:avLst/>
            <a:gdLst>
              <a:gd name="connsiteX0" fmla="*/ 0 w 7524002"/>
              <a:gd name="connsiteY0" fmla="*/ 0 h 3600007"/>
              <a:gd name="connsiteX1" fmla="*/ 7524001 w 7524002"/>
              <a:gd name="connsiteY1" fmla="*/ 0 h 3600007"/>
              <a:gd name="connsiteX2" fmla="*/ 7524001 w 7524002"/>
              <a:gd name="connsiteY2" fmla="*/ 2987997 h 3600007"/>
              <a:gd name="connsiteX3" fmla="*/ 7524002 w 7524002"/>
              <a:gd name="connsiteY3" fmla="*/ 2988007 h 3600007"/>
              <a:gd name="connsiteX4" fmla="*/ 6912002 w 7524002"/>
              <a:gd name="connsiteY4" fmla="*/ 3600007 h 3600007"/>
              <a:gd name="connsiteX5" fmla="*/ 6912001 w 7524002"/>
              <a:gd name="connsiteY5" fmla="*/ 3600007 h 3600007"/>
              <a:gd name="connsiteX6" fmla="*/ 1 w 7524002"/>
              <a:gd name="connsiteY6" fmla="*/ 3600007 h 3600007"/>
              <a:gd name="connsiteX7" fmla="*/ 1 w 7524002"/>
              <a:gd name="connsiteY7" fmla="*/ 2988000 h 3600007"/>
              <a:gd name="connsiteX8" fmla="*/ 0 w 7524002"/>
              <a:gd name="connsiteY8" fmla="*/ 2988000 h 360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24002" h="3600007">
                <a:moveTo>
                  <a:pt x="0" y="0"/>
                </a:moveTo>
                <a:lnTo>
                  <a:pt x="7524001" y="0"/>
                </a:lnTo>
                <a:lnTo>
                  <a:pt x="7524001" y="2987997"/>
                </a:lnTo>
                <a:lnTo>
                  <a:pt x="7524002" y="2988007"/>
                </a:lnTo>
                <a:cubicBezTo>
                  <a:pt x="7524002" y="3326005"/>
                  <a:pt x="7250000" y="3600007"/>
                  <a:pt x="6912002" y="3600007"/>
                </a:cubicBezTo>
                <a:lnTo>
                  <a:pt x="6912001" y="3600007"/>
                </a:lnTo>
                <a:lnTo>
                  <a:pt x="1" y="3600007"/>
                </a:lnTo>
                <a:lnTo>
                  <a:pt x="1" y="2988000"/>
                </a:lnTo>
                <a:lnTo>
                  <a:pt x="0" y="298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728000"/>
            <a:ext cx="6876000" cy="309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96C4A3-C656-FC49-BAFB-1E13EFFD2C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8000" y="6192000"/>
            <a:ext cx="10944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www.teachingenglish.org.uk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8982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64" r:id="rId3"/>
  </p:sldLayoutIdLst>
  <p:hf sldNum="0"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2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British Council Sans" panose="020B0504020202020204" pitchFamily="34" charset="0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6BC31D06-11C4-444F-B6A7-6348071675B7}"/>
              </a:ext>
            </a:extLst>
          </p:cNvPr>
          <p:cNvSpPr/>
          <p:nvPr userDrawn="1"/>
        </p:nvSpPr>
        <p:spPr>
          <a:xfrm>
            <a:off x="323998" y="1511994"/>
            <a:ext cx="7524002" cy="3600007"/>
          </a:xfrm>
          <a:custGeom>
            <a:avLst/>
            <a:gdLst>
              <a:gd name="connsiteX0" fmla="*/ 0 w 7524002"/>
              <a:gd name="connsiteY0" fmla="*/ 0 h 3600007"/>
              <a:gd name="connsiteX1" fmla="*/ 7524001 w 7524002"/>
              <a:gd name="connsiteY1" fmla="*/ 0 h 3600007"/>
              <a:gd name="connsiteX2" fmla="*/ 7524001 w 7524002"/>
              <a:gd name="connsiteY2" fmla="*/ 2987997 h 3600007"/>
              <a:gd name="connsiteX3" fmla="*/ 7524002 w 7524002"/>
              <a:gd name="connsiteY3" fmla="*/ 2988007 h 3600007"/>
              <a:gd name="connsiteX4" fmla="*/ 6912002 w 7524002"/>
              <a:gd name="connsiteY4" fmla="*/ 3600007 h 3600007"/>
              <a:gd name="connsiteX5" fmla="*/ 6912001 w 7524002"/>
              <a:gd name="connsiteY5" fmla="*/ 3600007 h 3600007"/>
              <a:gd name="connsiteX6" fmla="*/ 1 w 7524002"/>
              <a:gd name="connsiteY6" fmla="*/ 3600007 h 3600007"/>
              <a:gd name="connsiteX7" fmla="*/ 1 w 7524002"/>
              <a:gd name="connsiteY7" fmla="*/ 2988000 h 3600007"/>
              <a:gd name="connsiteX8" fmla="*/ 0 w 7524002"/>
              <a:gd name="connsiteY8" fmla="*/ 2988000 h 360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24002" h="3600007">
                <a:moveTo>
                  <a:pt x="0" y="0"/>
                </a:moveTo>
                <a:lnTo>
                  <a:pt x="7524001" y="0"/>
                </a:lnTo>
                <a:lnTo>
                  <a:pt x="7524001" y="2987997"/>
                </a:lnTo>
                <a:lnTo>
                  <a:pt x="7524002" y="2988007"/>
                </a:lnTo>
                <a:cubicBezTo>
                  <a:pt x="7524002" y="3326005"/>
                  <a:pt x="7250000" y="3600007"/>
                  <a:pt x="6912002" y="3600007"/>
                </a:cubicBezTo>
                <a:lnTo>
                  <a:pt x="6912001" y="3600007"/>
                </a:lnTo>
                <a:lnTo>
                  <a:pt x="1" y="3600007"/>
                </a:lnTo>
                <a:lnTo>
                  <a:pt x="1" y="2988000"/>
                </a:lnTo>
                <a:lnTo>
                  <a:pt x="0" y="298800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728000"/>
            <a:ext cx="6876000" cy="309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96C4A3-C656-FC49-BAFB-1E13EFFD2C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8000" y="6192000"/>
            <a:ext cx="10944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www.teachingenglish.org.uk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19160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</p:sldLayoutIdLst>
  <p:hf sldNum="0"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2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British Council Sans" panose="020B05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</a:t>
            </a:r>
            <a:r>
              <a:rPr lang="en-GB" noProof="0" dirty="0"/>
              <a:t>to</a:t>
            </a:r>
            <a:r>
              <a:rPr lang="en-US" dirty="0"/>
              <a:t>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512000"/>
            <a:ext cx="8136000" cy="450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8000" y="6192000"/>
            <a:ext cx="1043999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www.teachingenglish.org.uk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88000" y="6192000"/>
            <a:ext cx="504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A36854FA-307F-854E-96D4-DE585DB24BD3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0" y="396000"/>
            <a:ext cx="432000" cy="0"/>
          </a:xfrm>
          <a:prstGeom prst="line">
            <a:avLst/>
          </a:prstGeom>
          <a:ln w="3048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408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2" r:id="rId2"/>
    <p:sldLayoutId id="2147483664" r:id="rId3"/>
    <p:sldLayoutId id="2147483684" r:id="rId4"/>
    <p:sldLayoutId id="2147483685" r:id="rId5"/>
    <p:sldLayoutId id="2147483667" r:id="rId6"/>
  </p:sldLayoutIdLst>
  <p:hf sldNum="0"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2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British Council Sans" panose="020B05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43337C-4476-0C46-9F6A-B732ABBE6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2E42B2-5106-8E4D-A6B9-95659CCBB3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971860-D38B-8349-BA26-A69F646103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95F2C-50B8-EE47-896A-AC179E4995DC}" type="datetimeFigureOut">
              <a:rPr lang="en-ES" smtClean="0"/>
              <a:t>02/09/2024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366D2D-5F84-1A4E-BBE1-247F24E0A7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7C0873-67A8-8846-B3AF-BFD85F816E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CC911-34ED-C141-AB1C-C424FE40F12D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758333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512000"/>
            <a:ext cx="10944000" cy="450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</a:t>
            </a:r>
            <a:r>
              <a:rPr lang="en-GB" noProof="0" dirty="0"/>
              <a:t>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212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hf sldNum="0"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2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British Council Sans" panose="020B05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48000" y="2700000"/>
            <a:ext cx="6876000" cy="729000"/>
          </a:xfrm>
        </p:spPr>
        <p:txBody>
          <a:bodyPr>
            <a:normAutofit fontScale="90000"/>
          </a:bodyPr>
          <a:lstStyle/>
          <a:p>
            <a:r>
              <a:rPr lang="en-GB" dirty="0"/>
              <a:t>A Midsummer Night’s Dream in Pictures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TeachingEnglish lesson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www.teachingenglish.org.uk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555051-4B29-D942-AA20-875F9F7069EE}"/>
              </a:ext>
            </a:extLst>
          </p:cNvPr>
          <p:cNvSpPr txBox="1"/>
          <p:nvPr/>
        </p:nvSpPr>
        <p:spPr>
          <a:xfrm>
            <a:off x="3699982" y="20097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505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406DE1-AA2A-6120-E316-00B20B510E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DF31988-3B94-4F2A-A2B8-FA8FA6C9B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Midsummer Night’s Dream in Pictures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3A313-DCF5-D2BE-9FF5-E70EB9646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www.teachingenglish.org.uk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8F4B93-543B-F40D-4D49-863B4624C5D1}"/>
              </a:ext>
            </a:extLst>
          </p:cNvPr>
          <p:cNvSpPr txBox="1"/>
          <p:nvPr/>
        </p:nvSpPr>
        <p:spPr>
          <a:xfrm>
            <a:off x="168200" y="1399526"/>
            <a:ext cx="10186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i="1" dirty="0"/>
              <a:t>	</a:t>
            </a:r>
            <a:endParaRPr lang="en-GB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CCBA26B-518B-E33F-1792-6AD521D271D6}"/>
              </a:ext>
            </a:extLst>
          </p:cNvPr>
          <p:cNvSpPr txBox="1"/>
          <p:nvPr/>
        </p:nvSpPr>
        <p:spPr>
          <a:xfrm>
            <a:off x="1104002" y="1071801"/>
            <a:ext cx="2166736" cy="395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800" b="1" dirty="0">
                <a:effectLst/>
                <a:ea typeface="Times New Roman" panose="02020603050405020304" pitchFamily="18" charset="0"/>
              </a:rPr>
              <a:t>Task 2B: Read the rest of the dialogue. 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GB" sz="1800" dirty="0">
                <a:effectLst/>
                <a:ea typeface="Times New Roman" panose="02020603050405020304" pitchFamily="18" charset="0"/>
              </a:rPr>
              <a:t>Who are </a:t>
            </a:r>
            <a:r>
              <a:rPr lang="en-GB" sz="1800" dirty="0" err="1">
                <a:effectLst/>
                <a:ea typeface="Times New Roman" panose="02020603050405020304" pitchFamily="18" charset="0"/>
              </a:rPr>
              <a:t>Peaseblossom</a:t>
            </a:r>
            <a:r>
              <a:rPr lang="en-GB" sz="1800" dirty="0">
                <a:effectLst/>
                <a:ea typeface="Times New Roman" panose="02020603050405020304" pitchFamily="18" charset="0"/>
              </a:rPr>
              <a:t>, Cobweb and </a:t>
            </a:r>
            <a:r>
              <a:rPr lang="en-GB" sz="1800" dirty="0" err="1">
                <a:effectLst/>
                <a:ea typeface="Times New Roman" panose="02020603050405020304" pitchFamily="18" charset="0"/>
              </a:rPr>
              <a:t>Mustardseed</a:t>
            </a:r>
            <a:r>
              <a:rPr lang="en-GB" sz="1800" dirty="0">
                <a:effectLst/>
                <a:ea typeface="Times New Roman" panose="02020603050405020304" pitchFamily="18" charset="0"/>
              </a:rPr>
              <a:t>?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GB" sz="1800" dirty="0">
                <a:effectLst/>
                <a:ea typeface="Times New Roman" panose="02020603050405020304" pitchFamily="18" charset="0"/>
              </a:rPr>
              <a:t>What does Bottom ask them to do?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DB02EA9-3268-8633-6386-9B8A8908F7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734578"/>
              </p:ext>
            </p:extLst>
          </p:nvPr>
        </p:nvGraphicFramePr>
        <p:xfrm>
          <a:off x="3746891" y="1225192"/>
          <a:ext cx="7667826" cy="571342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634001">
                  <a:extLst>
                    <a:ext uri="{9D8B030D-6E8A-4147-A177-3AD203B41FA5}">
                      <a16:colId xmlns:a16="http://schemas.microsoft.com/office/drawing/2014/main" val="840039288"/>
                    </a:ext>
                  </a:extLst>
                </a:gridCol>
                <a:gridCol w="6033825">
                  <a:extLst>
                    <a:ext uri="{9D8B030D-6E8A-4147-A177-3AD203B41FA5}">
                      <a16:colId xmlns:a16="http://schemas.microsoft.com/office/drawing/2014/main" val="997585121"/>
                    </a:ext>
                  </a:extLst>
                </a:gridCol>
              </a:tblGrid>
              <a:tr h="5801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dirty="0">
                          <a:effectLst/>
                        </a:rPr>
                        <a:t>BOTTOM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93" marR="669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</a:rPr>
                        <a:t>Where's </a:t>
                      </a:r>
                      <a:r>
                        <a:rPr lang="en-GB" sz="1400" dirty="0" err="1">
                          <a:effectLst/>
                        </a:rPr>
                        <a:t>Peaseblossom</a:t>
                      </a:r>
                      <a:r>
                        <a:rPr lang="en-GB" sz="1400" dirty="0">
                          <a:effectLst/>
                        </a:rPr>
                        <a:t>? Scratch my head </a:t>
                      </a:r>
                      <a:r>
                        <a:rPr lang="en-GB" sz="1400" dirty="0" err="1">
                          <a:effectLst/>
                        </a:rPr>
                        <a:t>Peaseblossom</a:t>
                      </a:r>
                      <a:r>
                        <a:rPr lang="en-GB" sz="1400" dirty="0">
                          <a:effectLst/>
                        </a:rPr>
                        <a:t>. </a:t>
                      </a:r>
                      <a:br>
                        <a:rPr lang="en-GB" sz="1400" dirty="0">
                          <a:effectLst/>
                        </a:rPr>
                      </a:br>
                      <a:r>
                        <a:rPr lang="en-GB" sz="1400" dirty="0">
                          <a:effectLst/>
                        </a:rPr>
                        <a:t>Where's </a:t>
                      </a:r>
                      <a:r>
                        <a:rPr lang="en-GB" sz="1400" dirty="0" err="1">
                          <a:effectLst/>
                        </a:rPr>
                        <a:t>Mounsieur</a:t>
                      </a:r>
                      <a:r>
                        <a:rPr lang="en-GB" sz="1400" dirty="0">
                          <a:effectLst/>
                        </a:rPr>
                        <a:t> Cobweb? 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93" marR="66993" marT="0" marB="0"/>
                </a:tc>
                <a:extLst>
                  <a:ext uri="{0D108BD9-81ED-4DB2-BD59-A6C34878D82A}">
                    <a16:rowId xmlns:a16="http://schemas.microsoft.com/office/drawing/2014/main" val="1722029299"/>
                  </a:ext>
                </a:extLst>
              </a:tr>
              <a:tr h="3868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dirty="0">
                          <a:effectLst/>
                        </a:rPr>
                        <a:t>COBWEB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93" marR="669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</a:rPr>
                        <a:t>Ready.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93" marR="66993" marT="0" marB="0"/>
                </a:tc>
                <a:extLst>
                  <a:ext uri="{0D108BD9-81ED-4DB2-BD59-A6C34878D82A}">
                    <a16:rowId xmlns:a16="http://schemas.microsoft.com/office/drawing/2014/main" val="3101494643"/>
                  </a:ext>
                </a:extLst>
              </a:tr>
              <a:tr h="10924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dirty="0">
                          <a:effectLst/>
                        </a:rPr>
                        <a:t>BOTTOM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93" marR="669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 err="1">
                          <a:effectLst/>
                        </a:rPr>
                        <a:t>Mounsieur</a:t>
                      </a:r>
                      <a:r>
                        <a:rPr lang="en-GB" sz="1400" dirty="0">
                          <a:effectLst/>
                        </a:rPr>
                        <a:t> Cobweb, good </a:t>
                      </a:r>
                      <a:r>
                        <a:rPr lang="en-GB" sz="1400" dirty="0" err="1">
                          <a:effectLst/>
                        </a:rPr>
                        <a:t>mounsieur</a:t>
                      </a:r>
                      <a:r>
                        <a:rPr lang="en-GB" sz="1400" dirty="0">
                          <a:effectLst/>
                        </a:rPr>
                        <a:t>, get you your </a:t>
                      </a:r>
                      <a:br>
                        <a:rPr lang="en-GB" sz="1400" dirty="0">
                          <a:effectLst/>
                        </a:rPr>
                      </a:br>
                      <a:r>
                        <a:rPr lang="en-GB" sz="1400" dirty="0">
                          <a:effectLst/>
                        </a:rPr>
                        <a:t>weapons in your hand, and kill me a red-hipped </a:t>
                      </a:r>
                      <a:br>
                        <a:rPr lang="en-GB" sz="1400" dirty="0">
                          <a:effectLst/>
                        </a:rPr>
                      </a:br>
                      <a:r>
                        <a:rPr lang="en-GB" sz="1400" dirty="0">
                          <a:effectLst/>
                        </a:rPr>
                        <a:t>humble-bee on the top of a thistle; and, good </a:t>
                      </a:r>
                      <a:br>
                        <a:rPr lang="en-GB" sz="1400" dirty="0">
                          <a:effectLst/>
                        </a:rPr>
                      </a:br>
                      <a:r>
                        <a:rPr lang="en-GB" sz="1400" dirty="0" err="1">
                          <a:effectLst/>
                        </a:rPr>
                        <a:t>mounsieur</a:t>
                      </a:r>
                      <a:r>
                        <a:rPr lang="en-GB" sz="1400" dirty="0">
                          <a:effectLst/>
                        </a:rPr>
                        <a:t>, bring me the honey-bag. Where's </a:t>
                      </a:r>
                      <a:r>
                        <a:rPr lang="en-GB" sz="1400" dirty="0" err="1">
                          <a:effectLst/>
                        </a:rPr>
                        <a:t>Mounsieur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Mustardseed</a:t>
                      </a:r>
                      <a:r>
                        <a:rPr lang="en-GB" sz="1400" dirty="0">
                          <a:effectLst/>
                        </a:rPr>
                        <a:t>?</a:t>
                      </a:r>
                    </a:p>
                  </a:txBody>
                  <a:tcPr marL="66993" marR="66993" marT="0" marB="0"/>
                </a:tc>
                <a:extLst>
                  <a:ext uri="{0D108BD9-81ED-4DB2-BD59-A6C34878D82A}">
                    <a16:rowId xmlns:a16="http://schemas.microsoft.com/office/drawing/2014/main" val="1235858161"/>
                  </a:ext>
                </a:extLst>
              </a:tr>
              <a:tr h="5839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dirty="0">
                          <a:effectLst/>
                        </a:rPr>
                        <a:t>MUSTARDSEED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93" marR="669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</a:rPr>
                        <a:t>Ready. </a:t>
                      </a:r>
                      <a:br>
                        <a:rPr lang="en-GB" sz="1400" dirty="0">
                          <a:effectLst/>
                        </a:rPr>
                      </a:br>
                      <a:r>
                        <a:rPr lang="en-GB" sz="1400" dirty="0">
                          <a:effectLst/>
                        </a:rPr>
                        <a:t>What's your Will?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93" marR="66993" marT="0" marB="0"/>
                </a:tc>
                <a:extLst>
                  <a:ext uri="{0D108BD9-81ED-4DB2-BD59-A6C34878D82A}">
                    <a16:rowId xmlns:a16="http://schemas.microsoft.com/office/drawing/2014/main" val="2501160847"/>
                  </a:ext>
                </a:extLst>
              </a:tr>
              <a:tr h="13753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dirty="0">
                          <a:effectLst/>
                        </a:rPr>
                        <a:t>BOTTOM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93" marR="669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</a:rPr>
                        <a:t>Nothing, good </a:t>
                      </a:r>
                      <a:r>
                        <a:rPr lang="en-GB" sz="1400" dirty="0" err="1">
                          <a:effectLst/>
                        </a:rPr>
                        <a:t>mounsieur</a:t>
                      </a:r>
                      <a:r>
                        <a:rPr lang="en-GB" sz="1400" dirty="0">
                          <a:effectLst/>
                        </a:rPr>
                        <a:t>, but to help </a:t>
                      </a:r>
                      <a:r>
                        <a:rPr lang="en-GB" sz="1400" dirty="0" err="1">
                          <a:effectLst/>
                        </a:rPr>
                        <a:t>Cavalery</a:t>
                      </a:r>
                      <a:r>
                        <a:rPr lang="en-GB" sz="1400" dirty="0">
                          <a:effectLst/>
                        </a:rPr>
                        <a:t> Cobweb </a:t>
                      </a:r>
                      <a:br>
                        <a:rPr lang="en-GB" sz="1400" dirty="0">
                          <a:effectLst/>
                        </a:rPr>
                      </a:br>
                      <a:r>
                        <a:rPr lang="en-GB" sz="1400" dirty="0">
                          <a:effectLst/>
                        </a:rPr>
                        <a:t>to scratch. I must to the barber's, monsieur; for </a:t>
                      </a:r>
                      <a:br>
                        <a:rPr lang="en-GB" sz="1400" dirty="0">
                          <a:effectLst/>
                        </a:rPr>
                      </a:br>
                      <a:r>
                        <a:rPr lang="en-GB" sz="1400" dirty="0">
                          <a:effectLst/>
                        </a:rPr>
                        <a:t>methinks I am marvellous hairy about the face; and I </a:t>
                      </a:r>
                      <a:br>
                        <a:rPr lang="en-GB" sz="1400" dirty="0">
                          <a:effectLst/>
                        </a:rPr>
                      </a:br>
                      <a:r>
                        <a:rPr lang="en-GB" sz="1400" dirty="0">
                          <a:effectLst/>
                        </a:rPr>
                        <a:t>am such a tender ass, if my hair do but tickle me, </a:t>
                      </a:r>
                      <a:br>
                        <a:rPr lang="en-GB" sz="1400" dirty="0">
                          <a:effectLst/>
                        </a:rPr>
                      </a:br>
                      <a:r>
                        <a:rPr lang="en-GB" sz="1400" dirty="0">
                          <a:effectLst/>
                        </a:rPr>
                        <a:t>I must scratch. 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93" marR="66993" marT="0" marB="0"/>
                </a:tc>
                <a:extLst>
                  <a:ext uri="{0D108BD9-81ED-4DB2-BD59-A6C34878D82A}">
                    <a16:rowId xmlns:a16="http://schemas.microsoft.com/office/drawing/2014/main" val="1790487830"/>
                  </a:ext>
                </a:extLst>
              </a:tr>
              <a:tr h="16947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dirty="0">
                          <a:effectLst/>
                        </a:rPr>
                        <a:t>TITANIA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93" marR="669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</a:rPr>
                        <a:t>What, wilt thou hear some music, </a:t>
                      </a:r>
                      <a:br>
                        <a:rPr lang="en-GB" sz="1400" dirty="0">
                          <a:effectLst/>
                        </a:rPr>
                      </a:br>
                      <a:r>
                        <a:rPr lang="en-GB" sz="1400" dirty="0">
                          <a:effectLst/>
                        </a:rPr>
                        <a:t>my sweet love?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</a:rPr>
                        <a:t>Sleep thou, and I will wind thee in my arms. </a:t>
                      </a:r>
                      <a:br>
                        <a:rPr lang="en-GB" sz="1400" dirty="0">
                          <a:effectLst/>
                        </a:rPr>
                      </a:br>
                      <a:r>
                        <a:rPr lang="en-GB" sz="1400" dirty="0">
                          <a:effectLst/>
                        </a:rPr>
                        <a:t>Fairies, begone, and be all ways away. 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93" marR="66993" marT="0" marB="0"/>
                </a:tc>
                <a:extLst>
                  <a:ext uri="{0D108BD9-81ED-4DB2-BD59-A6C34878D82A}">
                    <a16:rowId xmlns:a16="http://schemas.microsoft.com/office/drawing/2014/main" val="30388354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6128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AD0D82-84B3-9CE3-421A-48E5EC3C8D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BCAA514-0099-36A3-CF77-B50D6F3DD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Midsummer Night’s Dream in Pictures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B5ADF0-E654-34FC-A1FC-F61D6996B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www.teachingenglish.org.uk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9CF834-54E8-7553-92E8-34FB64F4C3C6}"/>
              </a:ext>
            </a:extLst>
          </p:cNvPr>
          <p:cNvSpPr txBox="1"/>
          <p:nvPr/>
        </p:nvSpPr>
        <p:spPr>
          <a:xfrm>
            <a:off x="168200" y="1399526"/>
            <a:ext cx="10186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i="1" dirty="0"/>
              <a:t>	</a:t>
            </a:r>
            <a:endParaRPr lang="en-GB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125D92A-3D54-4B16-E1EA-F6EF79F75A00}"/>
              </a:ext>
            </a:extLst>
          </p:cNvPr>
          <p:cNvSpPr txBox="1"/>
          <p:nvPr/>
        </p:nvSpPr>
        <p:spPr>
          <a:xfrm>
            <a:off x="1104001" y="1071801"/>
            <a:ext cx="3233537" cy="6183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800" b="1" dirty="0">
                <a:effectLst/>
                <a:ea typeface="Times New Roman" panose="02020603050405020304" pitchFamily="18" charset="0"/>
              </a:rPr>
              <a:t>Task 2C: Look at the painting. </a:t>
            </a:r>
          </a:p>
          <a:p>
            <a:endParaRPr lang="en-GB" sz="1800" b="0" i="0" u="none" strike="noStrike" baseline="0" dirty="0"/>
          </a:p>
          <a:p>
            <a:pPr marL="342900" indent="-342900">
              <a:buFont typeface="+mj-lt"/>
              <a:buAutoNum type="arabicPeriod"/>
            </a:pPr>
            <a:r>
              <a:rPr lang="en-GB" sz="1800" i="0" u="none" strike="noStrike" baseline="0" dirty="0">
                <a:solidFill>
                  <a:srgbClr val="000000"/>
                </a:solidFill>
              </a:rPr>
              <a:t>Find some of the characters </a:t>
            </a:r>
            <a:r>
              <a:rPr lang="en-GB" dirty="0">
                <a:solidFill>
                  <a:srgbClr val="000000"/>
                </a:solidFill>
              </a:rPr>
              <a:t>from the dialogue in the painting.</a:t>
            </a:r>
            <a:endParaRPr lang="en-GB" sz="1800" i="0" u="none" strike="noStrike" baseline="0" dirty="0">
              <a:solidFill>
                <a:srgbClr val="00000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GB" sz="1800" i="0" u="none" strike="noStrike" baseline="0" dirty="0">
              <a:solidFill>
                <a:srgbClr val="00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800" i="0" u="none" strike="noStrike" baseline="0" dirty="0">
                <a:solidFill>
                  <a:srgbClr val="000000"/>
                </a:solidFill>
              </a:rPr>
              <a:t>Describe some of the characters in the painting. </a:t>
            </a:r>
          </a:p>
          <a:p>
            <a:pPr marL="342900" indent="-342900">
              <a:buFont typeface="+mj-lt"/>
              <a:buAutoNum type="arabicPeriod"/>
            </a:pPr>
            <a:endParaRPr lang="en-GB" dirty="0">
              <a:solidFill>
                <a:srgbClr val="00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800" i="0" u="none" strike="noStrike" baseline="0" dirty="0">
                <a:solidFill>
                  <a:srgbClr val="000000"/>
                </a:solidFill>
              </a:rPr>
              <a:t>Find something in the painting which symbolizes the triumph of youth over old age. </a:t>
            </a:r>
          </a:p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1800" b="1" dirty="0">
              <a:effectLst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es-ES" dirty="0"/>
          </a:p>
          <a:p>
            <a:endParaRPr lang="es-ES" dirty="0"/>
          </a:p>
        </p:txBody>
      </p:sp>
      <p:pic>
        <p:nvPicPr>
          <p:cNvPr id="9" name="Picture 2" descr="Titania and Bottom - Wikipedia">
            <a:extLst>
              <a:ext uri="{FF2B5EF4-FFF2-40B4-BE49-F238E27FC236}">
                <a16:creationId xmlns:a16="http://schemas.microsoft.com/office/drawing/2014/main" id="{D23089B4-3885-45C1-2EBF-8A378A459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493" y="1127269"/>
            <a:ext cx="6410004" cy="515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796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C65AB8-F4D7-9443-AC50-1C7AAC8D61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55773E1-F5DB-B8C6-6E75-F87467515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Midsummer Night’s Dream in Pictures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D05B37-5F90-6646-8026-6D4D52FC8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www.teachingenglish.org.uk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E38633-F51A-D3C6-722D-21985A6D7F6C}"/>
              </a:ext>
            </a:extLst>
          </p:cNvPr>
          <p:cNvSpPr txBox="1"/>
          <p:nvPr/>
        </p:nvSpPr>
        <p:spPr>
          <a:xfrm>
            <a:off x="168200" y="1399526"/>
            <a:ext cx="10186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i="1" dirty="0"/>
              <a:t>	</a:t>
            </a:r>
            <a:endParaRPr lang="en-GB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8D5EA25-766E-A148-AA19-D1C47597569F}"/>
              </a:ext>
            </a:extLst>
          </p:cNvPr>
          <p:cNvSpPr txBox="1"/>
          <p:nvPr/>
        </p:nvSpPr>
        <p:spPr>
          <a:xfrm>
            <a:off x="1104000" y="1071801"/>
            <a:ext cx="10186255" cy="1093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800" b="1" dirty="0">
                <a:effectLst/>
                <a:ea typeface="Times New Roman" panose="02020603050405020304" pitchFamily="18" charset="0"/>
              </a:rPr>
              <a:t>Task 3: Complet</a:t>
            </a:r>
            <a:r>
              <a:rPr lang="en-GB" b="1" dirty="0">
                <a:ea typeface="Times New Roman" panose="02020603050405020304" pitchFamily="18" charset="0"/>
              </a:rPr>
              <a:t>e the description of the painting </a:t>
            </a:r>
            <a:r>
              <a:rPr lang="en-GB" sz="1800" b="1" dirty="0">
                <a:effectLst/>
                <a:ea typeface="Times New Roman" panose="02020603050405020304" pitchFamily="18" charset="0"/>
              </a:rPr>
              <a:t>with words and phrases from the box. </a:t>
            </a:r>
          </a:p>
          <a:p>
            <a:endParaRPr lang="en-GB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en-GB" sz="1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3F1D71E-0F5B-A379-FE30-99145FF36E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1394984"/>
              </p:ext>
            </p:extLst>
          </p:nvPr>
        </p:nvGraphicFramePr>
        <p:xfrm>
          <a:off x="1254369" y="1509472"/>
          <a:ext cx="10008988" cy="5074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08988">
                  <a:extLst>
                    <a:ext uri="{9D8B030D-6E8A-4147-A177-3AD203B41FA5}">
                      <a16:colId xmlns:a16="http://schemas.microsoft.com/office/drawing/2014/main" val="971864008"/>
                    </a:ext>
                  </a:extLst>
                </a:gridCol>
              </a:tblGrid>
              <a:tr h="3960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800" dirty="0">
                          <a:effectLst/>
                        </a:rPr>
                        <a:t>beside         In the foreground         In the centre         To his right         a symbol of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174871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3A0E7A8-DD18-8AFD-AC8D-33FB108F96AC}"/>
              </a:ext>
            </a:extLst>
          </p:cNvPr>
          <p:cNvSpPr txBox="1"/>
          <p:nvPr/>
        </p:nvSpPr>
        <p:spPr>
          <a:xfrm>
            <a:off x="1254370" y="2091858"/>
            <a:ext cx="493541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(1) </a:t>
            </a:r>
            <a:r>
              <a:rPr lang="en-GB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__________________________ of the painting, Bottom is sitting on the ground. We can see he has the body of a man and the head of a donkey. Titania is </a:t>
            </a:r>
            <a:r>
              <a:rPr lang="en-GB" sz="16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(2) </a:t>
            </a:r>
            <a:r>
              <a:rPr lang="en-GB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________________________ him. She is calling upon her fairies to look after Bottom and get him everything he needs. One fairy scratches Bottom’s head; </a:t>
            </a:r>
            <a:r>
              <a:rPr lang="en-GB" sz="1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Mustardseed</a:t>
            </a:r>
            <a:r>
              <a:rPr lang="en-GB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perches on his hand and Cobweb has killed a bee and is bringing him the honey-bag. </a:t>
            </a:r>
            <a:r>
              <a:rPr lang="en-GB" sz="16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(3) </a:t>
            </a:r>
            <a:r>
              <a:rPr lang="en-GB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__________________________, a young woman offers him a basket of dried peas. </a:t>
            </a:r>
            <a:r>
              <a:rPr lang="en-GB" sz="16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(4) </a:t>
            </a:r>
            <a:r>
              <a:rPr lang="en-GB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__________________________, a young woman is leading a small doll-like creature by a string. She is </a:t>
            </a:r>
            <a:r>
              <a:rPr lang="en-GB" sz="16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(5) </a:t>
            </a:r>
            <a:r>
              <a:rPr lang="en-GB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__________________________ the triumph of youth over old age.</a:t>
            </a:r>
          </a:p>
          <a:p>
            <a:endParaRPr lang="en-GB" dirty="0"/>
          </a:p>
        </p:txBody>
      </p:sp>
      <p:pic>
        <p:nvPicPr>
          <p:cNvPr id="11" name="Picture 2" descr="Titania and Bottom - Wikipedia">
            <a:extLst>
              <a:ext uri="{FF2B5EF4-FFF2-40B4-BE49-F238E27FC236}">
                <a16:creationId xmlns:a16="http://schemas.microsoft.com/office/drawing/2014/main" id="{D30B6BD8-6658-89C9-7B50-5AB983979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390" y="2158698"/>
            <a:ext cx="4510865" cy="362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716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67DB9B-74BD-C1C1-2300-843E88DBCB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BCE80DD-269E-88FF-31E9-66BA7D74A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Midsummer Night’s Dream in Pictures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BE4C0C-82BC-A628-BE1B-E14462658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www.teachingenglish.org.uk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CABE4C-906C-C3D6-72C4-5AF6A8F4301D}"/>
              </a:ext>
            </a:extLst>
          </p:cNvPr>
          <p:cNvSpPr txBox="1"/>
          <p:nvPr/>
        </p:nvSpPr>
        <p:spPr>
          <a:xfrm>
            <a:off x="168200" y="1399526"/>
            <a:ext cx="10186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i="1" dirty="0"/>
              <a:t>	</a:t>
            </a:r>
            <a:endParaRPr lang="en-GB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95266C3-8BA4-FDB0-5D1C-AF16B7587285}"/>
              </a:ext>
            </a:extLst>
          </p:cNvPr>
          <p:cNvSpPr txBox="1"/>
          <p:nvPr/>
        </p:nvSpPr>
        <p:spPr>
          <a:xfrm>
            <a:off x="1104001" y="1071801"/>
            <a:ext cx="1896441" cy="3971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800" b="1" dirty="0">
                <a:effectLst/>
                <a:ea typeface="Times New Roman" panose="02020603050405020304" pitchFamily="18" charset="0"/>
              </a:rPr>
              <a:t>Task 4: Look at </a:t>
            </a:r>
            <a:r>
              <a:rPr lang="en-GB" b="1" dirty="0">
                <a:solidFill>
                  <a:srgbClr val="000000"/>
                </a:solidFill>
                <a:ea typeface="Times New Roman" panose="02020603050405020304" pitchFamily="18" charset="0"/>
              </a:rPr>
              <a:t>‘</a:t>
            </a:r>
            <a:r>
              <a:rPr lang="en-GB" sz="1800" b="1" i="0" u="none" strike="noStrike" baseline="0" dirty="0">
                <a:solidFill>
                  <a:srgbClr val="000000"/>
                </a:solidFill>
              </a:rPr>
              <a:t>The Quarrel of Oberon and Titania’ (1850) by Joseph Noel Paton.</a:t>
            </a:r>
          </a:p>
          <a:p>
            <a:r>
              <a:rPr lang="en-GB" sz="1800" b="0" i="0" u="none" strike="noStrike" baseline="0" dirty="0">
                <a:solidFill>
                  <a:srgbClr val="000000"/>
                </a:solidFill>
              </a:rPr>
              <a:t>	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800" b="1" dirty="0">
                <a:effectLst/>
                <a:ea typeface="Times New Roman" panose="02020603050405020304" pitchFamily="18" charset="0"/>
              </a:rPr>
              <a:t>Describe some characters in the painting. Can others guess?</a:t>
            </a:r>
          </a:p>
        </p:txBody>
      </p:sp>
      <p:pic>
        <p:nvPicPr>
          <p:cNvPr id="3074" name="Picture 2" descr="The Quarrel of Oberon and Titania - Wikipedia">
            <a:extLst>
              <a:ext uri="{FF2B5EF4-FFF2-40B4-BE49-F238E27FC236}">
                <a16:creationId xmlns:a16="http://schemas.microsoft.com/office/drawing/2014/main" id="{3AEB6BD8-E7BC-E418-41C2-6D2EEC8B5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637" y="1071801"/>
            <a:ext cx="7633362" cy="496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866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BF699E-ADDE-1891-1DF9-3EA8B5C184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FB54970-A4AC-6F73-1CCF-65E832C5A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Midsummer Night’s Dream in Pictures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36C32-F9BD-6DE8-27F2-C9BDB3A75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www.teachingenglish.org.uk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334B15-7C0D-7D1E-A9A9-F8FEFEBAC530}"/>
              </a:ext>
            </a:extLst>
          </p:cNvPr>
          <p:cNvSpPr txBox="1"/>
          <p:nvPr/>
        </p:nvSpPr>
        <p:spPr>
          <a:xfrm>
            <a:off x="168200" y="1399526"/>
            <a:ext cx="10186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i="1" dirty="0"/>
              <a:t>	</a:t>
            </a:r>
            <a:endParaRPr lang="en-GB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20B7C6-D952-A27D-2494-25A71BB3DC77}"/>
              </a:ext>
            </a:extLst>
          </p:cNvPr>
          <p:cNvSpPr txBox="1"/>
          <p:nvPr/>
        </p:nvSpPr>
        <p:spPr>
          <a:xfrm>
            <a:off x="1104001" y="1071801"/>
            <a:ext cx="2042603" cy="4289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800" b="1" dirty="0">
                <a:effectLst/>
                <a:ea typeface="Times New Roman" panose="02020603050405020304" pitchFamily="18" charset="0"/>
              </a:rPr>
              <a:t>Task 4: Look at </a:t>
            </a:r>
            <a:r>
              <a:rPr lang="en-GB" b="1" dirty="0">
                <a:solidFill>
                  <a:srgbClr val="000000"/>
                </a:solidFill>
                <a:ea typeface="Times New Roman" panose="02020603050405020304" pitchFamily="18" charset="0"/>
              </a:rPr>
              <a:t>‘</a:t>
            </a:r>
            <a:r>
              <a:rPr lang="en-GB" sz="1800" b="1" i="0" u="none" strike="noStrike" baseline="0" dirty="0">
                <a:solidFill>
                  <a:srgbClr val="000000"/>
                </a:solidFill>
              </a:rPr>
              <a:t>The Reconciliation of Oberon and Titania’ (1847) by Joseph Noel Paton.</a:t>
            </a:r>
          </a:p>
          <a:p>
            <a:r>
              <a:rPr lang="en-GB" sz="1800" b="0" i="0" u="none" strike="noStrike" baseline="0" dirty="0">
                <a:solidFill>
                  <a:srgbClr val="000000"/>
                </a:solidFill>
              </a:rPr>
              <a:t>	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800" b="1" dirty="0">
                <a:effectLst/>
                <a:ea typeface="Times New Roman" panose="02020603050405020304" pitchFamily="18" charset="0"/>
              </a:rPr>
              <a:t>Describe some characters in the painting. Can others guess?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FAF1D36E-8B9C-F168-C027-BE41F0886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443" y="1085793"/>
            <a:ext cx="7941395" cy="531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108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400" dirty="0"/>
              <a:t>A Midsummer Night’s Dream in Pictures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TeachingEnglish lessons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www.teachingenglish.org.uk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0EC0CEC-1BF7-FB4F-8AF9-847F9A9BB2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Thanks for attending the lesson</a:t>
            </a:r>
          </a:p>
        </p:txBody>
      </p:sp>
    </p:spTree>
    <p:extLst>
      <p:ext uri="{BB962C8B-B14F-4D97-AF65-F5344CB8AC3E}">
        <p14:creationId xmlns:p14="http://schemas.microsoft.com/office/powerpoint/2010/main" val="2299475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6443636-5D47-E84A-A33B-0EF868D4D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Midsummer Night’s Dream in Pictures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70292-7A72-E946-ADDD-828AC4D36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www.teachingenglish.org.uk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19AE12-480E-F146-9CFD-DF11722013DA}"/>
              </a:ext>
            </a:extLst>
          </p:cNvPr>
          <p:cNvSpPr txBox="1"/>
          <p:nvPr/>
        </p:nvSpPr>
        <p:spPr>
          <a:xfrm>
            <a:off x="168200" y="1399526"/>
            <a:ext cx="10186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i="1" dirty="0"/>
              <a:t>	</a:t>
            </a:r>
            <a:endParaRPr lang="en-GB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E0F8A2B-9685-CE4B-90FB-10FDCEA39C1F}"/>
              </a:ext>
            </a:extLst>
          </p:cNvPr>
          <p:cNvSpPr txBox="1"/>
          <p:nvPr/>
        </p:nvSpPr>
        <p:spPr>
          <a:xfrm>
            <a:off x="1104001" y="1071801"/>
            <a:ext cx="9983998" cy="1858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800" b="1" dirty="0">
                <a:effectLst/>
                <a:ea typeface="Times New Roman" panose="02020603050405020304" pitchFamily="18" charset="0"/>
              </a:rPr>
              <a:t>Lead-in: Ask and answer questions about ‘A Midsummer’s Night Dream’ using the words in the box.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es-ES" dirty="0"/>
          </a:p>
          <a:p>
            <a:endParaRPr lang="es-E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C3890A3-C04E-0DEA-7AC4-60A6F82BDF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926631"/>
              </p:ext>
            </p:extLst>
          </p:nvPr>
        </p:nvGraphicFramePr>
        <p:xfrm>
          <a:off x="1242647" y="2020228"/>
          <a:ext cx="7807568" cy="17237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07568">
                  <a:extLst>
                    <a:ext uri="{9D8B030D-6E8A-4147-A177-3AD203B41FA5}">
                      <a16:colId xmlns:a16="http://schemas.microsoft.com/office/drawing/2014/main" val="3883587620"/>
                    </a:ext>
                  </a:extLst>
                </a:gridCol>
              </a:tblGrid>
              <a:tr h="17237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3200" dirty="0">
                          <a:effectLst/>
                        </a:rPr>
                        <a:t>woods     marry     donkey     potion     Titania     mistake     Puck      fall in love     a play     </a:t>
                      </a:r>
                      <a:r>
                        <a:rPr lang="en-GB" sz="3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quarrel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793211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2007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B3DAD5-CE8D-0E4C-4224-7B0F287A8A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49B7F08-DBCC-167B-0EF0-8C62F3694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Midsummer Night’s Dream in Pictures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B7476F-8B10-1A21-B08A-BD35C78ED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www.teachingenglish.org.uk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A78782-B901-18E3-6316-1B7C8BF7602B}"/>
              </a:ext>
            </a:extLst>
          </p:cNvPr>
          <p:cNvSpPr txBox="1"/>
          <p:nvPr/>
        </p:nvSpPr>
        <p:spPr>
          <a:xfrm>
            <a:off x="168200" y="1399526"/>
            <a:ext cx="10186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i="1" dirty="0"/>
              <a:t>	</a:t>
            </a:r>
            <a:endParaRPr lang="en-GB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372FB89-57C4-E660-A443-D47FEED5FD02}"/>
              </a:ext>
            </a:extLst>
          </p:cNvPr>
          <p:cNvSpPr txBox="1"/>
          <p:nvPr/>
        </p:nvSpPr>
        <p:spPr>
          <a:xfrm>
            <a:off x="1104001" y="1071801"/>
            <a:ext cx="1896441" cy="3707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800" b="1" dirty="0">
                <a:effectLst/>
                <a:ea typeface="Times New Roman" panose="02020603050405020304" pitchFamily="18" charset="0"/>
              </a:rPr>
              <a:t>Task 1: Look at the painting.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800" b="1" dirty="0">
                <a:effectLst/>
                <a:ea typeface="Times New Roman" panose="02020603050405020304" pitchFamily="18" charset="0"/>
              </a:rPr>
              <a:t>Which moment of the play does it represent?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1800" b="1" dirty="0">
              <a:effectLst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es-ES" dirty="0"/>
          </a:p>
          <a:p>
            <a:endParaRPr lang="es-ES" dirty="0"/>
          </a:p>
        </p:txBody>
      </p:sp>
      <p:pic>
        <p:nvPicPr>
          <p:cNvPr id="3074" name="Picture 2" descr="The Quarrel of Oberon and Titania - Wikipedia">
            <a:extLst>
              <a:ext uri="{FF2B5EF4-FFF2-40B4-BE49-F238E27FC236}">
                <a16:creationId xmlns:a16="http://schemas.microsoft.com/office/drawing/2014/main" id="{FDA142FD-0EFC-FB5F-A344-DD179F52D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637" y="1071801"/>
            <a:ext cx="7633362" cy="496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452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131003-057C-5983-B346-462B1B3018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CB8F67D-2B45-BE99-AF38-92F995FA4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Midsummer Night’s Dream in Pictures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321793-213B-4A72-C3C1-82FB4DCF6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www.teachingenglish.org.uk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CEAF78-E18A-1983-3D1C-DF4222F6E536}"/>
              </a:ext>
            </a:extLst>
          </p:cNvPr>
          <p:cNvSpPr txBox="1"/>
          <p:nvPr/>
        </p:nvSpPr>
        <p:spPr>
          <a:xfrm>
            <a:off x="168200" y="1399526"/>
            <a:ext cx="10186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i="1" dirty="0"/>
              <a:t>	</a:t>
            </a:r>
            <a:endParaRPr lang="en-GB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8997AE8-CE91-5C93-20FD-33C884E304E3}"/>
              </a:ext>
            </a:extLst>
          </p:cNvPr>
          <p:cNvSpPr txBox="1"/>
          <p:nvPr/>
        </p:nvSpPr>
        <p:spPr>
          <a:xfrm>
            <a:off x="1104001" y="1071801"/>
            <a:ext cx="1896441" cy="5328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800" b="1" dirty="0">
                <a:effectLst/>
                <a:ea typeface="Times New Roman" panose="02020603050405020304" pitchFamily="18" charset="0"/>
              </a:rPr>
              <a:t>Task 1: Look at the painting. </a:t>
            </a:r>
          </a:p>
          <a:p>
            <a:pPr algn="l"/>
            <a:r>
              <a:rPr lang="en-GB" b="1" dirty="0">
                <a:ea typeface="Times New Roman" panose="02020603050405020304" pitchFamily="18" charset="0"/>
              </a:rPr>
              <a:t>It is </a:t>
            </a:r>
            <a:r>
              <a:rPr lang="en-GB" b="1" dirty="0">
                <a:solidFill>
                  <a:srgbClr val="000000"/>
                </a:solidFill>
                <a:ea typeface="Times New Roman" panose="02020603050405020304" pitchFamily="18" charset="0"/>
              </a:rPr>
              <a:t>‘</a:t>
            </a:r>
            <a:r>
              <a:rPr lang="en-GB" sz="1800" b="1" i="0" u="none" strike="noStrike" baseline="0" dirty="0">
                <a:solidFill>
                  <a:srgbClr val="000000"/>
                </a:solidFill>
              </a:rPr>
              <a:t>The Quarrel of Oberon and Titania’ (1850) by Joseph Noel Paton.</a:t>
            </a:r>
          </a:p>
          <a:p>
            <a:r>
              <a:rPr lang="en-GB" sz="1800" b="0" i="0" u="none" strike="noStrike" baseline="0" dirty="0">
                <a:solidFill>
                  <a:srgbClr val="000000"/>
                </a:solidFill>
              </a:rPr>
              <a:t>	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800" b="1" dirty="0">
                <a:effectLst/>
                <a:ea typeface="Times New Roman" panose="02020603050405020304" pitchFamily="18" charset="0"/>
              </a:rPr>
              <a:t>What do you think about the painting?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1800" b="1" dirty="0">
              <a:effectLst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es-ES" dirty="0"/>
          </a:p>
          <a:p>
            <a:endParaRPr lang="es-ES" dirty="0"/>
          </a:p>
        </p:txBody>
      </p:sp>
      <p:pic>
        <p:nvPicPr>
          <p:cNvPr id="3074" name="Picture 2" descr="The Quarrel of Oberon and Titania - Wikipedia">
            <a:extLst>
              <a:ext uri="{FF2B5EF4-FFF2-40B4-BE49-F238E27FC236}">
                <a16:creationId xmlns:a16="http://schemas.microsoft.com/office/drawing/2014/main" id="{1F2A8CA5-6A87-2B8A-D7DE-9E2212F9D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637" y="1071801"/>
            <a:ext cx="7633362" cy="496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248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04E151-46D9-ED7C-D446-D24DF167E2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7459A0F-3DD0-A2A0-CF69-2770AB7F3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Midsummer Night’s Dream in Pictures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7F4669-589D-CD17-36F5-EC3D50DED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www.teachingenglish.org.uk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9B713E-E9CB-135A-9117-D73D76B2B13C}"/>
              </a:ext>
            </a:extLst>
          </p:cNvPr>
          <p:cNvSpPr txBox="1"/>
          <p:nvPr/>
        </p:nvSpPr>
        <p:spPr>
          <a:xfrm>
            <a:off x="168200" y="1399526"/>
            <a:ext cx="10186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i="1" dirty="0"/>
              <a:t>	</a:t>
            </a:r>
            <a:endParaRPr lang="en-GB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2AC6066-BD2C-57AD-7AAC-7A4CDA68A68F}"/>
              </a:ext>
            </a:extLst>
          </p:cNvPr>
          <p:cNvSpPr txBox="1"/>
          <p:nvPr/>
        </p:nvSpPr>
        <p:spPr>
          <a:xfrm>
            <a:off x="1104001" y="1071801"/>
            <a:ext cx="3233537" cy="3070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800" b="1" dirty="0">
                <a:effectLst/>
                <a:ea typeface="Times New Roman" panose="02020603050405020304" pitchFamily="18" charset="0"/>
              </a:rPr>
              <a:t>Task 1: Look at the painting.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800" b="1" dirty="0">
                <a:effectLst/>
                <a:ea typeface="Times New Roman" panose="02020603050405020304" pitchFamily="18" charset="0"/>
              </a:rPr>
              <a:t>Which moment of the play does it represent?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1800" b="1" dirty="0">
              <a:effectLst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es-ES" dirty="0"/>
          </a:p>
          <a:p>
            <a:endParaRPr lang="es-ES" dirty="0"/>
          </a:p>
        </p:txBody>
      </p:sp>
      <p:pic>
        <p:nvPicPr>
          <p:cNvPr id="9" name="Picture 2" descr="Titania and Bottom - Wikipedia">
            <a:extLst>
              <a:ext uri="{FF2B5EF4-FFF2-40B4-BE49-F238E27FC236}">
                <a16:creationId xmlns:a16="http://schemas.microsoft.com/office/drawing/2014/main" id="{A608B821-8C55-9F11-0FB5-385F5089F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493" y="1127269"/>
            <a:ext cx="6410004" cy="515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623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A455F0-8344-7A53-DFC5-3FD7CAE206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5689675-C8BC-B5E1-C18A-8D997EE54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Midsummer Night’s Dream in Pictures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521C10-5D6F-B92D-D31A-0754C9DD4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www.teachingenglish.org.uk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6022CB-226D-C60A-863B-AEB97B264A47}"/>
              </a:ext>
            </a:extLst>
          </p:cNvPr>
          <p:cNvSpPr txBox="1"/>
          <p:nvPr/>
        </p:nvSpPr>
        <p:spPr>
          <a:xfrm>
            <a:off x="168200" y="1399526"/>
            <a:ext cx="10186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i="1" dirty="0"/>
              <a:t>	</a:t>
            </a:r>
            <a:endParaRPr lang="en-GB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4BAE592-9FB3-BBF8-6BF5-4F97D53B0B44}"/>
              </a:ext>
            </a:extLst>
          </p:cNvPr>
          <p:cNvSpPr txBox="1"/>
          <p:nvPr/>
        </p:nvSpPr>
        <p:spPr>
          <a:xfrm>
            <a:off x="1104001" y="1071801"/>
            <a:ext cx="3233537" cy="3835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800" b="1" dirty="0">
                <a:effectLst/>
                <a:ea typeface="Times New Roman" panose="02020603050405020304" pitchFamily="18" charset="0"/>
              </a:rPr>
              <a:t>Task 1: Look at the painting.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b="1" dirty="0">
                <a:ea typeface="Times New Roman" panose="02020603050405020304" pitchFamily="18" charset="0"/>
              </a:rPr>
              <a:t>It is ‘Titania and Bottom’ (1790) by Henry Fuseli.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800" b="1" dirty="0">
                <a:effectLst/>
                <a:ea typeface="Times New Roman" panose="02020603050405020304" pitchFamily="18" charset="0"/>
              </a:rPr>
              <a:t>What do you think about the painting?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1800" b="1" dirty="0">
              <a:effectLst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es-ES" dirty="0"/>
          </a:p>
          <a:p>
            <a:endParaRPr lang="es-ES" dirty="0"/>
          </a:p>
        </p:txBody>
      </p:sp>
      <p:pic>
        <p:nvPicPr>
          <p:cNvPr id="4098" name="Picture 2" descr="Titania and Bottom - Wikipedia">
            <a:extLst>
              <a:ext uri="{FF2B5EF4-FFF2-40B4-BE49-F238E27FC236}">
                <a16:creationId xmlns:a16="http://schemas.microsoft.com/office/drawing/2014/main" id="{CCA23FAD-F90E-07A0-7028-7139BFDA4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493" y="1127269"/>
            <a:ext cx="6410004" cy="515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880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1824C8-4171-CFD6-5238-F4AE082B40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CA1FD2C-0880-801E-E3E3-21B30D3E0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Midsummer Night’s Dream in Pictures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84ED9-F61D-742C-8AF8-C05F8A2ED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www.teachingenglish.org.uk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20C814-0FD3-93BD-BFE0-5DCCCF23E8E1}"/>
              </a:ext>
            </a:extLst>
          </p:cNvPr>
          <p:cNvSpPr txBox="1"/>
          <p:nvPr/>
        </p:nvSpPr>
        <p:spPr>
          <a:xfrm>
            <a:off x="168200" y="1399526"/>
            <a:ext cx="10186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i="1" dirty="0"/>
              <a:t>	</a:t>
            </a:r>
            <a:endParaRPr lang="en-GB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EE8F7B8-EC00-DC0E-8BA8-68CEC64EC174}"/>
              </a:ext>
            </a:extLst>
          </p:cNvPr>
          <p:cNvSpPr txBox="1"/>
          <p:nvPr/>
        </p:nvSpPr>
        <p:spPr>
          <a:xfrm>
            <a:off x="1104001" y="1071801"/>
            <a:ext cx="1896441" cy="3707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800" b="1" dirty="0">
                <a:effectLst/>
                <a:ea typeface="Times New Roman" panose="02020603050405020304" pitchFamily="18" charset="0"/>
              </a:rPr>
              <a:t>Task 1: Look at the painting.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800" b="1" dirty="0">
                <a:effectLst/>
                <a:ea typeface="Times New Roman" panose="02020603050405020304" pitchFamily="18" charset="0"/>
              </a:rPr>
              <a:t>Which moment of the play does it represent?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1800" b="1" dirty="0">
              <a:effectLst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es-ES" dirty="0"/>
          </a:p>
          <a:p>
            <a:endParaRPr lang="es-ES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1B0D2F6B-767A-14E8-C1BC-33E6EFE06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443" y="1085793"/>
            <a:ext cx="7941395" cy="531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573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E8F3DF-8C6E-72BC-B6CB-099BD7222C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70E24C9-ED8F-EAAF-FDAF-C9608AD6D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Midsummer Night’s Dream in Pictures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F9D24-6EE0-04D1-6C25-8689298C9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www.teachingenglish.org.uk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3C88A5-4489-C746-4842-09ED4F77A323}"/>
              </a:ext>
            </a:extLst>
          </p:cNvPr>
          <p:cNvSpPr txBox="1"/>
          <p:nvPr/>
        </p:nvSpPr>
        <p:spPr>
          <a:xfrm>
            <a:off x="168200" y="1399526"/>
            <a:ext cx="10186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i="1" dirty="0"/>
              <a:t>	</a:t>
            </a:r>
            <a:endParaRPr lang="en-GB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F4BBBFE-8136-4DAD-DEAA-87BFD52CE1E7}"/>
              </a:ext>
            </a:extLst>
          </p:cNvPr>
          <p:cNvSpPr txBox="1"/>
          <p:nvPr/>
        </p:nvSpPr>
        <p:spPr>
          <a:xfrm>
            <a:off x="1104001" y="1071801"/>
            <a:ext cx="1896441" cy="5328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800" b="1" dirty="0">
                <a:effectLst/>
                <a:ea typeface="Times New Roman" panose="02020603050405020304" pitchFamily="18" charset="0"/>
              </a:rPr>
              <a:t>Task 1: Look at the painting. </a:t>
            </a:r>
          </a:p>
          <a:p>
            <a:pPr algn="l"/>
            <a:r>
              <a:rPr lang="en-GB" b="1" dirty="0">
                <a:ea typeface="Times New Roman" panose="02020603050405020304" pitchFamily="18" charset="0"/>
              </a:rPr>
              <a:t>It is </a:t>
            </a:r>
            <a:r>
              <a:rPr lang="en-GB" b="1" dirty="0">
                <a:solidFill>
                  <a:srgbClr val="000000"/>
                </a:solidFill>
                <a:ea typeface="Times New Roman" panose="02020603050405020304" pitchFamily="18" charset="0"/>
              </a:rPr>
              <a:t>‘</a:t>
            </a:r>
            <a:r>
              <a:rPr lang="en-GB" sz="1800" b="1" i="0" u="none" strike="noStrike" baseline="0" dirty="0">
                <a:solidFill>
                  <a:srgbClr val="000000"/>
                </a:solidFill>
              </a:rPr>
              <a:t>The Reconciliation of Oberon and Titania’ (1847) by Joseph Noel Paton.</a:t>
            </a:r>
          </a:p>
          <a:p>
            <a:r>
              <a:rPr lang="en-GB" sz="1800" b="0" i="0" u="none" strike="noStrike" baseline="0" dirty="0">
                <a:solidFill>
                  <a:srgbClr val="000000"/>
                </a:solidFill>
              </a:rPr>
              <a:t>	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800" b="1" dirty="0">
                <a:effectLst/>
                <a:ea typeface="Times New Roman" panose="02020603050405020304" pitchFamily="18" charset="0"/>
              </a:rPr>
              <a:t>What do you think about the painting?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1800" b="1" dirty="0">
              <a:effectLst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es-ES" dirty="0"/>
          </a:p>
          <a:p>
            <a:endParaRPr lang="es-ES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CAFB2A73-902A-2371-1187-3AEF49358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443" y="1085793"/>
            <a:ext cx="7941395" cy="531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116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74435E-E777-2153-C249-29A11A9AB7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182FB5E-B4E6-73A1-B86E-950827D5B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Midsummer Night’s Dream in Pictures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3675C-7933-CAAF-F6A8-B9234A279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www.teachingenglish.org.uk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A7D382-F0DE-6F47-5B99-02364B58735C}"/>
              </a:ext>
            </a:extLst>
          </p:cNvPr>
          <p:cNvSpPr txBox="1"/>
          <p:nvPr/>
        </p:nvSpPr>
        <p:spPr>
          <a:xfrm>
            <a:off x="168200" y="1399526"/>
            <a:ext cx="10186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i="1" dirty="0"/>
              <a:t>	</a:t>
            </a:r>
            <a:endParaRPr lang="en-GB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73753DA-2FC5-F56C-D358-999C4B5FC677}"/>
              </a:ext>
            </a:extLst>
          </p:cNvPr>
          <p:cNvSpPr txBox="1"/>
          <p:nvPr/>
        </p:nvSpPr>
        <p:spPr>
          <a:xfrm>
            <a:off x="1104001" y="1071801"/>
            <a:ext cx="5320245" cy="487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800" b="1" dirty="0">
                <a:effectLst/>
                <a:ea typeface="Times New Roman" panose="02020603050405020304" pitchFamily="18" charset="0"/>
              </a:rPr>
              <a:t>Task 2A: Read the first four lines of the dialogue from Act IV Scene I. </a:t>
            </a:r>
          </a:p>
          <a:p>
            <a:r>
              <a:rPr lang="en-GB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800" b="1" dirty="0">
                <a:effectLst/>
                <a:ea typeface="Times New Roman" panose="02020603050405020304" pitchFamily="18" charset="0"/>
              </a:rPr>
              <a:t>TITANIA</a:t>
            </a:r>
            <a:endParaRPr lang="en-GB" sz="1800" dirty="0">
              <a:effectLst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800" dirty="0">
                <a:effectLst/>
                <a:ea typeface="Times New Roman" panose="02020603050405020304" pitchFamily="18" charset="0"/>
              </a:rPr>
              <a:t>Come, sit thee down upon this flowery bed, </a:t>
            </a:r>
            <a:br>
              <a:rPr lang="en-GB" sz="1800" dirty="0">
                <a:effectLst/>
                <a:ea typeface="Times New Roman" panose="02020603050405020304" pitchFamily="18" charset="0"/>
              </a:rPr>
            </a:br>
            <a:r>
              <a:rPr lang="en-GB" sz="1800" dirty="0">
                <a:effectLst/>
                <a:ea typeface="Times New Roman" panose="02020603050405020304" pitchFamily="18" charset="0"/>
              </a:rPr>
              <a:t>While I thy amiable cheeks do coy, </a:t>
            </a:r>
            <a:br>
              <a:rPr lang="en-GB" sz="1800" dirty="0">
                <a:effectLst/>
                <a:ea typeface="Times New Roman" panose="02020603050405020304" pitchFamily="18" charset="0"/>
              </a:rPr>
            </a:br>
            <a:r>
              <a:rPr lang="en-GB" sz="1800" dirty="0">
                <a:effectLst/>
                <a:ea typeface="Times New Roman" panose="02020603050405020304" pitchFamily="18" charset="0"/>
              </a:rPr>
              <a:t>And stick musk-roses in thy sleek smooth head, </a:t>
            </a:r>
            <a:br>
              <a:rPr lang="en-GB" sz="1800" dirty="0">
                <a:effectLst/>
                <a:ea typeface="Times New Roman" panose="02020603050405020304" pitchFamily="18" charset="0"/>
              </a:rPr>
            </a:br>
            <a:r>
              <a:rPr lang="en-GB" sz="1800" dirty="0">
                <a:effectLst/>
                <a:ea typeface="Times New Roman" panose="02020603050405020304" pitchFamily="18" charset="0"/>
              </a:rPr>
              <a:t>And kiss thy fair large ears, my gentle joy.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b="1" dirty="0"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b="1" dirty="0">
                <a:ea typeface="Times New Roman" panose="02020603050405020304" pitchFamily="18" charset="0"/>
              </a:rPr>
              <a:t>Match it to one of the paintings. </a:t>
            </a:r>
            <a:endParaRPr lang="en-GB" dirty="0"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es-ES" dirty="0"/>
          </a:p>
          <a:p>
            <a:endParaRPr lang="es-ES" dirty="0"/>
          </a:p>
        </p:txBody>
      </p:sp>
      <p:pic>
        <p:nvPicPr>
          <p:cNvPr id="2" name="Picture 2" descr="The Quarrel of Oberon and Titania - Wikipedia">
            <a:extLst>
              <a:ext uri="{FF2B5EF4-FFF2-40B4-BE49-F238E27FC236}">
                <a16:creationId xmlns:a16="http://schemas.microsoft.com/office/drawing/2014/main" id="{8735D65A-F892-E5AB-5CE0-2C7D8904E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407" y="1071801"/>
            <a:ext cx="2340569" cy="1521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Titania and Bottom - Wikipedia">
            <a:extLst>
              <a:ext uri="{FF2B5EF4-FFF2-40B4-BE49-F238E27FC236}">
                <a16:creationId xmlns:a16="http://schemas.microsoft.com/office/drawing/2014/main" id="{8916EEC1-2EA4-A251-090C-533D0B521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408" y="2758156"/>
            <a:ext cx="2340568" cy="188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81805688-64D7-B0A4-C23B-0962243D7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406" y="4805091"/>
            <a:ext cx="2340569" cy="156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985655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- indigo">
  <a:themeElements>
    <a:clrScheme name="British Council - Blue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00DCFF"/>
      </a:accent1>
      <a:accent2>
        <a:srgbClr val="FF00C8"/>
      </a:accent2>
      <a:accent3>
        <a:srgbClr val="B25EFF"/>
      </a:accent3>
      <a:accent4>
        <a:srgbClr val="EA0034"/>
      </a:accent4>
      <a:accent5>
        <a:srgbClr val="FF8200"/>
      </a:accent5>
      <a:accent6>
        <a:srgbClr val="5DEB4B"/>
      </a:accent6>
      <a:hlink>
        <a:srgbClr val="230859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011_06 Brand PowerPoint Template - Widescreen - Blue" id="{6E25F459-2D68-4E54-B400-771EAED8CC48}" vid="{CA2429F5-8D23-4BE9-AD5F-F4572A1A6D86}"/>
    </a:ext>
  </a:extLst>
</a:theme>
</file>

<file path=ppt/theme/theme2.xml><?xml version="1.0" encoding="utf-8"?>
<a:theme xmlns:a="http://schemas.openxmlformats.org/drawingml/2006/main" name="Section - indigo">
  <a:themeElements>
    <a:clrScheme name="British Council - Blue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00DCFF"/>
      </a:accent1>
      <a:accent2>
        <a:srgbClr val="FF00C8"/>
      </a:accent2>
      <a:accent3>
        <a:srgbClr val="B25EFF"/>
      </a:accent3>
      <a:accent4>
        <a:srgbClr val="EA0034"/>
      </a:accent4>
      <a:accent5>
        <a:srgbClr val="FF8200"/>
      </a:accent5>
      <a:accent6>
        <a:srgbClr val="5DEB4B"/>
      </a:accent6>
      <a:hlink>
        <a:srgbClr val="230859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011_06 Brand PowerPoint Template - Widescreen - Blue" id="{6E25F459-2D68-4E54-B400-771EAED8CC48}" vid="{3165A9B3-7AF4-4E8E-9E34-E5B2E1B3EE61}"/>
    </a:ext>
  </a:extLst>
</a:theme>
</file>

<file path=ppt/theme/theme3.xml><?xml version="1.0" encoding="utf-8"?>
<a:theme xmlns:a="http://schemas.openxmlformats.org/drawingml/2006/main" name="Cover - white">
  <a:themeElements>
    <a:clrScheme name="British Council - Blue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00DCFF"/>
      </a:accent1>
      <a:accent2>
        <a:srgbClr val="FF00C8"/>
      </a:accent2>
      <a:accent3>
        <a:srgbClr val="B25EFF"/>
      </a:accent3>
      <a:accent4>
        <a:srgbClr val="EA0034"/>
      </a:accent4>
      <a:accent5>
        <a:srgbClr val="FF8200"/>
      </a:accent5>
      <a:accent6>
        <a:srgbClr val="5DEB4B"/>
      </a:accent6>
      <a:hlink>
        <a:srgbClr val="230859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011_06 Brand PowerPoint Template - Widescreen - Blue" id="{6E25F459-2D68-4E54-B400-771EAED8CC48}" vid="{7A85154B-35F0-4B5D-9ABB-C22ECFA91EBE}"/>
    </a:ext>
  </a:extLst>
</a:theme>
</file>

<file path=ppt/theme/theme4.xml><?xml version="1.0" encoding="utf-8"?>
<a:theme xmlns:a="http://schemas.openxmlformats.org/drawingml/2006/main" name="Section - white">
  <a:themeElements>
    <a:clrScheme name="British Council - Blue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00DCFF"/>
      </a:accent1>
      <a:accent2>
        <a:srgbClr val="FF00C8"/>
      </a:accent2>
      <a:accent3>
        <a:srgbClr val="B25EFF"/>
      </a:accent3>
      <a:accent4>
        <a:srgbClr val="EA0034"/>
      </a:accent4>
      <a:accent5>
        <a:srgbClr val="FF8200"/>
      </a:accent5>
      <a:accent6>
        <a:srgbClr val="5DEB4B"/>
      </a:accent6>
      <a:hlink>
        <a:srgbClr val="230859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011_06 Brand PowerPoint Template - Widescreen - Blue" id="{6E25F459-2D68-4E54-B400-771EAED8CC48}" vid="{3021BCEB-9709-4AD6-8637-80DEE4ED72A6}"/>
    </a:ext>
  </a:extLst>
</a:theme>
</file>

<file path=ppt/theme/theme5.xml><?xml version="1.0" encoding="utf-8"?>
<a:theme xmlns:a="http://schemas.openxmlformats.org/drawingml/2006/main" name="British Council">
  <a:themeElements>
    <a:clrScheme name="British Council - Blue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00DCFF"/>
      </a:accent1>
      <a:accent2>
        <a:srgbClr val="FF00C8"/>
      </a:accent2>
      <a:accent3>
        <a:srgbClr val="B25EFF"/>
      </a:accent3>
      <a:accent4>
        <a:srgbClr val="EA0034"/>
      </a:accent4>
      <a:accent5>
        <a:srgbClr val="FF8200"/>
      </a:accent5>
      <a:accent6>
        <a:srgbClr val="5DEB4B"/>
      </a:accent6>
      <a:hlink>
        <a:srgbClr val="230859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90000"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011_06 Brand PowerPoint Template - Widescreen - Blue" id="{6E25F459-2D68-4E54-B400-771EAED8CC48}" vid="{B5E81798-6535-42DE-9E82-DC88799A933E}"/>
    </a:ext>
  </a:extLst>
</a:theme>
</file>

<file path=ppt/theme/theme6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British Council blank">
  <a:themeElements>
    <a:clrScheme name="British Council - Blue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00DCFF"/>
      </a:accent1>
      <a:accent2>
        <a:srgbClr val="FF00C8"/>
      </a:accent2>
      <a:accent3>
        <a:srgbClr val="B25EFF"/>
      </a:accent3>
      <a:accent4>
        <a:srgbClr val="EA0034"/>
      </a:accent4>
      <a:accent5>
        <a:srgbClr val="FF8200"/>
      </a:accent5>
      <a:accent6>
        <a:srgbClr val="5DEB4B"/>
      </a:accent6>
      <a:hlink>
        <a:srgbClr val="230859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011_06 Brand PowerPoint Template - Widescreen - Blue" id="{6E25F459-2D68-4E54-B400-771EAED8CC48}" vid="{BC0B9431-BB5E-4669-9CC7-BFFD8B5EAB87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1213</TotalTime>
  <Words>942</Words>
  <Application>Microsoft Office PowerPoint</Application>
  <PresentationFormat>Widescreen</PresentationFormat>
  <Paragraphs>136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Calibri</vt:lpstr>
      <vt:lpstr>Arial</vt:lpstr>
      <vt:lpstr>Calibri Light</vt:lpstr>
      <vt:lpstr>British Council Sans Headline</vt:lpstr>
      <vt:lpstr>British Council Sans</vt:lpstr>
      <vt:lpstr>Times New Roman</vt:lpstr>
      <vt:lpstr>Cover - indigo</vt:lpstr>
      <vt:lpstr>Section - indigo</vt:lpstr>
      <vt:lpstr>Cover - white</vt:lpstr>
      <vt:lpstr>Section - white</vt:lpstr>
      <vt:lpstr>British Council</vt:lpstr>
      <vt:lpstr>Custom Design</vt:lpstr>
      <vt:lpstr>British Council blank</vt:lpstr>
      <vt:lpstr>A Midsummer Night’s Dream in Pictures</vt:lpstr>
      <vt:lpstr>A Midsummer Night’s Dream in Pictures</vt:lpstr>
      <vt:lpstr>A Midsummer Night’s Dream in Pictures</vt:lpstr>
      <vt:lpstr>A Midsummer Night’s Dream in Pictures</vt:lpstr>
      <vt:lpstr>A Midsummer Night’s Dream in Pictures</vt:lpstr>
      <vt:lpstr>A Midsummer Night’s Dream in Pictures</vt:lpstr>
      <vt:lpstr>A Midsummer Night’s Dream in Pictures</vt:lpstr>
      <vt:lpstr>A Midsummer Night’s Dream in Pictures</vt:lpstr>
      <vt:lpstr>A Midsummer Night’s Dream in Pictures</vt:lpstr>
      <vt:lpstr>A Midsummer Night’s Dream in Pictures</vt:lpstr>
      <vt:lpstr>A Midsummer Night’s Dream in Pictures</vt:lpstr>
      <vt:lpstr>A Midsummer Night’s Dream in Pictures</vt:lpstr>
      <vt:lpstr>A Midsummer Night’s Dream in Pictures</vt:lpstr>
      <vt:lpstr>A Midsummer Night’s Dream in Pictures</vt:lpstr>
      <vt:lpstr>A Midsummer Night’s Dream in Pictures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 of time (lower level)</dc:title>
  <dc:creator>McLellan, Catherine (Spain)</dc:creator>
  <cp:lastModifiedBy>Kim Ashmore</cp:lastModifiedBy>
  <cp:revision>73</cp:revision>
  <dcterms:created xsi:type="dcterms:W3CDTF">2020-03-31T10:47:13Z</dcterms:created>
  <dcterms:modified xsi:type="dcterms:W3CDTF">2024-02-09T15:50:42Z</dcterms:modified>
</cp:coreProperties>
</file>