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9" r:id="rId1"/>
    <p:sldMasterId id="2147483754" r:id="rId2"/>
    <p:sldMasterId id="2147483727" r:id="rId3"/>
    <p:sldMasterId id="2147483759" r:id="rId4"/>
    <p:sldMasterId id="2147483660" r:id="rId5"/>
    <p:sldMasterId id="2147483700" r:id="rId6"/>
  </p:sldMasterIdLst>
  <p:notesMasterIdLst>
    <p:notesMasterId r:id="rId23"/>
  </p:notesMasterIdLst>
  <p:handoutMasterIdLst>
    <p:handoutMasterId r:id="rId24"/>
  </p:handoutMasterIdLst>
  <p:sldIdLst>
    <p:sldId id="281" r:id="rId7"/>
    <p:sldId id="327" r:id="rId8"/>
    <p:sldId id="351" r:id="rId9"/>
    <p:sldId id="342" r:id="rId10"/>
    <p:sldId id="343" r:id="rId11"/>
    <p:sldId id="344" r:id="rId12"/>
    <p:sldId id="345" r:id="rId13"/>
    <p:sldId id="346" r:id="rId14"/>
    <p:sldId id="328" r:id="rId15"/>
    <p:sldId id="341" r:id="rId16"/>
    <p:sldId id="347" r:id="rId17"/>
    <p:sldId id="352" r:id="rId18"/>
    <p:sldId id="348" r:id="rId19"/>
    <p:sldId id="349" r:id="rId20"/>
    <p:sldId id="350" r:id="rId21"/>
    <p:sldId id="305" r:id="rId22"/>
  </p:sldIdLst>
  <p:sldSz cx="12192000" cy="6858000"/>
  <p:notesSz cx="6889750" cy="10021888"/>
  <p:embeddedFontLst>
    <p:embeddedFont>
      <p:font typeface="British Council Sans" panose="020B0604020202020204" charset="0"/>
      <p:regular r:id="rId25"/>
      <p:bold r:id="rId26"/>
      <p:italic r:id="rId27"/>
      <p:boldItalic r:id="rId28"/>
    </p:embeddedFont>
    <p:embeddedFont>
      <p:font typeface="British Council Sans Headline" panose="020B0604020202020204" charset="0"/>
      <p:regular r:id="rId29"/>
      <p:bold r:id="rId30"/>
      <p:italic r:id="rId31"/>
      <p:boldItalic r:id="rId32"/>
    </p:embeddedFont>
    <p:embeddedFont>
      <p:font typeface="British Council Sans Light" panose="020B040402020209020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085A"/>
    <a:srgbClr val="920061"/>
    <a:srgbClr val="005C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35" autoAdjust="0"/>
    <p:restoredTop sz="0" autoAdjust="0"/>
  </p:normalViewPr>
  <p:slideViewPr>
    <p:cSldViewPr snapToGrid="0" snapToObjects="1">
      <p:cViewPr varScale="1">
        <p:scale>
          <a:sx n="99" d="100"/>
          <a:sy n="99" d="100"/>
        </p:scale>
        <p:origin x="78" y="12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5" d="100"/>
          <a:sy n="55" d="100"/>
        </p:scale>
        <p:origin x="2022" y="78"/>
      </p:cViewPr>
      <p:guideLst>
        <p:guide orient="horz" pos="3157"/>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10.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1094"/>
          </a:xfrm>
          <a:prstGeom prst="rect">
            <a:avLst/>
          </a:prstGeom>
        </p:spPr>
        <p:txBody>
          <a:bodyPr vert="horz" lIns="96634" tIns="48317" rIns="96634" bIns="48317" rtlCol="0"/>
          <a:lstStyle>
            <a:lvl1pPr algn="r">
              <a:defRPr sz="1300"/>
            </a:lvl1pPr>
          </a:lstStyle>
          <a:p>
            <a:fld id="{447A7BA6-C638-465B-9AAD-85D10B1E07AD}" type="datetimeFigureOut">
              <a:rPr lang="en-GB" smtClean="0"/>
              <a:t>28/01/2024</a:t>
            </a:fld>
            <a:endParaRPr lang="en-GB"/>
          </a:p>
        </p:txBody>
      </p:sp>
      <p:sp>
        <p:nvSpPr>
          <p:cNvPr id="4" name="Footer Placeholder 3"/>
          <p:cNvSpPr>
            <a:spLocks noGrp="1"/>
          </p:cNvSpPr>
          <p:nvPr>
            <p:ph type="ftr" sz="quarter" idx="2"/>
          </p:nvPr>
        </p:nvSpPr>
        <p:spPr>
          <a:xfrm>
            <a:off x="0" y="9519054"/>
            <a:ext cx="2985558" cy="50109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4"/>
            <a:ext cx="2985558" cy="501094"/>
          </a:xfrm>
          <a:prstGeom prst="rect">
            <a:avLst/>
          </a:prstGeom>
        </p:spPr>
        <p:txBody>
          <a:bodyPr vert="horz" lIns="96634" tIns="48317" rIns="96634" bIns="48317" rtlCol="0" anchor="b"/>
          <a:lstStyle>
            <a:lvl1pPr algn="r">
              <a:defRPr sz="1300"/>
            </a:lvl1pPr>
          </a:lstStyle>
          <a:p>
            <a:fld id="{E5C142D4-5647-4A56-9986-C5881B7B5362}" type="slidenum">
              <a:rPr lang="en-GB" smtClean="0"/>
              <a:t>‹#›</a:t>
            </a:fld>
            <a:endParaRPr lang="en-GB"/>
          </a:p>
        </p:txBody>
      </p:sp>
    </p:spTree>
    <p:extLst>
      <p:ext uri="{BB962C8B-B14F-4D97-AF65-F5344CB8AC3E}">
        <p14:creationId xmlns:p14="http://schemas.microsoft.com/office/powerpoint/2010/main" val="19692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1094"/>
          </a:xfrm>
          <a:prstGeom prst="rect">
            <a:avLst/>
          </a:prstGeom>
        </p:spPr>
        <p:txBody>
          <a:bodyPr vert="horz" lIns="96634" tIns="48317" rIns="96634" bIns="48317" rtlCol="0"/>
          <a:lstStyle>
            <a:lvl1pPr algn="r">
              <a:defRPr sz="1300"/>
            </a:lvl1pPr>
          </a:lstStyle>
          <a:p>
            <a:fld id="{AE303045-9E18-4723-8DEC-FFCFCD854557}" type="datetimeFigureOut">
              <a:rPr lang="en-GB" smtClean="0"/>
              <a:t>28/01/2024</a:t>
            </a:fld>
            <a:endParaRPr lang="en-GB"/>
          </a:p>
        </p:txBody>
      </p:sp>
      <p:sp>
        <p:nvSpPr>
          <p:cNvPr id="4" name="Slide Image Placeholder 3"/>
          <p:cNvSpPr>
            <a:spLocks noGrp="1" noRot="1" noChangeAspect="1"/>
          </p:cNvSpPr>
          <p:nvPr>
            <p:ph type="sldImg" idx="2"/>
          </p:nvPr>
        </p:nvSpPr>
        <p:spPr>
          <a:xfrm>
            <a:off x="104775" y="750888"/>
            <a:ext cx="6680200" cy="3759200"/>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760397"/>
            <a:ext cx="5511800" cy="4509850"/>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4"/>
            <a:ext cx="2985558" cy="50109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4"/>
            <a:ext cx="2985558" cy="501094"/>
          </a:xfrm>
          <a:prstGeom prst="rect">
            <a:avLst/>
          </a:prstGeom>
        </p:spPr>
        <p:txBody>
          <a:bodyPr vert="horz" lIns="96634" tIns="48317" rIns="96634" bIns="48317" rtlCol="0" anchor="b"/>
          <a:lstStyle>
            <a:lvl1pPr algn="r">
              <a:defRPr sz="1300"/>
            </a:lvl1pPr>
          </a:lstStyle>
          <a:p>
            <a:fld id="{A5C7F705-F937-46CB-A48B-0D9E19179A36}" type="slidenum">
              <a:rPr lang="en-GB" smtClean="0"/>
              <a:t>‹#›</a:t>
            </a:fld>
            <a:endParaRPr lang="en-GB"/>
          </a:p>
        </p:txBody>
      </p:sp>
    </p:spTree>
    <p:extLst>
      <p:ext uri="{BB962C8B-B14F-4D97-AF65-F5344CB8AC3E}">
        <p14:creationId xmlns:p14="http://schemas.microsoft.com/office/powerpoint/2010/main" val="1292058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bg2"/>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a:xfrm>
            <a:off x="648000" y="6192000"/>
            <a:ext cx="10944000" cy="180000"/>
          </a:xfrm>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0" y="2232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2"/>
                </a:solidFill>
              </a:defRPr>
            </a:lvl1pPr>
          </a:lstStyle>
          <a:p>
            <a:pPr lvl="0"/>
            <a:r>
              <a:rPr lang="en-GB"/>
              <a:t>Click to edit Master text styles</a:t>
            </a:r>
          </a:p>
        </p:txBody>
      </p:sp>
      <p:pic>
        <p:nvPicPr>
          <p:cNvPr id="12" name="Picture 11">
            <a:extLst>
              <a:ext uri="{FF2B5EF4-FFF2-40B4-BE49-F238E27FC236}">
                <a16:creationId xmlns:a16="http://schemas.microsoft.com/office/drawing/2014/main" id="{68B4A97B-8C6F-A742-9B60-1B6AE71A1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85900" cy="431800"/>
          </a:xfrm>
          <a:prstGeom prst="rect">
            <a:avLst/>
          </a:prstGeom>
        </p:spPr>
      </p:pic>
    </p:spTree>
    <p:extLst>
      <p:ext uri="{BB962C8B-B14F-4D97-AF65-F5344CB8AC3E}">
        <p14:creationId xmlns:p14="http://schemas.microsoft.com/office/powerpoint/2010/main" val="325095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lternate Layout 2: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3C6C0-C09D-5A4D-BFC7-C61316530C5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10">
            <a:extLst>
              <a:ext uri="{FF2B5EF4-FFF2-40B4-BE49-F238E27FC236}">
                <a16:creationId xmlns:a16="http://schemas.microsoft.com/office/drawing/2014/main" id="{C474AD28-5626-944D-B344-67A0342ACC49}"/>
              </a:ext>
            </a:extLst>
          </p:cNvPr>
          <p:cNvSpPr>
            <a:spLocks noGrp="1"/>
          </p:cNvSpPr>
          <p:nvPr>
            <p:ph type="body" sz="quarter" idx="14" hasCustomPrompt="1"/>
          </p:nvPr>
        </p:nvSpPr>
        <p:spPr>
          <a:xfrm>
            <a:off x="484632" y="423393"/>
            <a:ext cx="2677769" cy="553998"/>
          </a:xfrm>
          <a:prstGeom prst="rect">
            <a:avLst/>
          </a:prstGeom>
        </p:spPr>
        <p:txBody>
          <a:bodyPr vert="horz" lIns="0" tIns="0" rIns="0" bIns="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1500" b="1" i="0">
                <a:solidFill>
                  <a:schemeClr val="tx1"/>
                </a:solidFill>
                <a:latin typeface="British Council Sans" panose="020B0504020202020204" pitchFamily="34" charset="0"/>
                <a:ea typeface="British Council Sans" panose="020B0504020202020204" pitchFamily="34" charset="0"/>
                <a:cs typeface="British Council Sans" panose="020B0504020202020204" pitchFamily="34" charset="0"/>
              </a:defRPr>
            </a:lvl1pPr>
          </a:lstStyle>
          <a:p>
            <a:pPr lvl="0"/>
            <a:r>
              <a:rPr lang="en-GB" dirty="0"/>
              <a:t>Caption title</a:t>
            </a:r>
          </a:p>
        </p:txBody>
      </p:sp>
      <p:sp>
        <p:nvSpPr>
          <p:cNvPr id="10" name="Text Placeholder 10">
            <a:extLst>
              <a:ext uri="{FF2B5EF4-FFF2-40B4-BE49-F238E27FC236}">
                <a16:creationId xmlns:a16="http://schemas.microsoft.com/office/drawing/2014/main" id="{66E6B53E-F3C3-B148-AE6E-A7170791DC01}"/>
              </a:ext>
            </a:extLst>
          </p:cNvPr>
          <p:cNvSpPr>
            <a:spLocks noGrp="1"/>
          </p:cNvSpPr>
          <p:nvPr>
            <p:ph type="body" sz="quarter" idx="15" hasCustomPrompt="1"/>
          </p:nvPr>
        </p:nvSpPr>
        <p:spPr>
          <a:xfrm>
            <a:off x="481746" y="6026350"/>
            <a:ext cx="2022767" cy="736195"/>
          </a:xfrm>
          <a:prstGeom prst="rect">
            <a:avLst/>
          </a:prstGeom>
        </p:spPr>
        <p:txBody>
          <a:bodyPr vert="horz" lIns="0" tIns="0" rIns="0" bIns="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1200" b="1" i="0">
                <a:solidFill>
                  <a:schemeClr val="bg1"/>
                </a:solidFill>
                <a:latin typeface="British Council Sans" panose="020B0504020202020204" pitchFamily="34" charset="0"/>
                <a:ea typeface="British Council Sans" panose="020B0504020202020204" pitchFamily="34" charset="0"/>
                <a:cs typeface="British Council Sans" panose="020B0504020202020204" pitchFamily="34" charset="0"/>
              </a:defRPr>
            </a:lvl1pPr>
          </a:lstStyle>
          <a:p>
            <a:pPr lvl="0"/>
            <a:r>
              <a:rPr lang="en-GB" dirty="0"/>
              <a:t>Presentation title</a:t>
            </a:r>
          </a:p>
          <a:p>
            <a:pPr lvl="0"/>
            <a:r>
              <a:rPr lang="en-GB" dirty="0"/>
              <a:t>#</a:t>
            </a:r>
            <a:r>
              <a:rPr lang="en-GB" dirty="0" err="1"/>
              <a:t>TheClimateConnection</a:t>
            </a:r>
            <a:endParaRPr lang="en-GB" dirty="0"/>
          </a:p>
          <a:p>
            <a:pPr lvl="0"/>
            <a:r>
              <a:rPr lang="en-GB" dirty="0"/>
              <a:t>Date</a:t>
            </a:r>
          </a:p>
        </p:txBody>
      </p:sp>
    </p:spTree>
    <p:extLst>
      <p:ext uri="{BB962C8B-B14F-4D97-AF65-F5344CB8AC3E}">
        <p14:creationId xmlns:p14="http://schemas.microsoft.com/office/powerpoint/2010/main" val="389085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accent1"/>
                </a:solidFill>
              </a:defRPr>
            </a:lvl1pPr>
          </a:lstStyle>
          <a:p>
            <a:r>
              <a:rPr lang="en-US" dirty="0"/>
              <a:t>Click </a:t>
            </a:r>
            <a:r>
              <a:rPr lang="en-GB" noProof="0" dirty="0"/>
              <a:t>to</a:t>
            </a:r>
            <a:r>
              <a:rPr lang="en-US" dirty="0"/>
              <a:t>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232000"/>
            <a:ext cx="432000" cy="0"/>
          </a:xfrm>
          <a:prstGeom prst="line">
            <a:avLst/>
          </a:prstGeom>
          <a:ln w="3048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a:t>
            </a:r>
            <a:r>
              <a:rPr lang="en-GB" noProof="0" dirty="0"/>
              <a:t>Master</a:t>
            </a:r>
            <a:r>
              <a:rPr lang="en-US" dirty="0"/>
              <a:t> text styles</a:t>
            </a:r>
          </a:p>
        </p:txBody>
      </p:sp>
      <p:pic>
        <p:nvPicPr>
          <p:cNvPr id="10" name="Picture 9">
            <a:extLst>
              <a:ext uri="{FF2B5EF4-FFF2-40B4-BE49-F238E27FC236}">
                <a16:creationId xmlns:a16="http://schemas.microsoft.com/office/drawing/2014/main" id="{B228E9DE-B6D7-D144-9B89-4C1ED3A47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Tree>
    <p:extLst>
      <p:ext uri="{BB962C8B-B14F-4D97-AF65-F5344CB8AC3E}">
        <p14:creationId xmlns:p14="http://schemas.microsoft.com/office/powerpoint/2010/main" val="1939506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accent1"/>
                </a:solidFill>
              </a:defRPr>
            </a:lvl1pPr>
          </a:lstStyle>
          <a:p>
            <a:r>
              <a:rPr lang="en-GB" noProof="0" dirty="0"/>
              <a:t>Click</a:t>
            </a:r>
            <a:r>
              <a:rPr lang="en-US" dirty="0"/>
              <a:t> to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592000"/>
            <a:ext cx="432000" cy="0"/>
          </a:xfrm>
          <a:prstGeom prst="line">
            <a:avLst/>
          </a:prstGeom>
          <a:ln w="3048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Master </a:t>
            </a:r>
            <a:r>
              <a:rPr lang="en-GB" noProof="0" dirty="0"/>
              <a:t>text</a:t>
            </a:r>
            <a:r>
              <a:rPr lang="en-US" dirty="0"/>
              <a:t> styles</a:t>
            </a:r>
          </a:p>
        </p:txBody>
      </p:sp>
      <p:pic>
        <p:nvPicPr>
          <p:cNvPr id="9" name="Picture 8">
            <a:extLst>
              <a:ext uri="{FF2B5EF4-FFF2-40B4-BE49-F238E27FC236}">
                <a16:creationId xmlns:a16="http://schemas.microsoft.com/office/drawing/2014/main" id="{5E41C586-C2C4-F543-85BF-E60883FCAC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Tree>
    <p:extLst>
      <p:ext uri="{BB962C8B-B14F-4D97-AF65-F5344CB8AC3E}">
        <p14:creationId xmlns:p14="http://schemas.microsoft.com/office/powerpoint/2010/main" val="3342158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accent1"/>
                </a:solidFill>
              </a:defRPr>
            </a:lvl1pPr>
          </a:lstStyle>
          <a:p>
            <a:r>
              <a:rPr lang="en-GB" noProof="0" dirty="0"/>
              <a:t>Click</a:t>
            </a:r>
            <a:r>
              <a:rPr lang="en-US" dirty="0"/>
              <a:t> to edit Master 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Master </a:t>
            </a:r>
            <a:r>
              <a:rPr lang="en-GB" noProof="0" dirty="0"/>
              <a:t>text</a:t>
            </a:r>
            <a:r>
              <a:rPr lang="en-US" dirty="0"/>
              <a:t> styles</a:t>
            </a:r>
          </a:p>
        </p:txBody>
      </p:sp>
      <p:pic>
        <p:nvPicPr>
          <p:cNvPr id="9" name="Picture 8">
            <a:extLst>
              <a:ext uri="{FF2B5EF4-FFF2-40B4-BE49-F238E27FC236}">
                <a16:creationId xmlns:a16="http://schemas.microsoft.com/office/drawing/2014/main" id="{5E41C586-C2C4-F543-85BF-E60883FCAC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Tree>
    <p:extLst>
      <p:ext uri="{BB962C8B-B14F-4D97-AF65-F5344CB8AC3E}">
        <p14:creationId xmlns:p14="http://schemas.microsoft.com/office/powerpoint/2010/main" val="136541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tx2"/>
                </a:solidFill>
              </a:defRPr>
            </a:lvl1pPr>
          </a:lstStyle>
          <a:p>
            <a:r>
              <a:rPr lang="en-US" dirty="0"/>
              <a:t>Click </a:t>
            </a:r>
            <a:r>
              <a:rPr lang="en-GB" noProof="0" dirty="0"/>
              <a:t>to</a:t>
            </a:r>
            <a:r>
              <a:rPr lang="en-US" dirty="0"/>
              <a:t>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0" y="223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a:t>
            </a:r>
            <a:r>
              <a:rPr lang="en-GB" noProof="0" dirty="0"/>
              <a:t>Master</a:t>
            </a:r>
            <a:r>
              <a:rPr lang="en-US" dirty="0"/>
              <a:t> text styles</a:t>
            </a:r>
          </a:p>
        </p:txBody>
      </p:sp>
      <p:pic>
        <p:nvPicPr>
          <p:cNvPr id="10" name="Picture 9">
            <a:extLst>
              <a:ext uri="{FF2B5EF4-FFF2-40B4-BE49-F238E27FC236}">
                <a16:creationId xmlns:a16="http://schemas.microsoft.com/office/drawing/2014/main" id="{B228E9DE-B6D7-D144-9B89-4C1ED3A47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60500" cy="419100"/>
          </a:xfrm>
          <a:prstGeom prst="rect">
            <a:avLst/>
          </a:prstGeom>
        </p:spPr>
      </p:pic>
    </p:spTree>
    <p:extLst>
      <p:ext uri="{BB962C8B-B14F-4D97-AF65-F5344CB8AC3E}">
        <p14:creationId xmlns:p14="http://schemas.microsoft.com/office/powerpoint/2010/main" val="1452402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0" y="259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Master </a:t>
            </a:r>
            <a:r>
              <a:rPr lang="en-GB" noProof="0" dirty="0"/>
              <a:t>text</a:t>
            </a:r>
            <a:r>
              <a:rPr lang="en-US" dirty="0"/>
              <a:t> styles</a:t>
            </a:r>
          </a:p>
        </p:txBody>
      </p:sp>
      <p:pic>
        <p:nvPicPr>
          <p:cNvPr id="9" name="Picture 8">
            <a:extLst>
              <a:ext uri="{FF2B5EF4-FFF2-40B4-BE49-F238E27FC236}">
                <a16:creationId xmlns:a16="http://schemas.microsoft.com/office/drawing/2014/main" id="{5E41C586-C2C4-F543-85BF-E60883FCAC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60500" cy="419100"/>
          </a:xfrm>
          <a:prstGeom prst="rect">
            <a:avLst/>
          </a:prstGeom>
        </p:spPr>
      </p:pic>
    </p:spTree>
    <p:extLst>
      <p:ext uri="{BB962C8B-B14F-4D97-AF65-F5344CB8AC3E}">
        <p14:creationId xmlns:p14="http://schemas.microsoft.com/office/powerpoint/2010/main" val="2777072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Master </a:t>
            </a:r>
            <a:r>
              <a:rPr lang="en-GB" noProof="0" dirty="0"/>
              <a:t>text</a:t>
            </a:r>
            <a:r>
              <a:rPr lang="en-US" dirty="0"/>
              <a:t> styles</a:t>
            </a:r>
          </a:p>
        </p:txBody>
      </p:sp>
      <p:pic>
        <p:nvPicPr>
          <p:cNvPr id="9" name="Picture 8">
            <a:extLst>
              <a:ext uri="{FF2B5EF4-FFF2-40B4-BE49-F238E27FC236}">
                <a16:creationId xmlns:a16="http://schemas.microsoft.com/office/drawing/2014/main" id="{5E41C586-C2C4-F543-85BF-E60883FCAC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60500" cy="419100"/>
          </a:xfrm>
          <a:prstGeom prst="rect">
            <a:avLst/>
          </a:prstGeom>
        </p:spPr>
      </p:pic>
    </p:spTree>
    <p:extLst>
      <p:ext uri="{BB962C8B-B14F-4D97-AF65-F5344CB8AC3E}">
        <p14:creationId xmlns:p14="http://schemas.microsoft.com/office/powerpoint/2010/main" val="132374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 minus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spTree>
    <p:extLst>
      <p:ext uri="{BB962C8B-B14F-4D97-AF65-F5344CB8AC3E}">
        <p14:creationId xmlns:p14="http://schemas.microsoft.com/office/powerpoint/2010/main" val="379372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GB" noProof="0"/>
              <a:t>www.teachingenglish.org.uk</a:t>
            </a:r>
            <a:endParaRPr lang="en-GB" noProof="0" dirty="0"/>
          </a:p>
        </p:txBody>
      </p:sp>
      <p:sp>
        <p:nvSpPr>
          <p:cNvPr id="5" name="Slide Number Placeholder 4"/>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203774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GB" noProof="0" dirty="0"/>
              <a:t>Click</a:t>
            </a:r>
            <a:r>
              <a:rPr lang="en-US" dirty="0"/>
              <a:t> to edit Master title style</a:t>
            </a:r>
          </a:p>
        </p:txBody>
      </p:sp>
      <p:sp>
        <p:nvSpPr>
          <p:cNvPr id="3" name="Content Placeholder 2"/>
          <p:cNvSpPr>
            <a:spLocks noGrp="1"/>
          </p:cNvSpPr>
          <p:nvPr>
            <p:ph idx="1" hasCustomPrompt="1"/>
          </p:nvPr>
        </p:nvSpPr>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a:t>www.teachingenglish.org.uk</a:t>
            </a:r>
            <a:endParaRPr lang="en-GB" noProof="0" dirty="0"/>
          </a:p>
        </p:txBody>
      </p:sp>
      <p:sp>
        <p:nvSpPr>
          <p:cNvPr id="6" name="Slide Number Placeholder 5"/>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2074470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bg2"/>
                </a:solidFill>
              </a:defRPr>
            </a:lvl1pPr>
          </a:lstStyle>
          <a:p>
            <a:r>
              <a:rPr lang="en-GB" noProof="0"/>
              <a:t>Click to edit Master title style</a:t>
            </a:r>
            <a:endParaRPr lang="en-US" dirty="0"/>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dirty="0"/>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a:xfrm>
            <a:off x="648000" y="6192000"/>
            <a:ext cx="10944000" cy="180000"/>
          </a:xfrm>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592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2"/>
                </a:solidFill>
              </a:defRPr>
            </a:lvl1pPr>
          </a:lstStyle>
          <a:p>
            <a:pPr lvl="0"/>
            <a:r>
              <a:rPr lang="en-GB"/>
              <a:t>Click to edit Master text styles</a:t>
            </a:r>
          </a:p>
        </p:txBody>
      </p:sp>
      <p:pic>
        <p:nvPicPr>
          <p:cNvPr id="7" name="Picture 6">
            <a:extLst>
              <a:ext uri="{FF2B5EF4-FFF2-40B4-BE49-F238E27FC236}">
                <a16:creationId xmlns:a16="http://schemas.microsoft.com/office/drawing/2014/main" id="{EE56BB0E-B503-6047-9026-46230EF788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85900" cy="431800"/>
          </a:xfrm>
          <a:prstGeom prst="rect">
            <a:avLst/>
          </a:prstGeom>
        </p:spPr>
      </p:pic>
    </p:spTree>
    <p:extLst>
      <p:ext uri="{BB962C8B-B14F-4D97-AF65-F5344CB8AC3E}">
        <p14:creationId xmlns:p14="http://schemas.microsoft.com/office/powerpoint/2010/main" val="3050437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GB" noProof="0" dirty="0"/>
              <a:t>Click to edit Master title style</a:t>
            </a:r>
          </a:p>
        </p:txBody>
      </p:sp>
      <p:sp>
        <p:nvSpPr>
          <p:cNvPr id="3" name="Content Placeholder 2"/>
          <p:cNvSpPr>
            <a:spLocks noGrp="1"/>
          </p:cNvSpPr>
          <p:nvPr>
            <p:ph sz="half" idx="1"/>
          </p:nvPr>
        </p:nvSpPr>
        <p:spPr>
          <a:xfrm>
            <a:off x="648000" y="1512000"/>
            <a:ext cx="5328000" cy="4500000"/>
          </a:xfrm>
        </p:spPr>
        <p:txBody>
          <a:bodyPr/>
          <a:lstStyle/>
          <a:p>
            <a:pPr lvl="0"/>
            <a:r>
              <a:rPr lang="en-US" dirty="0"/>
              <a:t>Edit Master text styles</a:t>
            </a:r>
          </a:p>
          <a:p>
            <a:pPr lvl="1"/>
            <a:r>
              <a:rPr lang="en-US" dirty="0"/>
              <a:t>Second level</a:t>
            </a:r>
          </a:p>
          <a:p>
            <a:pPr lvl="2"/>
            <a:r>
              <a:rPr lang="en-US" dirty="0"/>
              <a:t>Third </a:t>
            </a:r>
            <a:r>
              <a:rPr lang="en-GB" noProof="0" dirty="0"/>
              <a:t>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4000" y="1512000"/>
            <a:ext cx="5328000" cy="4500000"/>
          </a:xfrm>
        </p:spPr>
        <p:txBody>
          <a:bodyPr/>
          <a:lstStyle/>
          <a:p>
            <a:pPr lvl="0"/>
            <a:r>
              <a:rPr lang="en-US" dirty="0"/>
              <a:t>Edit Master text styles</a:t>
            </a:r>
          </a:p>
          <a:p>
            <a:pPr lvl="1"/>
            <a:r>
              <a:rPr lang="en-US" dirty="0"/>
              <a:t>Second </a:t>
            </a:r>
            <a:r>
              <a:rPr lang="en-GB" noProof="0" dirty="0"/>
              <a:t>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www.teachingenglish.org.uk</a:t>
            </a:r>
            <a:endParaRPr lang="en-US" dirty="0"/>
          </a:p>
        </p:txBody>
      </p:sp>
      <p:sp>
        <p:nvSpPr>
          <p:cNvPr id="7" name="Slide Number Placeholder 6"/>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3350895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 lef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US" dirty="0"/>
              <a:t>Click </a:t>
            </a:r>
            <a:r>
              <a:rPr lang="en-GB" noProof="0" dirty="0"/>
              <a:t>to</a:t>
            </a:r>
            <a:r>
              <a:rPr lang="en-US" dirty="0"/>
              <a:t> edit Master title style</a:t>
            </a:r>
          </a:p>
        </p:txBody>
      </p:sp>
      <p:sp>
        <p:nvSpPr>
          <p:cNvPr id="3" name="Content Placeholder 2"/>
          <p:cNvSpPr>
            <a:spLocks noGrp="1"/>
          </p:cNvSpPr>
          <p:nvPr>
            <p:ph sz="half" idx="1"/>
          </p:nvPr>
        </p:nvSpPr>
        <p:spPr>
          <a:xfrm>
            <a:off x="648000" y="1512000"/>
            <a:ext cx="5328000" cy="450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GB" noProof="0"/>
              <a:t>www.teachingenglish.org.uk</a:t>
            </a:r>
            <a:endParaRPr lang="en-GB" noProof="0" dirty="0"/>
          </a:p>
        </p:txBody>
      </p:sp>
      <p:sp>
        <p:nvSpPr>
          <p:cNvPr id="7" name="Slide Number Placeholder 6"/>
          <p:cNvSpPr>
            <a:spLocks noGrp="1"/>
          </p:cNvSpPr>
          <p:nvPr>
            <p:ph type="sldNum" sz="quarter" idx="12"/>
          </p:nvPr>
        </p:nvSpPr>
        <p:spPr/>
        <p:txBody>
          <a:bodyPr/>
          <a:lstStyle/>
          <a:p>
            <a:fld id="{A36854FA-307F-854E-96D4-DE585DB24BD3}" type="slidenum">
              <a:rPr lang="en-GB" noProof="0" smtClean="0"/>
              <a:t>‹#›</a:t>
            </a:fld>
            <a:endParaRPr lang="en-GB" noProof="0" dirty="0"/>
          </a:p>
        </p:txBody>
      </p:sp>
      <p:sp>
        <p:nvSpPr>
          <p:cNvPr id="8" name="Picture Placeholder 7">
            <a:extLst>
              <a:ext uri="{FF2B5EF4-FFF2-40B4-BE49-F238E27FC236}">
                <a16:creationId xmlns:a16="http://schemas.microsoft.com/office/drawing/2014/main" id="{5686E00B-4C6B-434C-80C9-F98EF22F317A}"/>
              </a:ext>
            </a:extLst>
          </p:cNvPr>
          <p:cNvSpPr>
            <a:spLocks noGrp="1"/>
          </p:cNvSpPr>
          <p:nvPr>
            <p:ph type="pic" sz="quarter" idx="13"/>
          </p:nvPr>
        </p:nvSpPr>
        <p:spPr>
          <a:xfrm>
            <a:off x="6264000" y="1512002"/>
            <a:ext cx="5328000" cy="4500563"/>
          </a:xfrm>
        </p:spPr>
        <p:txBody>
          <a:bodyPr/>
          <a:lstStyle/>
          <a:p>
            <a:endParaRPr lang="en-GB" noProof="0" dirty="0"/>
          </a:p>
        </p:txBody>
      </p:sp>
    </p:spTree>
    <p:extLst>
      <p:ext uri="{BB962C8B-B14F-4D97-AF65-F5344CB8AC3E}">
        <p14:creationId xmlns:p14="http://schemas.microsoft.com/office/powerpoint/2010/main" val="292515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US" dirty="0"/>
              <a:t>Click to edit Master title style</a:t>
            </a:r>
          </a:p>
        </p:txBody>
      </p:sp>
      <p:sp>
        <p:nvSpPr>
          <p:cNvPr id="4" name="Content Placeholder 3"/>
          <p:cNvSpPr>
            <a:spLocks noGrp="1"/>
          </p:cNvSpPr>
          <p:nvPr>
            <p:ph sz="half" idx="2"/>
          </p:nvPr>
        </p:nvSpPr>
        <p:spPr>
          <a:xfrm>
            <a:off x="6264000" y="1512000"/>
            <a:ext cx="5328000" cy="4500000"/>
          </a:xfrm>
        </p:spPr>
        <p:txBody>
          <a:bodyPr/>
          <a:lstStyle/>
          <a:p>
            <a:pPr lvl="0"/>
            <a:r>
              <a:rPr lang="en-US" dirty="0"/>
              <a:t>Edit Master text styles</a:t>
            </a:r>
          </a:p>
          <a:p>
            <a:pPr lvl="1"/>
            <a:r>
              <a:rPr lang="en-US" dirty="0"/>
              <a:t>Second level</a:t>
            </a:r>
          </a:p>
          <a:p>
            <a:pPr lvl="2"/>
            <a:r>
              <a:rPr lang="en-US" dirty="0"/>
              <a:t>Third </a:t>
            </a:r>
            <a:r>
              <a:rPr lang="en-GB" noProof="0" dirty="0"/>
              <a:t>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GB" noProof="0"/>
              <a:t>www.teachingenglish.org.uk</a:t>
            </a:r>
            <a:endParaRPr lang="en-GB" noProof="0" dirty="0"/>
          </a:p>
        </p:txBody>
      </p:sp>
      <p:sp>
        <p:nvSpPr>
          <p:cNvPr id="7" name="Slide Number Placeholder 6"/>
          <p:cNvSpPr>
            <a:spLocks noGrp="1"/>
          </p:cNvSpPr>
          <p:nvPr>
            <p:ph type="sldNum" sz="quarter" idx="12"/>
          </p:nvPr>
        </p:nvSpPr>
        <p:spPr/>
        <p:txBody>
          <a:bodyPr/>
          <a:lstStyle/>
          <a:p>
            <a:fld id="{A36854FA-307F-854E-96D4-DE585DB24BD3}" type="slidenum">
              <a:rPr lang="en-GB" noProof="0" smtClean="0"/>
              <a:t>‹#›</a:t>
            </a:fld>
            <a:endParaRPr lang="en-GB" noProof="0" dirty="0"/>
          </a:p>
        </p:txBody>
      </p:sp>
      <p:sp>
        <p:nvSpPr>
          <p:cNvPr id="8" name="Picture Placeholder 7">
            <a:extLst>
              <a:ext uri="{FF2B5EF4-FFF2-40B4-BE49-F238E27FC236}">
                <a16:creationId xmlns:a16="http://schemas.microsoft.com/office/drawing/2014/main" id="{FCB1FB70-6F45-E74A-AF01-AB7AE7B3B932}"/>
              </a:ext>
            </a:extLst>
          </p:cNvPr>
          <p:cNvSpPr>
            <a:spLocks noGrp="1"/>
          </p:cNvSpPr>
          <p:nvPr>
            <p:ph type="pic" sz="quarter" idx="13"/>
          </p:nvPr>
        </p:nvSpPr>
        <p:spPr>
          <a:xfrm>
            <a:off x="648000" y="1511999"/>
            <a:ext cx="5328000" cy="4500000"/>
          </a:xfrm>
        </p:spPr>
        <p:txBody>
          <a:bodyPr/>
          <a:lstStyle/>
          <a:p>
            <a:endParaRPr lang="en-GB" noProof="0" dirty="0"/>
          </a:p>
        </p:txBody>
      </p:sp>
    </p:spTree>
    <p:extLst>
      <p:ext uri="{BB962C8B-B14F-4D97-AF65-F5344CB8AC3E}">
        <p14:creationId xmlns:p14="http://schemas.microsoft.com/office/powerpoint/2010/main" val="2992826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noProof="0"/>
              <a:t>www.teachingenglish.org.uk</a:t>
            </a:r>
            <a:endParaRPr lang="en-GB" noProof="0" dirty="0"/>
          </a:p>
        </p:txBody>
      </p:sp>
      <p:sp>
        <p:nvSpPr>
          <p:cNvPr id="4" name="Slide Number Placeholder 3"/>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2634010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divider - minus logo">
  <p:cSld name="Section divider - minus logo">
    <p:spTree>
      <p:nvGrpSpPr>
        <p:cNvPr id="1" name="Shape 112"/>
        <p:cNvGrpSpPr/>
        <p:nvPr/>
      </p:nvGrpSpPr>
      <p:grpSpPr>
        <a:xfrm>
          <a:off x="0" y="0"/>
          <a:ext cx="0" cy="0"/>
          <a:chOff x="0" y="0"/>
          <a:chExt cx="0" cy="0"/>
        </a:xfrm>
      </p:grpSpPr>
      <p:sp>
        <p:nvSpPr>
          <p:cNvPr id="113" name="Google Shape;113;p39"/>
          <p:cNvSpPr txBox="1">
            <a:spLocks noGrp="1"/>
          </p:cNvSpPr>
          <p:nvPr>
            <p:ph type="ctrTitle"/>
          </p:nvPr>
        </p:nvSpPr>
        <p:spPr>
          <a:xfrm>
            <a:off x="648000" y="1728000"/>
            <a:ext cx="6876000" cy="144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4800"/>
              <a:buFont typeface="Arial"/>
              <a:buNone/>
              <a:defRPr sz="4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9"/>
          <p:cNvSpPr txBox="1">
            <a:spLocks noGrp="1"/>
          </p:cNvSpPr>
          <p:nvPr>
            <p:ph type="ftr" idx="11"/>
          </p:nvPr>
        </p:nvSpPr>
        <p:spPr>
          <a:xfrm>
            <a:off x="648000" y="6192000"/>
            <a:ext cx="10944000"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79078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51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bg2"/>
                </a:solidFill>
              </a:defRPr>
            </a:lvl1pPr>
          </a:lstStyle>
          <a:p>
            <a:r>
              <a:rPr lang="en-GB"/>
              <a:t>Click to edit Master title style</a:t>
            </a:r>
            <a:endParaRPr lang="en-US" dirty="0"/>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a:xfrm>
            <a:off x="648000" y="6192000"/>
            <a:ext cx="10944000" cy="180000"/>
          </a:xfrm>
        </p:spPr>
        <p:txBody>
          <a:bodyPr/>
          <a:lstStyle/>
          <a:p>
            <a:r>
              <a:rPr lang="en-GB" noProof="0"/>
              <a:t>www.teachingenglish.org.uk</a:t>
            </a:r>
            <a:endParaRPr lang="en-GB" noProof="0" dirty="0"/>
          </a:p>
        </p:txBody>
      </p: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2"/>
                </a:solidFill>
              </a:defRPr>
            </a:lvl1pPr>
          </a:lstStyle>
          <a:p>
            <a:pPr lvl="0"/>
            <a:r>
              <a:rPr lang="en-GB"/>
              <a:t>Click to edit Master text styles</a:t>
            </a:r>
          </a:p>
        </p:txBody>
      </p:sp>
      <p:pic>
        <p:nvPicPr>
          <p:cNvPr id="7" name="Picture 6">
            <a:extLst>
              <a:ext uri="{FF2B5EF4-FFF2-40B4-BE49-F238E27FC236}">
                <a16:creationId xmlns:a16="http://schemas.microsoft.com/office/drawing/2014/main" id="{EE56BB0E-B503-6047-9026-46230EF788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85900" cy="431800"/>
          </a:xfrm>
          <a:prstGeom prst="rect">
            <a:avLst/>
          </a:prstGeom>
        </p:spPr>
      </p:pic>
    </p:spTree>
    <p:extLst>
      <p:ext uri="{BB962C8B-B14F-4D97-AF65-F5344CB8AC3E}">
        <p14:creationId xmlns:p14="http://schemas.microsoft.com/office/powerpoint/2010/main" val="3793448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D608B-4FAB-BB49-B9C2-26EACBE18F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extBox 21"/>
          <p:cNvSpPr txBox="1"/>
          <p:nvPr userDrawn="1"/>
        </p:nvSpPr>
        <p:spPr>
          <a:xfrm>
            <a:off x="9058738" y="6339801"/>
            <a:ext cx="2022767" cy="276999"/>
          </a:xfrm>
          <a:prstGeom prst="rect">
            <a:avLst/>
          </a:prstGeom>
          <a:noFill/>
        </p:spPr>
        <p:txBody>
          <a:bodyPr wrap="square" rtlCol="0">
            <a:spAutoFit/>
          </a:bodyPr>
          <a:lstStyle/>
          <a:p>
            <a:r>
              <a:rPr lang="en-US" sz="1200" b="1" i="0">
                <a:solidFill>
                  <a:srgbClr val="23085A"/>
                </a:solidFill>
                <a:latin typeface="British Council Sans" charset="0"/>
                <a:ea typeface="British Council Sans" charset="0"/>
                <a:cs typeface="British Council Sans" charset="0"/>
              </a:rPr>
              <a:t>#</a:t>
            </a:r>
            <a:r>
              <a:rPr lang="en-US" sz="1200" b="1" i="0" err="1">
                <a:solidFill>
                  <a:srgbClr val="23085A"/>
                </a:solidFill>
                <a:latin typeface="British Council Sans" charset="0"/>
                <a:ea typeface="British Council Sans" charset="0"/>
                <a:cs typeface="British Council Sans" charset="0"/>
              </a:rPr>
              <a:t>TheClimateConnection</a:t>
            </a:r>
            <a:endParaRPr lang="en-US" sz="1200" b="1" i="0">
              <a:solidFill>
                <a:srgbClr val="23085A"/>
              </a:solidFill>
              <a:latin typeface="British Council Sans" charset="0"/>
              <a:ea typeface="British Council Sans" charset="0"/>
              <a:cs typeface="British Council Sans" charset="0"/>
            </a:endParaRPr>
          </a:p>
        </p:txBody>
      </p:sp>
      <p:pic>
        <p:nvPicPr>
          <p:cNvPr id="5" name="Picture 4">
            <a:extLst>
              <a:ext uri="{FF2B5EF4-FFF2-40B4-BE49-F238E27FC236}">
                <a16:creationId xmlns:a16="http://schemas.microsoft.com/office/drawing/2014/main" id="{260B1A48-08EC-4946-9676-6630CD157E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020" y="3037158"/>
            <a:ext cx="3075709" cy="3075709"/>
          </a:xfrm>
          <a:prstGeom prst="rect">
            <a:avLst/>
          </a:prstGeom>
        </p:spPr>
      </p:pic>
      <p:pic>
        <p:nvPicPr>
          <p:cNvPr id="8" name="Picture 7">
            <a:extLst>
              <a:ext uri="{FF2B5EF4-FFF2-40B4-BE49-F238E27FC236}">
                <a16:creationId xmlns:a16="http://schemas.microsoft.com/office/drawing/2014/main" id="{1A0FFCD1-473B-1C44-9320-439E7B1E75B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048000" y="-1415"/>
            <a:ext cx="3048000" cy="3048000"/>
          </a:xfrm>
          <a:prstGeom prst="rect">
            <a:avLst/>
          </a:prstGeom>
        </p:spPr>
      </p:pic>
      <p:pic>
        <p:nvPicPr>
          <p:cNvPr id="10" name="Picture 9">
            <a:extLst>
              <a:ext uri="{FF2B5EF4-FFF2-40B4-BE49-F238E27FC236}">
                <a16:creationId xmlns:a16="http://schemas.microsoft.com/office/drawing/2014/main" id="{C205A79D-33F2-0E41-AB4F-E49294C219B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54842" y="0"/>
            <a:ext cx="3037158" cy="3037158"/>
          </a:xfrm>
          <a:prstGeom prst="rect">
            <a:avLst/>
          </a:prstGeom>
        </p:spPr>
      </p:pic>
      <p:pic>
        <p:nvPicPr>
          <p:cNvPr id="12" name="Picture 11">
            <a:extLst>
              <a:ext uri="{FF2B5EF4-FFF2-40B4-BE49-F238E27FC236}">
                <a16:creationId xmlns:a16="http://schemas.microsoft.com/office/drawing/2014/main" id="{E44B5CC5-5462-064B-B801-C588FCC0CF55}"/>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140915" y="3013465"/>
            <a:ext cx="3075709" cy="3075709"/>
          </a:xfrm>
          <a:prstGeom prst="rect">
            <a:avLst/>
          </a:prstGeom>
        </p:spPr>
      </p:pic>
      <p:sp>
        <p:nvSpPr>
          <p:cNvPr id="14" name="Text Placeholder 12"/>
          <p:cNvSpPr>
            <a:spLocks noGrp="1"/>
          </p:cNvSpPr>
          <p:nvPr>
            <p:ph type="body" sz="quarter" idx="12" hasCustomPrompt="1"/>
          </p:nvPr>
        </p:nvSpPr>
        <p:spPr>
          <a:xfrm>
            <a:off x="11270164" y="6389367"/>
            <a:ext cx="733177" cy="246199"/>
          </a:xfrm>
          <a:prstGeom prst="rect">
            <a:avLst/>
          </a:prstGeom>
        </p:spPr>
        <p:txBody>
          <a:bodyPr vert="horz" lIns="0" tIns="0" rIns="0" bIns="0">
            <a:noAutofit/>
          </a:bodyPr>
          <a:lstStyle>
            <a:lvl1pPr marL="0" marR="0" indent="0" algn="l" defTabSz="1219215" rtl="0" eaLnBrk="1" fontAlgn="auto" latinLnBrk="0" hangingPunct="1">
              <a:lnSpc>
                <a:spcPct val="100000"/>
              </a:lnSpc>
              <a:spcBef>
                <a:spcPts val="0"/>
              </a:spcBef>
              <a:spcAft>
                <a:spcPts val="0"/>
              </a:spcAft>
              <a:buClrTx/>
              <a:buSzTx/>
              <a:buFontTx/>
              <a:buNone/>
              <a:tabLst/>
              <a:defRPr sz="1200" b="1" i="0" baseline="0">
                <a:solidFill>
                  <a:schemeClr val="bg1"/>
                </a:solidFill>
                <a:latin typeface="British Council Sans" charset="0"/>
                <a:ea typeface="British Council Sans" charset="0"/>
                <a:cs typeface="British Council Sans" charset="0"/>
              </a:defRPr>
            </a:lvl1pPr>
          </a:lstStyle>
          <a:p>
            <a:pPr marL="0" marR="0" lvl="0" indent="0" algn="l" defTabSz="1219215" rtl="0" eaLnBrk="1" fontAlgn="auto" latinLnBrk="0" hangingPunct="1">
              <a:lnSpc>
                <a:spcPct val="100000"/>
              </a:lnSpc>
              <a:spcBef>
                <a:spcPts val="0"/>
              </a:spcBef>
              <a:spcAft>
                <a:spcPts val="0"/>
              </a:spcAft>
              <a:buClrTx/>
              <a:buSzTx/>
              <a:buFontTx/>
              <a:buNone/>
              <a:tabLst/>
              <a:defRPr/>
            </a:pPr>
            <a:r>
              <a:rPr lang="en-GB" dirty="0"/>
              <a:t>Date</a:t>
            </a:r>
          </a:p>
        </p:txBody>
      </p:sp>
      <p:sp>
        <p:nvSpPr>
          <p:cNvPr id="17" name="Text Placeholder 10"/>
          <p:cNvSpPr>
            <a:spLocks noGrp="1"/>
          </p:cNvSpPr>
          <p:nvPr>
            <p:ph type="body" sz="quarter" idx="10" hasCustomPrompt="1"/>
          </p:nvPr>
        </p:nvSpPr>
        <p:spPr>
          <a:xfrm>
            <a:off x="3251374" y="3129864"/>
            <a:ext cx="5646720" cy="1937396"/>
          </a:xfrm>
          <a:prstGeom prst="rect">
            <a:avLst/>
          </a:prstGeom>
        </p:spPr>
        <p:txBody>
          <a:bodyPr vert="horz" lIns="0" tIns="0" rIns="0" bIns="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5500" b="0" i="0">
                <a:solidFill>
                  <a:schemeClr val="bg1"/>
                </a:solidFill>
                <a:latin typeface="British Council Sans Headline" charset="0"/>
                <a:ea typeface="British Council Sans Headline" charset="0"/>
                <a:cs typeface="British Council Sans Headline" charset="0"/>
              </a:defRPr>
            </a:lvl1pPr>
          </a:lstStyle>
          <a:p>
            <a:pPr lvl="0"/>
            <a:r>
              <a:rPr lang="en-GB" dirty="0"/>
              <a:t>Heading line 1</a:t>
            </a:r>
          </a:p>
          <a:p>
            <a:pPr lvl="0"/>
            <a:r>
              <a:rPr lang="en-GB" dirty="0"/>
              <a:t>Heading line 2</a:t>
            </a:r>
          </a:p>
        </p:txBody>
      </p:sp>
      <p:sp>
        <p:nvSpPr>
          <p:cNvPr id="18" name="Text Placeholder 12"/>
          <p:cNvSpPr>
            <a:spLocks noGrp="1"/>
          </p:cNvSpPr>
          <p:nvPr>
            <p:ph type="body" sz="quarter" idx="11" hasCustomPrompt="1"/>
          </p:nvPr>
        </p:nvSpPr>
        <p:spPr>
          <a:xfrm>
            <a:off x="3263095" y="5353640"/>
            <a:ext cx="4420543" cy="721752"/>
          </a:xfrm>
          <a:prstGeom prst="rect">
            <a:avLst/>
          </a:prstGeom>
        </p:spPr>
        <p:txBody>
          <a:bodyPr vert="horz" lIns="0" tIns="0" rIns="0" bIns="0">
            <a:noAutofit/>
          </a:bodyPr>
          <a:lstStyle>
            <a:lvl1pPr marL="0" marR="0" indent="0" algn="l" defTabSz="1219215" rtl="0" eaLnBrk="1" fontAlgn="auto" latinLnBrk="0" hangingPunct="1">
              <a:lnSpc>
                <a:spcPct val="100000"/>
              </a:lnSpc>
              <a:spcBef>
                <a:spcPts val="0"/>
              </a:spcBef>
              <a:spcAft>
                <a:spcPts val="0"/>
              </a:spcAft>
              <a:buClrTx/>
              <a:buSzTx/>
              <a:buFontTx/>
              <a:buNone/>
              <a:tabLst/>
              <a:defRPr sz="1800" b="1" i="0" baseline="0">
                <a:solidFill>
                  <a:schemeClr val="bg1"/>
                </a:solidFill>
                <a:latin typeface="British Council Sans" charset="0"/>
                <a:ea typeface="British Council Sans" charset="0"/>
                <a:cs typeface="British Council Sans" charset="0"/>
              </a:defRPr>
            </a:lvl1pPr>
          </a:lstStyle>
          <a:p>
            <a:pPr marL="0" marR="0" lvl="0" indent="0" algn="l" defTabSz="1219215" rtl="0" eaLnBrk="1" fontAlgn="auto" latinLnBrk="0" hangingPunct="1">
              <a:lnSpc>
                <a:spcPct val="100000"/>
              </a:lnSpc>
              <a:spcBef>
                <a:spcPts val="0"/>
              </a:spcBef>
              <a:spcAft>
                <a:spcPts val="0"/>
              </a:spcAft>
              <a:buClrTx/>
              <a:buSzTx/>
              <a:buFontTx/>
              <a:buNone/>
              <a:tabLst/>
              <a:defRPr/>
            </a:pPr>
            <a:r>
              <a:rPr lang="en-GB" dirty="0"/>
              <a:t>Sub heading 1</a:t>
            </a:r>
          </a:p>
          <a:p>
            <a:pPr marL="0" marR="0" lvl="0" indent="0" algn="l" defTabSz="1219215" rtl="0" eaLnBrk="1" fontAlgn="auto" latinLnBrk="0" hangingPunct="1">
              <a:lnSpc>
                <a:spcPct val="100000"/>
              </a:lnSpc>
              <a:spcBef>
                <a:spcPts val="0"/>
              </a:spcBef>
              <a:spcAft>
                <a:spcPts val="0"/>
              </a:spcAft>
              <a:buClrTx/>
              <a:buSzTx/>
              <a:buFontTx/>
              <a:buNone/>
              <a:tabLst/>
              <a:defRPr/>
            </a:pPr>
            <a:r>
              <a:rPr lang="en-GB" dirty="0"/>
              <a:t>Sub heading 2</a:t>
            </a:r>
          </a:p>
        </p:txBody>
      </p:sp>
      <p:sp>
        <p:nvSpPr>
          <p:cNvPr id="13" name="TextBox 12">
            <a:extLst>
              <a:ext uri="{FF2B5EF4-FFF2-40B4-BE49-F238E27FC236}">
                <a16:creationId xmlns:a16="http://schemas.microsoft.com/office/drawing/2014/main" id="{BAFF4A19-450B-1A45-A689-F14D63089C0E}"/>
              </a:ext>
            </a:extLst>
          </p:cNvPr>
          <p:cNvSpPr txBox="1"/>
          <p:nvPr userDrawn="1"/>
        </p:nvSpPr>
        <p:spPr>
          <a:xfrm>
            <a:off x="408174" y="6339802"/>
            <a:ext cx="3774943" cy="276999"/>
          </a:xfrm>
          <a:prstGeom prst="rect">
            <a:avLst/>
          </a:prstGeom>
          <a:noFill/>
        </p:spPr>
        <p:txBody>
          <a:bodyPr wrap="square" rtlCol="0">
            <a:spAutoFit/>
          </a:bodyPr>
          <a:lstStyle/>
          <a:p>
            <a:r>
              <a:rPr lang="en-US" sz="1200" b="1" i="0" err="1">
                <a:solidFill>
                  <a:srgbClr val="23085A"/>
                </a:solidFill>
                <a:latin typeface="British Council Sans" charset="0"/>
                <a:ea typeface="British Council Sans" charset="0"/>
                <a:cs typeface="British Council Sans" charset="0"/>
              </a:rPr>
              <a:t>www.britishcouncil.org</a:t>
            </a:r>
            <a:r>
              <a:rPr lang="en-US" sz="1200" b="1" i="0">
                <a:solidFill>
                  <a:srgbClr val="23085A"/>
                </a:solidFill>
                <a:latin typeface="British Council Sans" charset="0"/>
                <a:ea typeface="British Council Sans" charset="0"/>
                <a:cs typeface="British Council Sans" charset="0"/>
              </a:rPr>
              <a:t>/climate-connection</a:t>
            </a:r>
          </a:p>
        </p:txBody>
      </p:sp>
    </p:spTree>
    <p:extLst>
      <p:ext uri="{BB962C8B-B14F-4D97-AF65-F5344CB8AC3E}">
        <p14:creationId xmlns:p14="http://schemas.microsoft.com/office/powerpoint/2010/main" val="204245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lternate Layout 2: On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7EAEB-070B-A745-8BEB-41C4523981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10">
            <a:extLst>
              <a:ext uri="{FF2B5EF4-FFF2-40B4-BE49-F238E27FC236}">
                <a16:creationId xmlns:a16="http://schemas.microsoft.com/office/drawing/2014/main" id="{79AD5BE1-033A-3A40-B13C-7BF775429757}"/>
              </a:ext>
            </a:extLst>
          </p:cNvPr>
          <p:cNvSpPr>
            <a:spLocks noGrp="1"/>
          </p:cNvSpPr>
          <p:nvPr>
            <p:ph type="body" sz="quarter" idx="10" hasCustomPrompt="1"/>
          </p:nvPr>
        </p:nvSpPr>
        <p:spPr>
          <a:xfrm>
            <a:off x="481746" y="356881"/>
            <a:ext cx="5646720" cy="736195"/>
          </a:xfrm>
          <a:prstGeom prst="rect">
            <a:avLst/>
          </a:prstGeom>
        </p:spPr>
        <p:txBody>
          <a:bodyPr vert="horz" lIns="0" tIns="0" rIns="0" bIns="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4800" b="0" i="0">
                <a:solidFill>
                  <a:schemeClr val="bg1"/>
                </a:solidFill>
                <a:latin typeface="British Council Sans Headline" charset="0"/>
                <a:ea typeface="British Council Sans Headline" charset="0"/>
                <a:cs typeface="British Council Sans Headline" charset="0"/>
              </a:defRPr>
            </a:lvl1pPr>
          </a:lstStyle>
          <a:p>
            <a:pPr lvl="0"/>
            <a:r>
              <a:rPr lang="en-GB" dirty="0"/>
              <a:t>One column</a:t>
            </a:r>
          </a:p>
        </p:txBody>
      </p:sp>
      <p:sp>
        <p:nvSpPr>
          <p:cNvPr id="6" name="Text Placeholder 10">
            <a:extLst>
              <a:ext uri="{FF2B5EF4-FFF2-40B4-BE49-F238E27FC236}">
                <a16:creationId xmlns:a16="http://schemas.microsoft.com/office/drawing/2014/main" id="{CFE5BCFB-F7D9-6946-9225-5BC71D82480E}"/>
              </a:ext>
            </a:extLst>
          </p:cNvPr>
          <p:cNvSpPr>
            <a:spLocks noGrp="1"/>
          </p:cNvSpPr>
          <p:nvPr>
            <p:ph type="body" sz="quarter" idx="13" hasCustomPrompt="1"/>
          </p:nvPr>
        </p:nvSpPr>
        <p:spPr>
          <a:xfrm>
            <a:off x="481746" y="1335742"/>
            <a:ext cx="5646720" cy="736195"/>
          </a:xfrm>
          <a:prstGeom prst="rect">
            <a:avLst/>
          </a:prstGeom>
        </p:spPr>
        <p:txBody>
          <a:bodyPr vert="horz" lIns="0" tIns="0" rIns="0" bIns="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1800" b="0" i="0">
                <a:solidFill>
                  <a:schemeClr val="bg1"/>
                </a:solidFill>
                <a:latin typeface="British Council Sans Light" panose="020B0404020202020204" pitchFamily="34" charset="0"/>
                <a:ea typeface="British Council Sans Light" panose="020B0404020202020204" pitchFamily="34" charset="0"/>
                <a:cs typeface="British Council Sans Headline" charset="0"/>
              </a:defRPr>
            </a:lvl1pPr>
          </a:lstStyle>
          <a:p>
            <a:pPr lvl="0"/>
            <a:r>
              <a:rPr lang="en-GB" dirty="0"/>
              <a:t>Body copy goes here</a:t>
            </a:r>
          </a:p>
        </p:txBody>
      </p:sp>
      <p:sp>
        <p:nvSpPr>
          <p:cNvPr id="9" name="Text Placeholder 10">
            <a:extLst>
              <a:ext uri="{FF2B5EF4-FFF2-40B4-BE49-F238E27FC236}">
                <a16:creationId xmlns:a16="http://schemas.microsoft.com/office/drawing/2014/main" id="{E3564E39-939B-DF4A-831E-9626ED2688D4}"/>
              </a:ext>
            </a:extLst>
          </p:cNvPr>
          <p:cNvSpPr>
            <a:spLocks noGrp="1"/>
          </p:cNvSpPr>
          <p:nvPr>
            <p:ph type="body" sz="quarter" idx="14" hasCustomPrompt="1"/>
          </p:nvPr>
        </p:nvSpPr>
        <p:spPr>
          <a:xfrm>
            <a:off x="450216" y="6026350"/>
            <a:ext cx="2022767" cy="736195"/>
          </a:xfrm>
          <a:prstGeom prst="rect">
            <a:avLst/>
          </a:prstGeom>
        </p:spPr>
        <p:txBody>
          <a:bodyPr vert="horz" lIns="0" tIns="0" rIns="0" bIns="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1200" b="1" i="0">
                <a:solidFill>
                  <a:schemeClr val="bg1"/>
                </a:solidFill>
                <a:latin typeface="British Council Sans" panose="020B0504020202020204" pitchFamily="34" charset="0"/>
                <a:ea typeface="British Council Sans" panose="020B0504020202020204" pitchFamily="34" charset="0"/>
                <a:cs typeface="British Council Sans" panose="020B0504020202020204" pitchFamily="34" charset="0"/>
              </a:defRPr>
            </a:lvl1pPr>
          </a:lstStyle>
          <a:p>
            <a:pPr lvl="0"/>
            <a:r>
              <a:rPr lang="en-GB" dirty="0"/>
              <a:t>Presentation title</a:t>
            </a:r>
          </a:p>
          <a:p>
            <a:pPr lvl="0"/>
            <a:r>
              <a:rPr lang="en-GB" dirty="0"/>
              <a:t>#</a:t>
            </a:r>
            <a:r>
              <a:rPr lang="en-GB" dirty="0" err="1"/>
              <a:t>TheClimateConnection</a:t>
            </a:r>
            <a:endParaRPr lang="en-GB" dirty="0"/>
          </a:p>
          <a:p>
            <a:pPr lvl="0"/>
            <a:r>
              <a:rPr lang="en-GB" dirty="0"/>
              <a:t>Date</a:t>
            </a:r>
          </a:p>
        </p:txBody>
      </p:sp>
    </p:spTree>
    <p:extLst>
      <p:ext uri="{BB962C8B-B14F-4D97-AF65-F5344CB8AC3E}">
        <p14:creationId xmlns:p14="http://schemas.microsoft.com/office/powerpoint/2010/main" val="882680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tx1"/>
                </a:solidFill>
              </a:defRPr>
            </a:lvl1pPr>
          </a:lstStyle>
          <a:p>
            <a:r>
              <a:rPr lang="en-US" dirty="0"/>
              <a:t>Click </a:t>
            </a:r>
            <a:r>
              <a:rPr lang="en-GB" noProof="0" dirty="0"/>
              <a:t>to</a:t>
            </a:r>
            <a:r>
              <a:rPr lang="en-US" dirty="0"/>
              <a:t>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t>
            </a:r>
            <a:r>
              <a:rPr lang="en-GB" noProof="0" dirty="0"/>
              <a:t>edit</a:t>
            </a:r>
            <a:r>
              <a:rPr lang="en-US" dirty="0"/>
              <a: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a:xfrm>
            <a:off x="648000" y="6192000"/>
            <a:ext cx="10848000" cy="180000"/>
          </a:xfrm>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23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Master text styles</a:t>
            </a:r>
          </a:p>
        </p:txBody>
      </p:sp>
      <p:pic>
        <p:nvPicPr>
          <p:cNvPr id="12" name="Picture 11">
            <a:extLst>
              <a:ext uri="{FF2B5EF4-FFF2-40B4-BE49-F238E27FC236}">
                <a16:creationId xmlns:a16="http://schemas.microsoft.com/office/drawing/2014/main" id="{68B4A97B-8C6F-A742-9B60-1B6AE71A1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85900" cy="431800"/>
          </a:xfrm>
          <a:prstGeom prst="rect">
            <a:avLst/>
          </a:prstGeom>
        </p:spPr>
      </p:pic>
    </p:spTree>
    <p:extLst>
      <p:ext uri="{BB962C8B-B14F-4D97-AF65-F5344CB8AC3E}">
        <p14:creationId xmlns:p14="http://schemas.microsoft.com/office/powerpoint/2010/main" val="4068860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tx1"/>
                </a:solidFill>
              </a:defRPr>
            </a:lvl1pPr>
          </a:lstStyle>
          <a:p>
            <a:r>
              <a:rPr lang="en-GB" noProof="0" dirty="0"/>
              <a:t>Click</a:t>
            </a:r>
            <a:r>
              <a:rPr lang="en-US" dirty="0"/>
              <a:t> to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59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a:t>
            </a:r>
            <a:r>
              <a:rPr lang="en-GB" noProof="0" dirty="0"/>
              <a:t>Master</a:t>
            </a:r>
            <a:r>
              <a:rPr lang="en-US" dirty="0"/>
              <a:t> text styles</a:t>
            </a:r>
          </a:p>
        </p:txBody>
      </p:sp>
      <p:pic>
        <p:nvPicPr>
          <p:cNvPr id="7" name="Picture 6">
            <a:extLst>
              <a:ext uri="{FF2B5EF4-FFF2-40B4-BE49-F238E27FC236}">
                <a16:creationId xmlns:a16="http://schemas.microsoft.com/office/drawing/2014/main" id="{EE56BB0E-B503-6047-9026-46230EF788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85900" cy="431800"/>
          </a:xfrm>
          <a:prstGeom prst="rect">
            <a:avLst/>
          </a:prstGeom>
        </p:spPr>
      </p:pic>
    </p:spTree>
    <p:extLst>
      <p:ext uri="{BB962C8B-B14F-4D97-AF65-F5344CB8AC3E}">
        <p14:creationId xmlns:p14="http://schemas.microsoft.com/office/powerpoint/2010/main" val="2279331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1"/>
                </a:solidFill>
              </a:defRPr>
            </a:lvl1pPr>
          </a:lstStyle>
          <a:p>
            <a:r>
              <a:rPr lang="en-US" dirty="0"/>
              <a:t>Click to </a:t>
            </a:r>
            <a:r>
              <a:rPr lang="en-GB" noProof="0" dirty="0"/>
              <a:t>edit</a:t>
            </a:r>
            <a:r>
              <a:rPr lang="en-US" dirty="0"/>
              <a:t> Master 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a:t>
            </a:r>
            <a:r>
              <a:rPr lang="en-GB" noProof="0" dirty="0"/>
              <a:t>Master</a:t>
            </a:r>
            <a:r>
              <a:rPr lang="en-US" dirty="0"/>
              <a:t> text styles</a:t>
            </a:r>
          </a:p>
        </p:txBody>
      </p:sp>
      <p:pic>
        <p:nvPicPr>
          <p:cNvPr id="7" name="Picture 6">
            <a:extLst>
              <a:ext uri="{FF2B5EF4-FFF2-40B4-BE49-F238E27FC236}">
                <a16:creationId xmlns:a16="http://schemas.microsoft.com/office/drawing/2014/main" id="{EE56BB0E-B503-6047-9026-46230EF788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00" y="504000"/>
            <a:ext cx="1485900" cy="431800"/>
          </a:xfrm>
          <a:prstGeom prst="rect">
            <a:avLst/>
          </a:prstGeom>
        </p:spPr>
      </p:pic>
    </p:spTree>
    <p:extLst>
      <p:ext uri="{BB962C8B-B14F-4D97-AF65-F5344CB8AC3E}">
        <p14:creationId xmlns:p14="http://schemas.microsoft.com/office/powerpoint/2010/main" val="205145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minus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1"/>
                </a:solidFill>
              </a:defRPr>
            </a:lvl1pPr>
          </a:lstStyle>
          <a:p>
            <a:r>
              <a:rPr lang="en-GB" noProof="0" dirty="0"/>
              <a:t>Click</a:t>
            </a:r>
            <a:r>
              <a:rPr lang="en-US" dirty="0"/>
              <a:t> to edit Master title style</a:t>
            </a:r>
          </a:p>
        </p:txBody>
      </p:sp>
      <p:sp>
        <p:nvSpPr>
          <p:cNvPr id="3" name="Footer Placeholder 4">
            <a:extLst>
              <a:ext uri="{FF2B5EF4-FFF2-40B4-BE49-F238E27FC236}">
                <a16:creationId xmlns:a16="http://schemas.microsoft.com/office/drawing/2014/main" id="{DBCC5060-0956-494D-BDA8-83E48EFB48B7}"/>
              </a:ext>
            </a:extLst>
          </p:cNvPr>
          <p:cNvSpPr>
            <a:spLocks noGrp="1"/>
          </p:cNvSpPr>
          <p:nvPr>
            <p:ph type="ftr" sz="quarter" idx="11"/>
          </p:nvPr>
        </p:nvSpPr>
        <p:spPr>
          <a:xfrm>
            <a:off x="648000" y="6192000"/>
            <a:ext cx="10848000" cy="180000"/>
          </a:xfrm>
        </p:spPr>
        <p:txBody>
          <a:bodyPr/>
          <a:lstStyle/>
          <a:p>
            <a:r>
              <a:rPr lang="en-GB" noProof="0"/>
              <a:t>www.teachingenglish.org.uk</a:t>
            </a:r>
            <a:endParaRPr lang="en-GB" noProof="0" dirty="0"/>
          </a:p>
        </p:txBody>
      </p:sp>
    </p:spTree>
    <p:extLst>
      <p:ext uri="{BB962C8B-B14F-4D97-AF65-F5344CB8AC3E}">
        <p14:creationId xmlns:p14="http://schemas.microsoft.com/office/powerpoint/2010/main" val="1112072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8144029-A22A-9A49-B9EE-98B449D69D85}"/>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Footer Placeholder 3">
            <a:extLst>
              <a:ext uri="{FF2B5EF4-FFF2-40B4-BE49-F238E27FC236}">
                <a16:creationId xmlns:a16="http://schemas.microsoft.com/office/drawing/2014/main" id="{F996C4A3-C656-FC49-BAFB-1E13EFFD2C99}"/>
              </a:ext>
            </a:extLst>
          </p:cNvPr>
          <p:cNvSpPr>
            <a:spLocks noGrp="1"/>
          </p:cNvSpPr>
          <p:nvPr>
            <p:ph type="ftr" sz="quarter" idx="3"/>
          </p:nvPr>
        </p:nvSpPr>
        <p:spPr>
          <a:xfrm>
            <a:off x="648000" y="6192000"/>
            <a:ext cx="10848000" cy="180000"/>
          </a:xfrm>
          <a:prstGeom prst="rect">
            <a:avLst/>
          </a:prstGeom>
        </p:spPr>
        <p:txBody>
          <a:bodyPr vert="horz" lIns="0" tIns="0" rIns="0" bIns="0" rtlCol="0" anchor="b" anchorCtr="0"/>
          <a:lstStyle>
            <a:lvl1pPr algn="l">
              <a:defRPr sz="1200" b="1">
                <a:solidFill>
                  <a:schemeClr val="tx1">
                    <a:tint val="75000"/>
                  </a:schemeClr>
                </a:solidFill>
              </a:defRPr>
            </a:lvl1pPr>
          </a:lstStyle>
          <a:p>
            <a:r>
              <a:rPr lang="en-GB" noProof="0"/>
              <a:t>www.teachingenglish.org.uk</a:t>
            </a:r>
            <a:endParaRPr lang="en-GB" noProof="0" dirty="0"/>
          </a:p>
        </p:txBody>
      </p:sp>
    </p:spTree>
    <p:extLst>
      <p:ext uri="{BB962C8B-B14F-4D97-AF65-F5344CB8AC3E}">
        <p14:creationId xmlns:p14="http://schemas.microsoft.com/office/powerpoint/2010/main" val="673088132"/>
      </p:ext>
    </p:extLst>
  </p:cSld>
  <p:clrMap bg1="dk1" tx1="lt1" bg2="dk2" tx2="lt2" accent1="accent1" accent2="accent2" accent3="accent3" accent4="accent4" accent5="accent5" accent6="accent6" hlink="hlink" folHlink="folHlink"/>
  <p:sldLayoutIdLst>
    <p:sldLayoutId id="2147483723" r:id="rId1"/>
    <p:sldLayoutId id="2147483726" r:id="rId2"/>
    <p:sldLayoutId id="2147483745" r:id="rId3"/>
    <p:sldLayoutId id="2147483768" r:id="rId4"/>
    <p:sldLayoutId id="2147483769" r:id="rId5"/>
  </p:sldLayoutIdLst>
  <p:hf sldNum="0" hdr="0" dt="0"/>
  <p:txStyles>
    <p:titleStyle>
      <a:lvl1pPr algn="l" defTabSz="914400" rtl="0" eaLnBrk="1" latinLnBrk="0" hangingPunct="1">
        <a:lnSpc>
          <a:spcPts val="3300"/>
        </a:lnSpc>
        <a:spcBef>
          <a:spcPct val="0"/>
        </a:spcBef>
        <a:buNone/>
        <a:defRPr sz="3000" b="0" i="0" kern="1200">
          <a:solidFill>
            <a:schemeClr val="tx1"/>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bg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bg2"/>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bg2"/>
        </a:buClr>
        <a:buFont typeface="British Council Sans" panose="020B05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06F040B-0B1A-1441-942C-BE62348984CF}"/>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a:t>
            </a:r>
            <a:r>
              <a:rPr lang="en-GB" noProof="0" dirty="0"/>
              <a:t>Master</a:t>
            </a:r>
            <a:r>
              <a:rPr lang="en-US" dirty="0"/>
              <a: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996C4A3-C656-FC49-BAFB-1E13EFFD2C99}"/>
              </a:ext>
            </a:extLst>
          </p:cNvPr>
          <p:cNvSpPr>
            <a:spLocks noGrp="1"/>
          </p:cNvSpPr>
          <p:nvPr>
            <p:ph type="ftr" sz="quarter" idx="3"/>
          </p:nvPr>
        </p:nvSpPr>
        <p:spPr>
          <a:xfrm>
            <a:off x="648000" y="6192000"/>
            <a:ext cx="10848000" cy="180000"/>
          </a:xfrm>
          <a:prstGeom prst="rect">
            <a:avLst/>
          </a:prstGeom>
        </p:spPr>
        <p:txBody>
          <a:bodyPr vert="horz" lIns="0" tIns="0" rIns="0" bIns="0" rtlCol="0" anchor="b" anchorCtr="0"/>
          <a:lstStyle>
            <a:lvl1pPr algn="l">
              <a:defRPr sz="1200" b="1">
                <a:solidFill>
                  <a:schemeClr val="tx1">
                    <a:tint val="75000"/>
                  </a:schemeClr>
                </a:solidFill>
              </a:defRPr>
            </a:lvl1pPr>
          </a:lstStyle>
          <a:p>
            <a:r>
              <a:rPr lang="en-GB" noProof="0"/>
              <a:t>www.teachingenglish.org.uk</a:t>
            </a:r>
            <a:endParaRPr lang="en-GB" noProof="0" dirty="0"/>
          </a:p>
        </p:txBody>
      </p:sp>
    </p:spTree>
    <p:extLst>
      <p:ext uri="{BB962C8B-B14F-4D97-AF65-F5344CB8AC3E}">
        <p14:creationId xmlns:p14="http://schemas.microsoft.com/office/powerpoint/2010/main" val="3102053450"/>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71" r:id="rId5"/>
  </p:sldLayoutIdLst>
  <p:hf sldNum="0" hdr="0" dt="0"/>
  <p:txStyles>
    <p:titleStyle>
      <a:lvl1pPr algn="l" defTabSz="914400" rtl="0" eaLnBrk="1" latinLnBrk="0" hangingPunct="1">
        <a:lnSpc>
          <a:spcPts val="3300"/>
        </a:lnSpc>
        <a:spcBef>
          <a:spcPct val="0"/>
        </a:spcBef>
        <a:buNone/>
        <a:defRPr sz="3000" b="0" i="0" kern="1200">
          <a:solidFill>
            <a:schemeClr val="tx1"/>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F291D8B-9729-0B42-945A-DB3A4021540D}"/>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noProof="0" dirty="0"/>
              <a:t>Click</a:t>
            </a:r>
            <a:r>
              <a:rPr lang="en-US" dirty="0"/>
              <a:t> to edit Master title style</a:t>
            </a:r>
          </a:p>
        </p:txBody>
      </p:sp>
      <p:sp>
        <p:nvSpPr>
          <p:cNvPr id="3" name="Text Placeholder 2"/>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996C4A3-C656-FC49-BAFB-1E13EFFD2C99}"/>
              </a:ext>
            </a:extLst>
          </p:cNvPr>
          <p:cNvSpPr>
            <a:spLocks noGrp="1"/>
          </p:cNvSpPr>
          <p:nvPr>
            <p:ph type="ftr" sz="quarter" idx="3"/>
          </p:nvPr>
        </p:nvSpPr>
        <p:spPr>
          <a:xfrm>
            <a:off x="648000" y="6192000"/>
            <a:ext cx="10944000" cy="180000"/>
          </a:xfrm>
          <a:prstGeom prst="rect">
            <a:avLst/>
          </a:prstGeom>
        </p:spPr>
        <p:txBody>
          <a:bodyPr vert="horz" lIns="0" tIns="0" rIns="0" bIns="0" rtlCol="0" anchor="b" anchorCtr="0"/>
          <a:lstStyle>
            <a:lvl1pPr algn="l">
              <a:defRPr sz="1200" b="1">
                <a:solidFill>
                  <a:schemeClr val="tx2"/>
                </a:solidFill>
              </a:defRPr>
            </a:lvl1pPr>
          </a:lstStyle>
          <a:p>
            <a:r>
              <a:rPr lang="en-GB" noProof="0"/>
              <a:t>www.teachingenglish.org.uk</a:t>
            </a:r>
            <a:endParaRPr lang="en-GB" noProof="0" dirty="0"/>
          </a:p>
        </p:txBody>
      </p:sp>
    </p:spTree>
    <p:extLst>
      <p:ext uri="{BB962C8B-B14F-4D97-AF65-F5344CB8AC3E}">
        <p14:creationId xmlns:p14="http://schemas.microsoft.com/office/powerpoint/2010/main" val="5898287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64" r:id="rId3"/>
  </p:sldLayoutIdLst>
  <p:hf sldNum="0"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accent1"/>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bg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BC31D06-11C4-444F-B6A7-6348071675B7}"/>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noProof="0" dirty="0"/>
              <a:t>Click</a:t>
            </a:r>
            <a:r>
              <a:rPr lang="en-US" dirty="0"/>
              <a:t> to edit Master title style</a:t>
            </a:r>
          </a:p>
        </p:txBody>
      </p:sp>
      <p:sp>
        <p:nvSpPr>
          <p:cNvPr id="3" name="Text Placeholder 2"/>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996C4A3-C656-FC49-BAFB-1E13EFFD2C99}"/>
              </a:ext>
            </a:extLst>
          </p:cNvPr>
          <p:cNvSpPr>
            <a:spLocks noGrp="1"/>
          </p:cNvSpPr>
          <p:nvPr>
            <p:ph type="ftr" sz="quarter" idx="3"/>
          </p:nvPr>
        </p:nvSpPr>
        <p:spPr>
          <a:xfrm>
            <a:off x="648000" y="6192000"/>
            <a:ext cx="10944000" cy="180000"/>
          </a:xfrm>
          <a:prstGeom prst="rect">
            <a:avLst/>
          </a:prstGeom>
        </p:spPr>
        <p:txBody>
          <a:bodyPr vert="horz" lIns="0" tIns="0" rIns="0" bIns="0" rtlCol="0" anchor="b" anchorCtr="0"/>
          <a:lstStyle>
            <a:lvl1pPr algn="l">
              <a:defRPr sz="1200" b="1">
                <a:solidFill>
                  <a:schemeClr val="tx2"/>
                </a:solidFill>
              </a:defRPr>
            </a:lvl1pPr>
          </a:lstStyle>
          <a:p>
            <a:r>
              <a:rPr lang="en-GB" noProof="0"/>
              <a:t>www.teachingenglish.org.uk</a:t>
            </a:r>
            <a:endParaRPr lang="en-GB" noProof="0" dirty="0"/>
          </a:p>
        </p:txBody>
      </p:sp>
    </p:spTree>
    <p:extLst>
      <p:ext uri="{BB962C8B-B14F-4D97-AF65-F5344CB8AC3E}">
        <p14:creationId xmlns:p14="http://schemas.microsoft.com/office/powerpoint/2010/main" val="111916065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hf sldNum="0"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a:t>
            </a:r>
            <a:r>
              <a:rPr lang="en-GB" noProof="0" dirty="0"/>
              <a:t>to</a:t>
            </a:r>
            <a:r>
              <a:rPr lang="en-US" dirty="0"/>
              <a:t> edit Master title style</a:t>
            </a:r>
          </a:p>
        </p:txBody>
      </p:sp>
      <p:sp>
        <p:nvSpPr>
          <p:cNvPr id="3" name="Text Placeholder 2"/>
          <p:cNvSpPr>
            <a:spLocks noGrp="1"/>
          </p:cNvSpPr>
          <p:nvPr>
            <p:ph type="body" idx="1"/>
          </p:nvPr>
        </p:nvSpPr>
        <p:spPr>
          <a:xfrm>
            <a:off x="648000" y="1512000"/>
            <a:ext cx="8136000" cy="4500000"/>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3"/>
          </p:nvPr>
        </p:nvSpPr>
        <p:spPr>
          <a:xfrm>
            <a:off x="648000" y="6192000"/>
            <a:ext cx="10439999" cy="180000"/>
          </a:xfrm>
          <a:prstGeom prst="rect">
            <a:avLst/>
          </a:prstGeom>
        </p:spPr>
        <p:txBody>
          <a:bodyPr vert="horz" lIns="0" tIns="0" rIns="0" bIns="0" rtlCol="0" anchor="b" anchorCtr="0"/>
          <a:lstStyle>
            <a:lvl1pPr algn="l">
              <a:defRPr sz="1200">
                <a:solidFill>
                  <a:schemeClr val="tx1"/>
                </a:solidFill>
              </a:defRPr>
            </a:lvl1pPr>
          </a:lstStyle>
          <a:p>
            <a:r>
              <a:rPr lang="en-GB" noProof="0"/>
              <a:t>www.teachingenglish.org.uk</a:t>
            </a:r>
            <a:endParaRPr lang="en-GB" noProof="0" dirty="0"/>
          </a:p>
        </p:txBody>
      </p:sp>
      <p:sp>
        <p:nvSpPr>
          <p:cNvPr id="6" name="Slide Number Placeholder 5"/>
          <p:cNvSpPr>
            <a:spLocks noGrp="1"/>
          </p:cNvSpPr>
          <p:nvPr>
            <p:ph type="sldNum" sz="quarter" idx="4"/>
          </p:nvPr>
        </p:nvSpPr>
        <p:spPr>
          <a:xfrm>
            <a:off x="11088000" y="6192000"/>
            <a:ext cx="504000" cy="180000"/>
          </a:xfrm>
          <a:prstGeom prst="rect">
            <a:avLst/>
          </a:prstGeom>
        </p:spPr>
        <p:txBody>
          <a:bodyPr vert="horz" lIns="0" tIns="0" rIns="0" bIns="0" rtlCol="0" anchor="b" anchorCtr="0"/>
          <a:lstStyle>
            <a:lvl1pPr algn="r">
              <a:defRPr sz="1200" b="1">
                <a:solidFill>
                  <a:schemeClr val="tx2"/>
                </a:solidFill>
              </a:defRPr>
            </a:lvl1pPr>
          </a:lstStyle>
          <a:p>
            <a:fld id="{A36854FA-307F-854E-96D4-DE585DB24BD3}" type="slidenum">
              <a:rPr lang="en-GB" smtClean="0"/>
              <a:pPr/>
              <a:t>‹#›</a:t>
            </a:fld>
            <a:endParaRPr lang="en-GB" dirty="0"/>
          </a:p>
        </p:txBody>
      </p:sp>
      <p:cxnSp>
        <p:nvCxnSpPr>
          <p:cNvPr id="7" name="Straight Connector 6">
            <a:extLst>
              <a:ext uri="{FF2B5EF4-FFF2-40B4-BE49-F238E27FC236}">
                <a16:creationId xmlns:a16="http://schemas.microsoft.com/office/drawing/2014/main" id="{DD557C23-2C1E-6744-965A-EB94DA68E1AC}"/>
              </a:ext>
            </a:extLst>
          </p:cNvPr>
          <p:cNvCxnSpPr/>
          <p:nvPr userDrawn="1"/>
        </p:nvCxnSpPr>
        <p:spPr>
          <a:xfrm>
            <a:off x="648000" y="396000"/>
            <a:ext cx="432000" cy="0"/>
          </a:xfrm>
          <a:prstGeom prst="line">
            <a:avLst/>
          </a:prstGeom>
          <a:ln w="3048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408318"/>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4" r:id="rId3"/>
    <p:sldLayoutId id="2147483684" r:id="rId4"/>
    <p:sldLayoutId id="2147483685" r:id="rId5"/>
    <p:sldLayoutId id="2147483667" r:id="rId6"/>
    <p:sldLayoutId id="2147483767" r:id="rId7"/>
  </p:sldLayoutIdLst>
  <p:hf sldNum="0"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512000"/>
            <a:ext cx="10944000" cy="450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a:t>
            </a:r>
            <a:r>
              <a:rPr lang="en-GB" noProof="0" dirty="0"/>
              <a:t>level</a:t>
            </a:r>
          </a:p>
          <a:p>
            <a:pPr lvl="4"/>
            <a:r>
              <a:rPr lang="en-US" dirty="0"/>
              <a:t>Fifth level</a:t>
            </a:r>
          </a:p>
        </p:txBody>
      </p:sp>
    </p:spTree>
    <p:extLst>
      <p:ext uri="{BB962C8B-B14F-4D97-AF65-F5344CB8AC3E}">
        <p14:creationId xmlns:p14="http://schemas.microsoft.com/office/powerpoint/2010/main" val="3762126171"/>
      </p:ext>
    </p:extLst>
  </p:cSld>
  <p:clrMap bg1="lt1" tx1="dk1" bg2="lt2" tx2="dk2" accent1="accent1" accent2="accent2" accent3="accent3" accent4="accent4" accent5="accent5" accent6="accent6" hlink="hlink" folHlink="folHlink"/>
  <p:sldLayoutIdLst>
    <p:sldLayoutId id="2147483708" r:id="rId1"/>
  </p:sldLayoutIdLst>
  <p:hf sldNum="0"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Upcycling</a:t>
            </a:r>
          </a:p>
        </p:txBody>
      </p:sp>
      <p:sp>
        <p:nvSpPr>
          <p:cNvPr id="4" name="Text Placeholder 3"/>
          <p:cNvSpPr>
            <a:spLocks noGrp="1"/>
          </p:cNvSpPr>
          <p:nvPr>
            <p:ph type="body" sz="quarter" idx="11"/>
          </p:nvPr>
        </p:nvSpPr>
        <p:spPr/>
        <p:txBody>
          <a:bodyPr/>
          <a:lstStyle/>
          <a:p>
            <a:r>
              <a:rPr lang="en-US" dirty="0"/>
              <a:t>Classroom presentation</a:t>
            </a:r>
          </a:p>
        </p:txBody>
      </p:sp>
    </p:spTree>
    <p:extLst>
      <p:ext uri="{BB962C8B-B14F-4D97-AF65-F5344CB8AC3E}">
        <p14:creationId xmlns:p14="http://schemas.microsoft.com/office/powerpoint/2010/main" val="1198512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1985499" y="298136"/>
            <a:ext cx="3363424" cy="736195"/>
          </a:xfrm>
        </p:spPr>
        <p:txBody>
          <a:bodyPr/>
          <a:lstStyle/>
          <a:p>
            <a:r>
              <a:rPr lang="en-GB" sz="3600" dirty="0">
                <a:solidFill>
                  <a:srgbClr val="23085A"/>
                </a:solidFill>
                <a:latin typeface="Arial" panose="020B0604020202020204" pitchFamily="34" charset="0"/>
                <a:cs typeface="Arial" panose="020B0604020202020204" pitchFamily="34" charset="0"/>
              </a:rPr>
              <a:t>Crossword</a:t>
            </a:r>
          </a:p>
        </p:txBody>
      </p:sp>
      <p:sp>
        <p:nvSpPr>
          <p:cNvPr id="9" name="CuadroTexto 9">
            <a:extLst>
              <a:ext uri="{FF2B5EF4-FFF2-40B4-BE49-F238E27FC236}">
                <a16:creationId xmlns:a16="http://schemas.microsoft.com/office/drawing/2014/main" id="{CBA13EAB-1555-8440-AFA7-B2AA3828E018}"/>
              </a:ext>
            </a:extLst>
          </p:cNvPr>
          <p:cNvSpPr txBox="1"/>
          <p:nvPr/>
        </p:nvSpPr>
        <p:spPr>
          <a:xfrm>
            <a:off x="450215" y="1051518"/>
            <a:ext cx="1746333" cy="461665"/>
          </a:xfrm>
          <a:prstGeom prst="rect">
            <a:avLst/>
          </a:prstGeom>
          <a:noFill/>
        </p:spPr>
        <p:txBody>
          <a:bodyPr wrap="square" rtlCol="0">
            <a:spAutoFit/>
          </a:bodyPr>
          <a:lstStyle/>
          <a:p>
            <a:r>
              <a:rPr lang="en-GB" sz="2400" dirty="0">
                <a:solidFill>
                  <a:schemeClr val="bg2">
                    <a:lumMod val="90000"/>
                    <a:lumOff val="10000"/>
                  </a:schemeClr>
                </a:solidFill>
                <a:latin typeface="Arial" panose="020B0604020202020204" pitchFamily="34" charset="0"/>
                <a:cs typeface="Arial" panose="020B0604020202020204" pitchFamily="34" charset="0"/>
              </a:rPr>
              <a:t>Answers: </a:t>
            </a:r>
          </a:p>
        </p:txBody>
      </p:sp>
      <p:sp>
        <p:nvSpPr>
          <p:cNvPr id="10" name="CuadroTexto 13">
            <a:extLst>
              <a:ext uri="{FF2B5EF4-FFF2-40B4-BE49-F238E27FC236}">
                <a16:creationId xmlns:a16="http://schemas.microsoft.com/office/drawing/2014/main" id="{FB5B3CCF-7721-B54D-8D86-656E26820E6D}"/>
              </a:ext>
            </a:extLst>
          </p:cNvPr>
          <p:cNvSpPr txBox="1"/>
          <p:nvPr/>
        </p:nvSpPr>
        <p:spPr>
          <a:xfrm>
            <a:off x="751136" y="1530370"/>
            <a:ext cx="5344864" cy="3785652"/>
          </a:xfrm>
          <a:prstGeom prst="rect">
            <a:avLst/>
          </a:prstGeom>
          <a:noFill/>
        </p:spPr>
        <p:txBody>
          <a:bodyPr wrap="square" rtlCol="0">
            <a:spAutoFit/>
          </a:bodyPr>
          <a:lstStyle/>
          <a:p>
            <a:r>
              <a:rPr lang="en-GB" sz="1600" b="1" dirty="0">
                <a:solidFill>
                  <a:schemeClr val="bg2">
                    <a:lumMod val="90000"/>
                    <a:lumOff val="10000"/>
                  </a:schemeClr>
                </a:solidFill>
                <a:latin typeface="Arial" panose="020B0604020202020204" pitchFamily="34" charset="0"/>
                <a:cs typeface="Arial" panose="020B0604020202020204" pitchFamily="34" charset="0"/>
              </a:rPr>
              <a:t>Across</a:t>
            </a:r>
            <a:endParaRPr lang="en-GB" sz="1600" dirty="0">
              <a:solidFill>
                <a:schemeClr val="bg2">
                  <a:lumMod val="90000"/>
                  <a:lumOff val="10000"/>
                </a:schemeClr>
              </a:solidFill>
              <a:latin typeface="Arial" panose="020B0604020202020204" pitchFamily="34" charset="0"/>
              <a:cs typeface="Arial" panose="020B0604020202020204" pitchFamily="34" charset="0"/>
            </a:endParaRPr>
          </a:p>
          <a:p>
            <a:pPr marL="342900" indent="-342900">
              <a:buFont typeface="+mj-lt"/>
              <a:buAutoNum type="arabicPeriod"/>
            </a:pPr>
            <a:r>
              <a:rPr lang="en-GB" sz="1600" dirty="0">
                <a:solidFill>
                  <a:schemeClr val="bg2">
                    <a:lumMod val="90000"/>
                    <a:lumOff val="10000"/>
                  </a:schemeClr>
                </a:solidFill>
                <a:latin typeface="Arial" panose="020B0604020202020204" pitchFamily="34" charset="0"/>
                <a:cs typeface="Arial" panose="020B0604020202020204" pitchFamily="34" charset="0"/>
              </a:rPr>
              <a:t>conserve</a:t>
            </a:r>
          </a:p>
          <a:p>
            <a:pPr marL="342900" indent="-342900">
              <a:buFont typeface="+mj-lt"/>
              <a:buAutoNum type="arabicPeriod" startAt="3"/>
            </a:pPr>
            <a:r>
              <a:rPr lang="en-GB" sz="1600" dirty="0">
                <a:solidFill>
                  <a:schemeClr val="bg2">
                    <a:lumMod val="90000"/>
                    <a:lumOff val="10000"/>
                  </a:schemeClr>
                </a:solidFill>
                <a:latin typeface="Arial" panose="020B0604020202020204" pitchFamily="34" charset="0"/>
                <a:cs typeface="Arial" panose="020B0604020202020204" pitchFamily="34" charset="0"/>
              </a:rPr>
              <a:t>resource</a:t>
            </a:r>
          </a:p>
          <a:p>
            <a:pPr marL="342900" indent="-342900">
              <a:buFont typeface="+mj-lt"/>
              <a:buAutoNum type="arabicPeriod" startAt="4"/>
            </a:pPr>
            <a:r>
              <a:rPr lang="en-GB" sz="1600" dirty="0">
                <a:solidFill>
                  <a:schemeClr val="bg2">
                    <a:lumMod val="90000"/>
                    <a:lumOff val="10000"/>
                  </a:schemeClr>
                </a:solidFill>
                <a:latin typeface="Arial" panose="020B0604020202020204" pitchFamily="34" charset="0"/>
                <a:cs typeface="Arial" panose="020B0604020202020204" pitchFamily="34" charset="0"/>
              </a:rPr>
              <a:t>discard</a:t>
            </a:r>
          </a:p>
          <a:p>
            <a:pPr marL="342900" indent="-342900">
              <a:buFont typeface="+mj-lt"/>
              <a:buAutoNum type="arabicPeriod" startAt="6"/>
            </a:pPr>
            <a:r>
              <a:rPr lang="en-GB" sz="1600" dirty="0">
                <a:solidFill>
                  <a:schemeClr val="bg2">
                    <a:lumMod val="90000"/>
                    <a:lumOff val="10000"/>
                  </a:schemeClr>
                </a:solidFill>
                <a:latin typeface="Arial" panose="020B0604020202020204" pitchFamily="34" charset="0"/>
                <a:cs typeface="Arial" panose="020B0604020202020204" pitchFamily="34" charset="0"/>
              </a:rPr>
              <a:t>landfill</a:t>
            </a:r>
          </a:p>
          <a:p>
            <a:pPr marL="342900" indent="-342900">
              <a:buFont typeface="+mj-lt"/>
              <a:buAutoNum type="arabicPeriod" startAt="6"/>
            </a:pPr>
            <a:r>
              <a:rPr lang="en-GB" sz="1600" dirty="0">
                <a:solidFill>
                  <a:schemeClr val="bg2">
                    <a:lumMod val="90000"/>
                    <a:lumOff val="10000"/>
                  </a:schemeClr>
                </a:solidFill>
                <a:latin typeface="Arial" panose="020B0604020202020204" pitchFamily="34" charset="0"/>
                <a:cs typeface="Arial" panose="020B0604020202020204" pitchFamily="34" charset="0"/>
              </a:rPr>
              <a:t>recycle</a:t>
            </a:r>
          </a:p>
          <a:p>
            <a:pPr marL="342900" indent="-342900">
              <a:buFont typeface="+mj-lt"/>
              <a:buAutoNum type="arabicPeriod" startAt="9"/>
            </a:pPr>
            <a:r>
              <a:rPr lang="en-GB" sz="1600" dirty="0">
                <a:solidFill>
                  <a:schemeClr val="bg2">
                    <a:lumMod val="90000"/>
                    <a:lumOff val="10000"/>
                  </a:schemeClr>
                </a:solidFill>
                <a:latin typeface="Arial" panose="020B0604020202020204" pitchFamily="34" charset="0"/>
                <a:cs typeface="Arial" panose="020B0604020202020204" pitchFamily="34" charset="0"/>
              </a:rPr>
              <a:t>reuse</a:t>
            </a:r>
          </a:p>
          <a:p>
            <a:pPr marL="342900" indent="-342900">
              <a:buFont typeface="+mj-lt"/>
              <a:buAutoNum type="arabicPeriod" startAt="11"/>
            </a:pPr>
            <a:r>
              <a:rPr lang="en-GB" sz="1600" dirty="0">
                <a:solidFill>
                  <a:schemeClr val="bg2">
                    <a:lumMod val="90000"/>
                    <a:lumOff val="10000"/>
                  </a:schemeClr>
                </a:solidFill>
                <a:latin typeface="Arial" panose="020B0604020202020204" pitchFamily="34" charset="0"/>
                <a:cs typeface="Arial" panose="020B0604020202020204" pitchFamily="34" charset="0"/>
              </a:rPr>
              <a:t>rescue</a:t>
            </a:r>
          </a:p>
          <a:p>
            <a:pPr marL="342900" indent="-342900">
              <a:buFont typeface="+mj-lt"/>
              <a:buAutoNum type="arabicPeriod" startAt="11"/>
            </a:pPr>
            <a:r>
              <a:rPr lang="en-GB" sz="1600" dirty="0">
                <a:solidFill>
                  <a:schemeClr val="bg2">
                    <a:lumMod val="90000"/>
                    <a:lumOff val="10000"/>
                  </a:schemeClr>
                </a:solidFill>
                <a:latin typeface="Arial" panose="020B0604020202020204" pitchFamily="34" charset="0"/>
                <a:cs typeface="Arial" panose="020B0604020202020204" pitchFamily="34" charset="0"/>
              </a:rPr>
              <a:t>remake</a:t>
            </a:r>
          </a:p>
          <a:p>
            <a:endParaRPr lang="en-GB" sz="1600" dirty="0">
              <a:solidFill>
                <a:schemeClr val="bg2">
                  <a:lumMod val="90000"/>
                  <a:lumOff val="10000"/>
                </a:schemeClr>
              </a:solidFill>
              <a:latin typeface="Arial" panose="020B0604020202020204" pitchFamily="34" charset="0"/>
              <a:cs typeface="Arial" panose="020B0604020202020204" pitchFamily="34" charset="0"/>
            </a:endParaRPr>
          </a:p>
          <a:p>
            <a:r>
              <a:rPr lang="en-GB" sz="1600" b="1" dirty="0">
                <a:solidFill>
                  <a:schemeClr val="bg2">
                    <a:lumMod val="90000"/>
                    <a:lumOff val="10000"/>
                  </a:schemeClr>
                </a:solidFill>
                <a:latin typeface="Arial" panose="020B0604020202020204" pitchFamily="34" charset="0"/>
                <a:cs typeface="Arial" panose="020B0604020202020204" pitchFamily="34" charset="0"/>
              </a:rPr>
              <a:t>Down</a:t>
            </a:r>
            <a:endParaRPr lang="en-GB" sz="1600" dirty="0">
              <a:solidFill>
                <a:schemeClr val="bg2">
                  <a:lumMod val="90000"/>
                  <a:lumOff val="10000"/>
                </a:schemeClr>
              </a:solidFill>
              <a:latin typeface="Arial" panose="020B0604020202020204" pitchFamily="34" charset="0"/>
              <a:cs typeface="Arial" panose="020B0604020202020204" pitchFamily="34" charset="0"/>
            </a:endParaRPr>
          </a:p>
          <a:p>
            <a:pPr marL="342900" indent="-342900">
              <a:buFont typeface="+mj-lt"/>
              <a:buAutoNum type="arabicPeriod" startAt="2"/>
            </a:pPr>
            <a:r>
              <a:rPr lang="en-GB" sz="1600" dirty="0">
                <a:solidFill>
                  <a:schemeClr val="bg2">
                    <a:lumMod val="90000"/>
                    <a:lumOff val="10000"/>
                  </a:schemeClr>
                </a:solidFill>
                <a:latin typeface="Arial" panose="020B0604020202020204" pitchFamily="34" charset="0"/>
                <a:cs typeface="Arial" panose="020B0604020202020204" pitchFamily="34" charset="0"/>
              </a:rPr>
              <a:t>sustainability</a:t>
            </a:r>
          </a:p>
          <a:p>
            <a:pPr marL="342900" indent="-342900">
              <a:buFont typeface="+mj-lt"/>
              <a:buAutoNum type="arabicPeriod" startAt="5"/>
            </a:pPr>
            <a:r>
              <a:rPr lang="en-GB" sz="1600" dirty="0">
                <a:solidFill>
                  <a:schemeClr val="bg2">
                    <a:lumMod val="90000"/>
                    <a:lumOff val="10000"/>
                  </a:schemeClr>
                </a:solidFill>
                <a:latin typeface="Arial" panose="020B0604020202020204" pitchFamily="34" charset="0"/>
                <a:cs typeface="Arial" panose="020B0604020202020204" pitchFamily="34" charset="0"/>
              </a:rPr>
              <a:t>value</a:t>
            </a:r>
          </a:p>
          <a:p>
            <a:pPr marL="342900" indent="-342900">
              <a:buFont typeface="+mj-lt"/>
              <a:buAutoNum type="arabicPeriod" startAt="8"/>
            </a:pPr>
            <a:r>
              <a:rPr lang="en-GB" sz="1600" dirty="0">
                <a:solidFill>
                  <a:schemeClr val="bg2">
                    <a:lumMod val="90000"/>
                    <a:lumOff val="10000"/>
                  </a:schemeClr>
                </a:solidFill>
                <a:latin typeface="Arial" panose="020B0604020202020204" pitchFamily="34" charset="0"/>
                <a:cs typeface="Arial" panose="020B0604020202020204" pitchFamily="34" charset="0"/>
              </a:rPr>
              <a:t>consume</a:t>
            </a:r>
          </a:p>
          <a:p>
            <a:pPr marL="342900" indent="-342900">
              <a:buFont typeface="+mj-lt"/>
              <a:buAutoNum type="arabicPeriod" startAt="10"/>
            </a:pPr>
            <a:r>
              <a:rPr lang="en-GB" sz="1600" dirty="0">
                <a:solidFill>
                  <a:schemeClr val="bg2">
                    <a:lumMod val="90000"/>
                    <a:lumOff val="10000"/>
                  </a:schemeClr>
                </a:solidFill>
                <a:latin typeface="Arial" panose="020B0604020202020204" pitchFamily="34" charset="0"/>
                <a:cs typeface="Arial" panose="020B0604020202020204" pitchFamily="34" charset="0"/>
              </a:rPr>
              <a:t>scrap</a:t>
            </a:r>
          </a:p>
        </p:txBody>
      </p:sp>
      <p:grpSp>
        <p:nvGrpSpPr>
          <p:cNvPr id="39" name="Group 38">
            <a:extLst>
              <a:ext uri="{FF2B5EF4-FFF2-40B4-BE49-F238E27FC236}">
                <a16:creationId xmlns:a16="http://schemas.microsoft.com/office/drawing/2014/main" id="{07EBE5FE-6B34-8249-8B0F-99ACB3FE3492}"/>
              </a:ext>
            </a:extLst>
          </p:cNvPr>
          <p:cNvGrpSpPr/>
          <p:nvPr/>
        </p:nvGrpSpPr>
        <p:grpSpPr>
          <a:xfrm>
            <a:off x="5082047" y="344999"/>
            <a:ext cx="4899991" cy="5148470"/>
            <a:chOff x="6125655" y="344999"/>
            <a:chExt cx="4899991" cy="5148470"/>
          </a:xfrm>
          <a:noFill/>
        </p:grpSpPr>
        <p:pic>
          <p:nvPicPr>
            <p:cNvPr id="11" name="Imagen 12" descr="Gráfico&#10;&#10;Descripción generada automáticamente">
              <a:extLst>
                <a:ext uri="{FF2B5EF4-FFF2-40B4-BE49-F238E27FC236}">
                  <a16:creationId xmlns:a16="http://schemas.microsoft.com/office/drawing/2014/main" id="{3ECE6CB4-F860-3C49-9098-D39FC335F4AC}"/>
                </a:ext>
              </a:extLst>
            </p:cNvPr>
            <p:cNvPicPr>
              <a:picLocks noChangeAspect="1"/>
            </p:cNvPicPr>
            <p:nvPr/>
          </p:nvPicPr>
          <p:blipFill rotWithShape="1">
            <a:blip r:embed="rId2"/>
            <a:srcRect l="4057" t="15069" r="3150" b="15429"/>
            <a:stretch/>
          </p:blipFill>
          <p:spPr>
            <a:xfrm>
              <a:off x="6125655" y="344999"/>
              <a:ext cx="4899991" cy="5148470"/>
            </a:xfrm>
            <a:prstGeom prst="rect">
              <a:avLst/>
            </a:prstGeom>
            <a:grpFill/>
          </p:spPr>
        </p:pic>
        <p:sp>
          <p:nvSpPr>
            <p:cNvPr id="7" name="TextBox 6">
              <a:extLst>
                <a:ext uri="{FF2B5EF4-FFF2-40B4-BE49-F238E27FC236}">
                  <a16:creationId xmlns:a16="http://schemas.microsoft.com/office/drawing/2014/main" id="{F98D9D59-C59E-844C-B87F-35775052FFB9}"/>
                </a:ext>
              </a:extLst>
            </p:cNvPr>
            <p:cNvSpPr txBox="1"/>
            <p:nvPr/>
          </p:nvSpPr>
          <p:spPr>
            <a:xfrm>
              <a:off x="8199269" y="427382"/>
              <a:ext cx="2392001" cy="369332"/>
            </a:xfrm>
            <a:prstGeom prst="rect">
              <a:avLst/>
            </a:prstGeom>
            <a:grpFill/>
          </p:spPr>
          <p:txBody>
            <a:bodyPr wrap="none" rtlCol="0">
              <a:spAutoFit/>
            </a:bodyPr>
            <a:lstStyle/>
            <a:p>
              <a:r>
                <a:rPr lang="en-GB" dirty="0">
                  <a:solidFill>
                    <a:schemeClr val="bg2">
                      <a:lumMod val="90000"/>
                      <a:lumOff val="10000"/>
                    </a:schemeClr>
                  </a:solidFill>
                </a:rPr>
                <a:t>c  o   n   s   e   r   v  e</a:t>
              </a:r>
            </a:p>
          </p:txBody>
        </p:sp>
        <p:sp>
          <p:nvSpPr>
            <p:cNvPr id="12" name="TextBox 11">
              <a:extLst>
                <a:ext uri="{FF2B5EF4-FFF2-40B4-BE49-F238E27FC236}">
                  <a16:creationId xmlns:a16="http://schemas.microsoft.com/office/drawing/2014/main" id="{D0365080-31B7-F94E-B108-3A5552305C0F}"/>
                </a:ext>
              </a:extLst>
            </p:cNvPr>
            <p:cNvSpPr txBox="1"/>
            <p:nvPr/>
          </p:nvSpPr>
          <p:spPr>
            <a:xfrm>
              <a:off x="8518996" y="983317"/>
              <a:ext cx="2424062" cy="369332"/>
            </a:xfrm>
            <a:prstGeom prst="rect">
              <a:avLst/>
            </a:prstGeom>
            <a:grpFill/>
          </p:spPr>
          <p:txBody>
            <a:bodyPr wrap="none" rtlCol="0">
              <a:spAutoFit/>
            </a:bodyPr>
            <a:lstStyle/>
            <a:p>
              <a:r>
                <a:rPr lang="en-GB" dirty="0">
                  <a:solidFill>
                    <a:schemeClr val="bg2">
                      <a:lumMod val="90000"/>
                      <a:lumOff val="10000"/>
                    </a:schemeClr>
                  </a:solidFill>
                </a:rPr>
                <a:t>r   e   s  o   u   r   c   e</a:t>
              </a:r>
            </a:p>
          </p:txBody>
        </p:sp>
        <p:sp>
          <p:nvSpPr>
            <p:cNvPr id="13" name="TextBox 12">
              <a:extLst>
                <a:ext uri="{FF2B5EF4-FFF2-40B4-BE49-F238E27FC236}">
                  <a16:creationId xmlns:a16="http://schemas.microsoft.com/office/drawing/2014/main" id="{4618E2F9-BEB1-0A4B-B07A-AA27273F0C61}"/>
                </a:ext>
              </a:extLst>
            </p:cNvPr>
            <p:cNvSpPr txBox="1"/>
            <p:nvPr/>
          </p:nvSpPr>
          <p:spPr>
            <a:xfrm>
              <a:off x="7911547" y="1578352"/>
              <a:ext cx="2060179" cy="369332"/>
            </a:xfrm>
            <a:prstGeom prst="rect">
              <a:avLst/>
            </a:prstGeom>
            <a:grpFill/>
          </p:spPr>
          <p:txBody>
            <a:bodyPr wrap="none" rtlCol="0">
              <a:spAutoFit/>
            </a:bodyPr>
            <a:lstStyle/>
            <a:p>
              <a:r>
                <a:rPr lang="en-GB" dirty="0">
                  <a:solidFill>
                    <a:schemeClr val="bg2">
                      <a:lumMod val="90000"/>
                      <a:lumOff val="10000"/>
                    </a:schemeClr>
                  </a:solidFill>
                </a:rPr>
                <a:t>d   </a:t>
              </a:r>
              <a:r>
                <a:rPr lang="en-GB" dirty="0" err="1">
                  <a:solidFill>
                    <a:schemeClr val="bg2">
                      <a:lumMod val="90000"/>
                      <a:lumOff val="10000"/>
                    </a:schemeClr>
                  </a:solidFill>
                </a:rPr>
                <a:t>i</a:t>
              </a:r>
              <a:r>
                <a:rPr lang="en-GB" dirty="0">
                  <a:solidFill>
                    <a:schemeClr val="bg2">
                      <a:lumMod val="90000"/>
                      <a:lumOff val="10000"/>
                    </a:schemeClr>
                  </a:solidFill>
                </a:rPr>
                <a:t>   s   c   a  r   d</a:t>
              </a:r>
            </a:p>
          </p:txBody>
        </p:sp>
        <p:sp>
          <p:nvSpPr>
            <p:cNvPr id="14" name="TextBox 13">
              <a:extLst>
                <a:ext uri="{FF2B5EF4-FFF2-40B4-BE49-F238E27FC236}">
                  <a16:creationId xmlns:a16="http://schemas.microsoft.com/office/drawing/2014/main" id="{DC39D5F0-1B91-194F-995D-76AB6C14EC27}"/>
                </a:ext>
              </a:extLst>
            </p:cNvPr>
            <p:cNvSpPr txBox="1"/>
            <p:nvPr/>
          </p:nvSpPr>
          <p:spPr>
            <a:xfrm>
              <a:off x="8518996" y="2178667"/>
              <a:ext cx="2351926" cy="369332"/>
            </a:xfrm>
            <a:prstGeom prst="rect">
              <a:avLst/>
            </a:prstGeom>
            <a:grpFill/>
          </p:spPr>
          <p:txBody>
            <a:bodyPr wrap="none" rtlCol="0">
              <a:spAutoFit/>
            </a:bodyPr>
            <a:lstStyle/>
            <a:p>
              <a:r>
                <a:rPr lang="en-GB" dirty="0">
                  <a:solidFill>
                    <a:schemeClr val="bg2">
                      <a:lumMod val="90000"/>
                      <a:lumOff val="10000"/>
                    </a:schemeClr>
                  </a:solidFill>
                </a:rPr>
                <a:t> l   a   n   d  f    </a:t>
              </a:r>
              <a:r>
                <a:rPr lang="en-GB" dirty="0" err="1">
                  <a:solidFill>
                    <a:schemeClr val="bg2">
                      <a:lumMod val="90000"/>
                      <a:lumOff val="10000"/>
                    </a:schemeClr>
                  </a:solidFill>
                </a:rPr>
                <a:t>i</a:t>
              </a:r>
              <a:r>
                <a:rPr lang="en-GB" dirty="0">
                  <a:solidFill>
                    <a:schemeClr val="bg2">
                      <a:lumMod val="90000"/>
                      <a:lumOff val="10000"/>
                    </a:schemeClr>
                  </a:solidFill>
                </a:rPr>
                <a:t>   l    </a:t>
              </a:r>
              <a:r>
                <a:rPr lang="en-GB" dirty="0" err="1">
                  <a:solidFill>
                    <a:schemeClr val="bg2">
                      <a:lumMod val="90000"/>
                      <a:lumOff val="10000"/>
                    </a:schemeClr>
                  </a:solidFill>
                </a:rPr>
                <a:t>l</a:t>
              </a:r>
              <a:endParaRPr lang="en-GB" dirty="0">
                <a:solidFill>
                  <a:schemeClr val="bg2">
                    <a:lumMod val="90000"/>
                    <a:lumOff val="10000"/>
                  </a:schemeClr>
                </a:solidFill>
              </a:endParaRPr>
            </a:p>
          </p:txBody>
        </p:sp>
        <p:sp>
          <p:nvSpPr>
            <p:cNvPr id="15" name="TextBox 14">
              <a:extLst>
                <a:ext uri="{FF2B5EF4-FFF2-40B4-BE49-F238E27FC236}">
                  <a16:creationId xmlns:a16="http://schemas.microsoft.com/office/drawing/2014/main" id="{85E3F0B3-4711-A64E-8332-1AC2A68B5CE5}"/>
                </a:ext>
              </a:extLst>
            </p:cNvPr>
            <p:cNvSpPr txBox="1"/>
            <p:nvPr/>
          </p:nvSpPr>
          <p:spPr>
            <a:xfrm>
              <a:off x="7613374" y="3357185"/>
              <a:ext cx="2127505" cy="369332"/>
            </a:xfrm>
            <a:prstGeom prst="rect">
              <a:avLst/>
            </a:prstGeom>
            <a:grpFill/>
          </p:spPr>
          <p:txBody>
            <a:bodyPr wrap="none" rtlCol="0">
              <a:spAutoFit/>
            </a:bodyPr>
            <a:lstStyle/>
            <a:p>
              <a:r>
                <a:rPr lang="en-GB" dirty="0">
                  <a:solidFill>
                    <a:schemeClr val="bg2">
                      <a:lumMod val="90000"/>
                      <a:lumOff val="10000"/>
                    </a:schemeClr>
                  </a:solidFill>
                </a:rPr>
                <a:t> r   e  c   y   c   l   e</a:t>
              </a:r>
            </a:p>
          </p:txBody>
        </p:sp>
        <p:sp>
          <p:nvSpPr>
            <p:cNvPr id="16" name="TextBox 15">
              <a:extLst>
                <a:ext uri="{FF2B5EF4-FFF2-40B4-BE49-F238E27FC236}">
                  <a16:creationId xmlns:a16="http://schemas.microsoft.com/office/drawing/2014/main" id="{91CC8082-1820-8B45-8C7E-72ECDBEE50D1}"/>
                </a:ext>
              </a:extLst>
            </p:cNvPr>
            <p:cNvSpPr txBox="1"/>
            <p:nvPr/>
          </p:nvSpPr>
          <p:spPr>
            <a:xfrm>
              <a:off x="6128672" y="3945835"/>
              <a:ext cx="1555234" cy="369332"/>
            </a:xfrm>
            <a:prstGeom prst="rect">
              <a:avLst/>
            </a:prstGeom>
            <a:grpFill/>
          </p:spPr>
          <p:txBody>
            <a:bodyPr wrap="none" rtlCol="0">
              <a:spAutoFit/>
            </a:bodyPr>
            <a:lstStyle/>
            <a:p>
              <a:r>
                <a:rPr lang="en-GB" dirty="0">
                  <a:solidFill>
                    <a:schemeClr val="bg2">
                      <a:lumMod val="90000"/>
                      <a:lumOff val="10000"/>
                    </a:schemeClr>
                  </a:solidFill>
                </a:rPr>
                <a:t> r   e   u  s   e</a:t>
              </a:r>
            </a:p>
          </p:txBody>
        </p:sp>
        <p:sp>
          <p:nvSpPr>
            <p:cNvPr id="17" name="TextBox 16">
              <a:extLst>
                <a:ext uri="{FF2B5EF4-FFF2-40B4-BE49-F238E27FC236}">
                  <a16:creationId xmlns:a16="http://schemas.microsoft.com/office/drawing/2014/main" id="{EDC73140-2C20-BF44-A1D7-C36B30CD8AF7}"/>
                </a:ext>
              </a:extLst>
            </p:cNvPr>
            <p:cNvSpPr txBox="1"/>
            <p:nvPr/>
          </p:nvSpPr>
          <p:spPr>
            <a:xfrm>
              <a:off x="7010984" y="4540927"/>
              <a:ext cx="1810111" cy="369332"/>
            </a:xfrm>
            <a:prstGeom prst="rect">
              <a:avLst/>
            </a:prstGeom>
            <a:grpFill/>
          </p:spPr>
          <p:txBody>
            <a:bodyPr wrap="none" rtlCol="0">
              <a:spAutoFit/>
            </a:bodyPr>
            <a:lstStyle/>
            <a:p>
              <a:r>
                <a:rPr lang="en-GB" dirty="0">
                  <a:solidFill>
                    <a:schemeClr val="bg2">
                      <a:lumMod val="90000"/>
                      <a:lumOff val="10000"/>
                    </a:schemeClr>
                  </a:solidFill>
                </a:rPr>
                <a:t> r   e  s   c   u  e</a:t>
              </a:r>
            </a:p>
          </p:txBody>
        </p:sp>
        <p:sp>
          <p:nvSpPr>
            <p:cNvPr id="18" name="TextBox 17">
              <a:extLst>
                <a:ext uri="{FF2B5EF4-FFF2-40B4-BE49-F238E27FC236}">
                  <a16:creationId xmlns:a16="http://schemas.microsoft.com/office/drawing/2014/main" id="{91FDB6EB-7057-4546-A1EA-230C22E587E7}"/>
                </a:ext>
              </a:extLst>
            </p:cNvPr>
            <p:cNvSpPr txBox="1"/>
            <p:nvPr/>
          </p:nvSpPr>
          <p:spPr>
            <a:xfrm>
              <a:off x="7912187" y="5114169"/>
              <a:ext cx="1816523" cy="369332"/>
            </a:xfrm>
            <a:prstGeom prst="rect">
              <a:avLst/>
            </a:prstGeom>
            <a:grpFill/>
          </p:spPr>
          <p:txBody>
            <a:bodyPr wrap="none" rtlCol="0">
              <a:spAutoFit/>
            </a:bodyPr>
            <a:lstStyle/>
            <a:p>
              <a:r>
                <a:rPr lang="en-GB" dirty="0">
                  <a:solidFill>
                    <a:schemeClr val="bg2">
                      <a:lumMod val="90000"/>
                      <a:lumOff val="10000"/>
                    </a:schemeClr>
                  </a:solidFill>
                </a:rPr>
                <a:t>r   e   m  a  k   e</a:t>
              </a:r>
            </a:p>
          </p:txBody>
        </p:sp>
        <p:sp>
          <p:nvSpPr>
            <p:cNvPr id="19" name="TextBox 18">
              <a:extLst>
                <a:ext uri="{FF2B5EF4-FFF2-40B4-BE49-F238E27FC236}">
                  <a16:creationId xmlns:a16="http://schemas.microsoft.com/office/drawing/2014/main" id="{40C5EFBC-6B27-F44E-97F8-6BD6BB9B97E9}"/>
                </a:ext>
              </a:extLst>
            </p:cNvPr>
            <p:cNvSpPr txBox="1"/>
            <p:nvPr/>
          </p:nvSpPr>
          <p:spPr>
            <a:xfrm>
              <a:off x="9088775" y="683160"/>
              <a:ext cx="317716" cy="369332"/>
            </a:xfrm>
            <a:prstGeom prst="rect">
              <a:avLst/>
            </a:prstGeom>
            <a:grpFill/>
          </p:spPr>
          <p:txBody>
            <a:bodyPr wrap="none" rtlCol="0">
              <a:spAutoFit/>
            </a:bodyPr>
            <a:lstStyle/>
            <a:p>
              <a:r>
                <a:rPr lang="en-GB" dirty="0">
                  <a:solidFill>
                    <a:schemeClr val="bg2">
                      <a:lumMod val="90000"/>
                      <a:lumOff val="10000"/>
                    </a:schemeClr>
                  </a:solidFill>
                </a:rPr>
                <a:t>u</a:t>
              </a:r>
            </a:p>
          </p:txBody>
        </p:sp>
        <p:sp>
          <p:nvSpPr>
            <p:cNvPr id="20" name="TextBox 19">
              <a:extLst>
                <a:ext uri="{FF2B5EF4-FFF2-40B4-BE49-F238E27FC236}">
                  <a16:creationId xmlns:a16="http://schemas.microsoft.com/office/drawing/2014/main" id="{A7E30122-0589-D547-8DA7-650AD2AD9F69}"/>
                </a:ext>
              </a:extLst>
            </p:cNvPr>
            <p:cNvSpPr txBox="1"/>
            <p:nvPr/>
          </p:nvSpPr>
          <p:spPr>
            <a:xfrm>
              <a:off x="9115225" y="1289341"/>
              <a:ext cx="264816" cy="369332"/>
            </a:xfrm>
            <a:prstGeom prst="rect">
              <a:avLst/>
            </a:prstGeom>
            <a:grpFill/>
          </p:spPr>
          <p:txBody>
            <a:bodyPr wrap="none" rtlCol="0">
              <a:spAutoFit/>
            </a:bodyPr>
            <a:lstStyle/>
            <a:p>
              <a:r>
                <a:rPr lang="en-GB" dirty="0">
                  <a:solidFill>
                    <a:schemeClr val="bg2">
                      <a:lumMod val="90000"/>
                      <a:lumOff val="10000"/>
                    </a:schemeClr>
                  </a:solidFill>
                </a:rPr>
                <a:t>t</a:t>
              </a:r>
            </a:p>
          </p:txBody>
        </p:sp>
        <p:sp>
          <p:nvSpPr>
            <p:cNvPr id="21" name="TextBox 20">
              <a:extLst>
                <a:ext uri="{FF2B5EF4-FFF2-40B4-BE49-F238E27FC236}">
                  <a16:creationId xmlns:a16="http://schemas.microsoft.com/office/drawing/2014/main" id="{3F99378D-574A-7644-AFF7-EA7AC669C439}"/>
                </a:ext>
              </a:extLst>
            </p:cNvPr>
            <p:cNvSpPr txBox="1"/>
            <p:nvPr/>
          </p:nvSpPr>
          <p:spPr>
            <a:xfrm>
              <a:off x="9131859" y="1861021"/>
              <a:ext cx="240772" cy="369332"/>
            </a:xfrm>
            <a:prstGeom prst="rect">
              <a:avLst/>
            </a:prstGeom>
            <a:grpFill/>
          </p:spPr>
          <p:txBody>
            <a:bodyPr wrap="none" rtlCol="0">
              <a:spAutoFit/>
            </a:bodyPr>
            <a:lstStyle/>
            <a:p>
              <a:r>
                <a:rPr lang="en-GB" dirty="0" err="1">
                  <a:solidFill>
                    <a:schemeClr val="bg2">
                      <a:lumMod val="90000"/>
                      <a:lumOff val="10000"/>
                    </a:schemeClr>
                  </a:solidFill>
                </a:rPr>
                <a:t>i</a:t>
              </a:r>
              <a:endParaRPr lang="en-GB" dirty="0">
                <a:solidFill>
                  <a:schemeClr val="bg2">
                    <a:lumMod val="90000"/>
                    <a:lumOff val="10000"/>
                  </a:schemeClr>
                </a:solidFill>
              </a:endParaRPr>
            </a:p>
          </p:txBody>
        </p:sp>
        <p:sp>
          <p:nvSpPr>
            <p:cNvPr id="22" name="TextBox 21">
              <a:extLst>
                <a:ext uri="{FF2B5EF4-FFF2-40B4-BE49-F238E27FC236}">
                  <a16:creationId xmlns:a16="http://schemas.microsoft.com/office/drawing/2014/main" id="{B200AC5C-6908-5449-AEEA-1E0CFBC37405}"/>
                </a:ext>
              </a:extLst>
            </p:cNvPr>
            <p:cNvSpPr txBox="1"/>
            <p:nvPr/>
          </p:nvSpPr>
          <p:spPr>
            <a:xfrm>
              <a:off x="9100865" y="2461993"/>
              <a:ext cx="309700" cy="369332"/>
            </a:xfrm>
            <a:prstGeom prst="rect">
              <a:avLst/>
            </a:prstGeom>
            <a:grpFill/>
          </p:spPr>
          <p:txBody>
            <a:bodyPr wrap="none" rtlCol="0">
              <a:spAutoFit/>
            </a:bodyPr>
            <a:lstStyle/>
            <a:p>
              <a:r>
                <a:rPr lang="en-GB" dirty="0">
                  <a:solidFill>
                    <a:schemeClr val="bg2">
                      <a:lumMod val="90000"/>
                      <a:lumOff val="10000"/>
                    </a:schemeClr>
                  </a:solidFill>
                </a:rPr>
                <a:t>a</a:t>
              </a:r>
            </a:p>
          </p:txBody>
        </p:sp>
        <p:sp>
          <p:nvSpPr>
            <p:cNvPr id="23" name="TextBox 22">
              <a:extLst>
                <a:ext uri="{FF2B5EF4-FFF2-40B4-BE49-F238E27FC236}">
                  <a16:creationId xmlns:a16="http://schemas.microsoft.com/office/drawing/2014/main" id="{1F0B6F6A-CFF6-4C47-9AFF-A82C184C197B}"/>
                </a:ext>
              </a:extLst>
            </p:cNvPr>
            <p:cNvSpPr txBox="1"/>
            <p:nvPr/>
          </p:nvSpPr>
          <p:spPr>
            <a:xfrm>
              <a:off x="9100865" y="2773660"/>
              <a:ext cx="322524" cy="369332"/>
            </a:xfrm>
            <a:prstGeom prst="rect">
              <a:avLst/>
            </a:prstGeom>
            <a:grpFill/>
          </p:spPr>
          <p:txBody>
            <a:bodyPr wrap="none" rtlCol="0">
              <a:spAutoFit/>
            </a:bodyPr>
            <a:lstStyle/>
            <a:p>
              <a:r>
                <a:rPr lang="en-GB" dirty="0">
                  <a:solidFill>
                    <a:schemeClr val="bg2">
                      <a:lumMod val="90000"/>
                      <a:lumOff val="10000"/>
                    </a:schemeClr>
                  </a:solidFill>
                </a:rPr>
                <a:t>b</a:t>
              </a:r>
            </a:p>
          </p:txBody>
        </p:sp>
        <p:sp>
          <p:nvSpPr>
            <p:cNvPr id="24" name="TextBox 23">
              <a:extLst>
                <a:ext uri="{FF2B5EF4-FFF2-40B4-BE49-F238E27FC236}">
                  <a16:creationId xmlns:a16="http://schemas.microsoft.com/office/drawing/2014/main" id="{4B5A766B-7BD2-E147-BD1D-78C4046251D9}"/>
                </a:ext>
              </a:extLst>
            </p:cNvPr>
            <p:cNvSpPr txBox="1"/>
            <p:nvPr/>
          </p:nvSpPr>
          <p:spPr>
            <a:xfrm>
              <a:off x="9135329" y="3053864"/>
              <a:ext cx="240772" cy="369332"/>
            </a:xfrm>
            <a:prstGeom prst="rect">
              <a:avLst/>
            </a:prstGeom>
            <a:grpFill/>
          </p:spPr>
          <p:txBody>
            <a:bodyPr wrap="none" rtlCol="0">
              <a:spAutoFit/>
            </a:bodyPr>
            <a:lstStyle/>
            <a:p>
              <a:r>
                <a:rPr lang="en-GB" dirty="0" err="1">
                  <a:solidFill>
                    <a:schemeClr val="bg2">
                      <a:lumMod val="90000"/>
                      <a:lumOff val="10000"/>
                    </a:schemeClr>
                  </a:solidFill>
                </a:rPr>
                <a:t>i</a:t>
              </a:r>
              <a:endParaRPr lang="en-GB" dirty="0">
                <a:solidFill>
                  <a:schemeClr val="bg2">
                    <a:lumMod val="90000"/>
                    <a:lumOff val="10000"/>
                  </a:schemeClr>
                </a:solidFill>
              </a:endParaRPr>
            </a:p>
          </p:txBody>
        </p:sp>
        <p:sp>
          <p:nvSpPr>
            <p:cNvPr id="25" name="TextBox 24">
              <a:extLst>
                <a:ext uri="{FF2B5EF4-FFF2-40B4-BE49-F238E27FC236}">
                  <a16:creationId xmlns:a16="http://schemas.microsoft.com/office/drawing/2014/main" id="{5F06B0B1-6F68-5847-9227-3247D70A37A1}"/>
                </a:ext>
              </a:extLst>
            </p:cNvPr>
            <p:cNvSpPr txBox="1"/>
            <p:nvPr/>
          </p:nvSpPr>
          <p:spPr>
            <a:xfrm>
              <a:off x="9135329" y="3637389"/>
              <a:ext cx="240772" cy="369332"/>
            </a:xfrm>
            <a:prstGeom prst="rect">
              <a:avLst/>
            </a:prstGeom>
            <a:grpFill/>
          </p:spPr>
          <p:txBody>
            <a:bodyPr wrap="none" rtlCol="0">
              <a:spAutoFit/>
            </a:bodyPr>
            <a:lstStyle/>
            <a:p>
              <a:r>
                <a:rPr lang="en-GB" dirty="0" err="1">
                  <a:solidFill>
                    <a:schemeClr val="bg2">
                      <a:lumMod val="90000"/>
                      <a:lumOff val="10000"/>
                    </a:schemeClr>
                  </a:solidFill>
                </a:rPr>
                <a:t>i</a:t>
              </a:r>
              <a:endParaRPr lang="en-GB" dirty="0">
                <a:solidFill>
                  <a:schemeClr val="bg2">
                    <a:lumMod val="90000"/>
                    <a:lumOff val="10000"/>
                  </a:schemeClr>
                </a:solidFill>
              </a:endParaRPr>
            </a:p>
          </p:txBody>
        </p:sp>
        <p:sp>
          <p:nvSpPr>
            <p:cNvPr id="26" name="TextBox 25">
              <a:extLst>
                <a:ext uri="{FF2B5EF4-FFF2-40B4-BE49-F238E27FC236}">
                  <a16:creationId xmlns:a16="http://schemas.microsoft.com/office/drawing/2014/main" id="{2D9CE3D8-EF33-794F-AFD6-B54C218EE7A2}"/>
                </a:ext>
              </a:extLst>
            </p:cNvPr>
            <p:cNvSpPr txBox="1"/>
            <p:nvPr/>
          </p:nvSpPr>
          <p:spPr>
            <a:xfrm>
              <a:off x="9123307" y="3936188"/>
              <a:ext cx="264816" cy="369332"/>
            </a:xfrm>
            <a:prstGeom prst="rect">
              <a:avLst/>
            </a:prstGeom>
            <a:grpFill/>
          </p:spPr>
          <p:txBody>
            <a:bodyPr wrap="none" rtlCol="0">
              <a:spAutoFit/>
            </a:bodyPr>
            <a:lstStyle/>
            <a:p>
              <a:r>
                <a:rPr lang="en-GB" dirty="0">
                  <a:solidFill>
                    <a:schemeClr val="bg2">
                      <a:lumMod val="90000"/>
                      <a:lumOff val="10000"/>
                    </a:schemeClr>
                  </a:solidFill>
                </a:rPr>
                <a:t>t</a:t>
              </a:r>
            </a:p>
          </p:txBody>
        </p:sp>
        <p:sp>
          <p:nvSpPr>
            <p:cNvPr id="27" name="TextBox 26">
              <a:extLst>
                <a:ext uri="{FF2B5EF4-FFF2-40B4-BE49-F238E27FC236}">
                  <a16:creationId xmlns:a16="http://schemas.microsoft.com/office/drawing/2014/main" id="{ACC248E6-391A-E140-B3B6-193CF8206642}"/>
                </a:ext>
              </a:extLst>
            </p:cNvPr>
            <p:cNvSpPr txBox="1"/>
            <p:nvPr/>
          </p:nvSpPr>
          <p:spPr>
            <a:xfrm>
              <a:off x="9123307" y="4183161"/>
              <a:ext cx="306494" cy="369332"/>
            </a:xfrm>
            <a:prstGeom prst="rect">
              <a:avLst/>
            </a:prstGeom>
            <a:grpFill/>
          </p:spPr>
          <p:txBody>
            <a:bodyPr wrap="none" rtlCol="0">
              <a:spAutoFit/>
            </a:bodyPr>
            <a:lstStyle/>
            <a:p>
              <a:r>
                <a:rPr lang="en-GB" dirty="0">
                  <a:solidFill>
                    <a:schemeClr val="bg2">
                      <a:lumMod val="90000"/>
                      <a:lumOff val="10000"/>
                    </a:schemeClr>
                  </a:solidFill>
                </a:rPr>
                <a:t>y</a:t>
              </a:r>
            </a:p>
          </p:txBody>
        </p:sp>
        <p:sp>
          <p:nvSpPr>
            <p:cNvPr id="28" name="TextBox 27">
              <a:extLst>
                <a:ext uri="{FF2B5EF4-FFF2-40B4-BE49-F238E27FC236}">
                  <a16:creationId xmlns:a16="http://schemas.microsoft.com/office/drawing/2014/main" id="{C4A43485-28E1-C34E-B04D-12F19A66D447}"/>
                </a:ext>
              </a:extLst>
            </p:cNvPr>
            <p:cNvSpPr txBox="1"/>
            <p:nvPr/>
          </p:nvSpPr>
          <p:spPr>
            <a:xfrm>
              <a:off x="10266607" y="1609753"/>
              <a:ext cx="308098" cy="369332"/>
            </a:xfrm>
            <a:prstGeom prst="rect">
              <a:avLst/>
            </a:prstGeom>
            <a:grpFill/>
          </p:spPr>
          <p:txBody>
            <a:bodyPr wrap="none" rtlCol="0">
              <a:spAutoFit/>
            </a:bodyPr>
            <a:lstStyle/>
            <a:p>
              <a:r>
                <a:rPr lang="en-GB" dirty="0">
                  <a:solidFill>
                    <a:schemeClr val="bg2">
                      <a:lumMod val="90000"/>
                      <a:lumOff val="10000"/>
                    </a:schemeClr>
                  </a:solidFill>
                </a:rPr>
                <a:t>v</a:t>
              </a:r>
            </a:p>
          </p:txBody>
        </p:sp>
        <p:sp>
          <p:nvSpPr>
            <p:cNvPr id="29" name="TextBox 28">
              <a:extLst>
                <a:ext uri="{FF2B5EF4-FFF2-40B4-BE49-F238E27FC236}">
                  <a16:creationId xmlns:a16="http://schemas.microsoft.com/office/drawing/2014/main" id="{E9C0DAF0-CBE2-804F-8AE5-E6F814920FC5}"/>
                </a:ext>
              </a:extLst>
            </p:cNvPr>
            <p:cNvSpPr txBox="1"/>
            <p:nvPr/>
          </p:nvSpPr>
          <p:spPr>
            <a:xfrm>
              <a:off x="10266607" y="1878510"/>
              <a:ext cx="309700" cy="369332"/>
            </a:xfrm>
            <a:prstGeom prst="rect">
              <a:avLst/>
            </a:prstGeom>
            <a:grpFill/>
          </p:spPr>
          <p:txBody>
            <a:bodyPr wrap="none" rtlCol="0">
              <a:spAutoFit/>
            </a:bodyPr>
            <a:lstStyle/>
            <a:p>
              <a:r>
                <a:rPr lang="en-GB" dirty="0">
                  <a:solidFill>
                    <a:schemeClr val="bg2">
                      <a:lumMod val="90000"/>
                      <a:lumOff val="10000"/>
                    </a:schemeClr>
                  </a:solidFill>
                </a:rPr>
                <a:t>a</a:t>
              </a:r>
            </a:p>
          </p:txBody>
        </p:sp>
        <p:sp>
          <p:nvSpPr>
            <p:cNvPr id="30" name="TextBox 29">
              <a:extLst>
                <a:ext uri="{FF2B5EF4-FFF2-40B4-BE49-F238E27FC236}">
                  <a16:creationId xmlns:a16="http://schemas.microsoft.com/office/drawing/2014/main" id="{ED8FC07C-E652-C947-BBBD-4EA0DD6ED41E}"/>
                </a:ext>
              </a:extLst>
            </p:cNvPr>
            <p:cNvSpPr txBox="1"/>
            <p:nvPr/>
          </p:nvSpPr>
          <p:spPr>
            <a:xfrm>
              <a:off x="10274622" y="2447424"/>
              <a:ext cx="317716" cy="369332"/>
            </a:xfrm>
            <a:prstGeom prst="rect">
              <a:avLst/>
            </a:prstGeom>
            <a:grpFill/>
          </p:spPr>
          <p:txBody>
            <a:bodyPr wrap="none" rtlCol="0">
              <a:spAutoFit/>
            </a:bodyPr>
            <a:lstStyle/>
            <a:p>
              <a:r>
                <a:rPr lang="en-GB" dirty="0">
                  <a:solidFill>
                    <a:schemeClr val="bg2">
                      <a:lumMod val="90000"/>
                      <a:lumOff val="10000"/>
                    </a:schemeClr>
                  </a:solidFill>
                </a:rPr>
                <a:t>u</a:t>
              </a:r>
            </a:p>
          </p:txBody>
        </p:sp>
        <p:sp>
          <p:nvSpPr>
            <p:cNvPr id="31" name="TextBox 30">
              <a:extLst>
                <a:ext uri="{FF2B5EF4-FFF2-40B4-BE49-F238E27FC236}">
                  <a16:creationId xmlns:a16="http://schemas.microsoft.com/office/drawing/2014/main" id="{E1C3C281-E4F4-7142-BC75-0B55E261D85B}"/>
                </a:ext>
              </a:extLst>
            </p:cNvPr>
            <p:cNvSpPr txBox="1"/>
            <p:nvPr/>
          </p:nvSpPr>
          <p:spPr>
            <a:xfrm>
              <a:off x="10274622" y="2747581"/>
              <a:ext cx="317716" cy="369332"/>
            </a:xfrm>
            <a:prstGeom prst="rect">
              <a:avLst/>
            </a:prstGeom>
            <a:grpFill/>
          </p:spPr>
          <p:txBody>
            <a:bodyPr wrap="none" rtlCol="0">
              <a:spAutoFit/>
            </a:bodyPr>
            <a:lstStyle/>
            <a:p>
              <a:r>
                <a:rPr lang="en-GB" dirty="0">
                  <a:solidFill>
                    <a:schemeClr val="bg2">
                      <a:lumMod val="90000"/>
                      <a:lumOff val="10000"/>
                    </a:schemeClr>
                  </a:solidFill>
                </a:rPr>
                <a:t>e</a:t>
              </a:r>
            </a:p>
          </p:txBody>
        </p:sp>
        <p:sp>
          <p:nvSpPr>
            <p:cNvPr id="32" name="TextBox 31">
              <a:extLst>
                <a:ext uri="{FF2B5EF4-FFF2-40B4-BE49-F238E27FC236}">
                  <a16:creationId xmlns:a16="http://schemas.microsoft.com/office/drawing/2014/main" id="{9C36AF2E-A68E-3345-A678-83581B555B5F}"/>
                </a:ext>
              </a:extLst>
            </p:cNvPr>
            <p:cNvSpPr txBox="1"/>
            <p:nvPr/>
          </p:nvSpPr>
          <p:spPr>
            <a:xfrm>
              <a:off x="8223471" y="3625420"/>
              <a:ext cx="322524" cy="369332"/>
            </a:xfrm>
            <a:prstGeom prst="rect">
              <a:avLst/>
            </a:prstGeom>
            <a:grpFill/>
          </p:spPr>
          <p:txBody>
            <a:bodyPr wrap="none" rtlCol="0">
              <a:spAutoFit/>
            </a:bodyPr>
            <a:lstStyle/>
            <a:p>
              <a:r>
                <a:rPr lang="en-GB" dirty="0">
                  <a:solidFill>
                    <a:schemeClr val="bg2">
                      <a:lumMod val="90000"/>
                      <a:lumOff val="10000"/>
                    </a:schemeClr>
                  </a:solidFill>
                </a:rPr>
                <a:t>o</a:t>
              </a:r>
            </a:p>
          </p:txBody>
        </p:sp>
        <p:sp>
          <p:nvSpPr>
            <p:cNvPr id="33" name="TextBox 32">
              <a:extLst>
                <a:ext uri="{FF2B5EF4-FFF2-40B4-BE49-F238E27FC236}">
                  <a16:creationId xmlns:a16="http://schemas.microsoft.com/office/drawing/2014/main" id="{826FBE39-2C12-DC44-954C-F7FE012D1C56}"/>
                </a:ext>
              </a:extLst>
            </p:cNvPr>
            <p:cNvSpPr txBox="1"/>
            <p:nvPr/>
          </p:nvSpPr>
          <p:spPr>
            <a:xfrm>
              <a:off x="8229337" y="3945835"/>
              <a:ext cx="317716" cy="369332"/>
            </a:xfrm>
            <a:prstGeom prst="rect">
              <a:avLst/>
            </a:prstGeom>
            <a:grpFill/>
          </p:spPr>
          <p:txBody>
            <a:bodyPr wrap="none" rtlCol="0">
              <a:spAutoFit/>
            </a:bodyPr>
            <a:lstStyle/>
            <a:p>
              <a:r>
                <a:rPr lang="en-GB" dirty="0">
                  <a:solidFill>
                    <a:schemeClr val="bg2">
                      <a:lumMod val="90000"/>
                      <a:lumOff val="10000"/>
                    </a:schemeClr>
                  </a:solidFill>
                </a:rPr>
                <a:t>n</a:t>
              </a:r>
            </a:p>
          </p:txBody>
        </p:sp>
        <p:sp>
          <p:nvSpPr>
            <p:cNvPr id="34" name="TextBox 33">
              <a:extLst>
                <a:ext uri="{FF2B5EF4-FFF2-40B4-BE49-F238E27FC236}">
                  <a16:creationId xmlns:a16="http://schemas.microsoft.com/office/drawing/2014/main" id="{9E92DA38-E89D-654B-939E-6B233905E0D5}"/>
                </a:ext>
              </a:extLst>
            </p:cNvPr>
            <p:cNvSpPr txBox="1"/>
            <p:nvPr/>
          </p:nvSpPr>
          <p:spPr>
            <a:xfrm>
              <a:off x="8237096" y="4226624"/>
              <a:ext cx="295274" cy="369332"/>
            </a:xfrm>
            <a:prstGeom prst="rect">
              <a:avLst/>
            </a:prstGeom>
            <a:grpFill/>
          </p:spPr>
          <p:txBody>
            <a:bodyPr wrap="none" rtlCol="0">
              <a:spAutoFit/>
            </a:bodyPr>
            <a:lstStyle/>
            <a:p>
              <a:r>
                <a:rPr lang="en-GB" dirty="0">
                  <a:solidFill>
                    <a:schemeClr val="bg2">
                      <a:lumMod val="90000"/>
                      <a:lumOff val="10000"/>
                    </a:schemeClr>
                  </a:solidFill>
                </a:rPr>
                <a:t>s</a:t>
              </a:r>
            </a:p>
          </p:txBody>
        </p:sp>
        <p:sp>
          <p:nvSpPr>
            <p:cNvPr id="35" name="TextBox 34">
              <a:extLst>
                <a:ext uri="{FF2B5EF4-FFF2-40B4-BE49-F238E27FC236}">
                  <a16:creationId xmlns:a16="http://schemas.microsoft.com/office/drawing/2014/main" id="{0A179F05-FF48-D649-ADF1-9614160529FF}"/>
                </a:ext>
              </a:extLst>
            </p:cNvPr>
            <p:cNvSpPr txBox="1"/>
            <p:nvPr/>
          </p:nvSpPr>
          <p:spPr>
            <a:xfrm>
              <a:off x="8193815" y="4800806"/>
              <a:ext cx="381836" cy="369332"/>
            </a:xfrm>
            <a:prstGeom prst="rect">
              <a:avLst/>
            </a:prstGeom>
            <a:grpFill/>
          </p:spPr>
          <p:txBody>
            <a:bodyPr wrap="none" rtlCol="0">
              <a:spAutoFit/>
            </a:bodyPr>
            <a:lstStyle/>
            <a:p>
              <a:r>
                <a:rPr lang="en-GB" dirty="0">
                  <a:solidFill>
                    <a:schemeClr val="bg2">
                      <a:lumMod val="90000"/>
                      <a:lumOff val="10000"/>
                    </a:schemeClr>
                  </a:solidFill>
                </a:rPr>
                <a:t>m</a:t>
              </a:r>
            </a:p>
          </p:txBody>
        </p:sp>
        <p:sp>
          <p:nvSpPr>
            <p:cNvPr id="36" name="TextBox 35">
              <a:extLst>
                <a:ext uri="{FF2B5EF4-FFF2-40B4-BE49-F238E27FC236}">
                  <a16:creationId xmlns:a16="http://schemas.microsoft.com/office/drawing/2014/main" id="{73B62B18-FE65-6943-9DA1-B1E6FD8B689A}"/>
                </a:ext>
              </a:extLst>
            </p:cNvPr>
            <p:cNvSpPr txBox="1"/>
            <p:nvPr/>
          </p:nvSpPr>
          <p:spPr>
            <a:xfrm>
              <a:off x="7024185" y="4226624"/>
              <a:ext cx="311304" cy="369332"/>
            </a:xfrm>
            <a:prstGeom prst="rect">
              <a:avLst/>
            </a:prstGeom>
            <a:grpFill/>
          </p:spPr>
          <p:txBody>
            <a:bodyPr wrap="none" rtlCol="0">
              <a:spAutoFit/>
            </a:bodyPr>
            <a:lstStyle/>
            <a:p>
              <a:r>
                <a:rPr lang="en-GB" dirty="0">
                  <a:solidFill>
                    <a:schemeClr val="bg2">
                      <a:lumMod val="90000"/>
                      <a:lumOff val="10000"/>
                    </a:schemeClr>
                  </a:solidFill>
                </a:rPr>
                <a:t>c</a:t>
              </a:r>
            </a:p>
          </p:txBody>
        </p:sp>
        <p:sp>
          <p:nvSpPr>
            <p:cNvPr id="37" name="TextBox 36">
              <a:extLst>
                <a:ext uri="{FF2B5EF4-FFF2-40B4-BE49-F238E27FC236}">
                  <a16:creationId xmlns:a16="http://schemas.microsoft.com/office/drawing/2014/main" id="{14432078-B3B4-554E-925B-578A06C62FCC}"/>
                </a:ext>
              </a:extLst>
            </p:cNvPr>
            <p:cNvSpPr txBox="1"/>
            <p:nvPr/>
          </p:nvSpPr>
          <p:spPr>
            <a:xfrm>
              <a:off x="7047168" y="4800806"/>
              <a:ext cx="309700" cy="369332"/>
            </a:xfrm>
            <a:prstGeom prst="rect">
              <a:avLst/>
            </a:prstGeom>
            <a:grpFill/>
          </p:spPr>
          <p:txBody>
            <a:bodyPr wrap="none" rtlCol="0">
              <a:spAutoFit/>
            </a:bodyPr>
            <a:lstStyle/>
            <a:p>
              <a:r>
                <a:rPr lang="en-GB" dirty="0">
                  <a:solidFill>
                    <a:schemeClr val="bg2">
                      <a:lumMod val="90000"/>
                      <a:lumOff val="10000"/>
                    </a:schemeClr>
                  </a:solidFill>
                </a:rPr>
                <a:t>a</a:t>
              </a:r>
            </a:p>
          </p:txBody>
        </p:sp>
        <p:sp>
          <p:nvSpPr>
            <p:cNvPr id="38" name="TextBox 37">
              <a:extLst>
                <a:ext uri="{FF2B5EF4-FFF2-40B4-BE49-F238E27FC236}">
                  <a16:creationId xmlns:a16="http://schemas.microsoft.com/office/drawing/2014/main" id="{34FCAA90-E407-8344-A774-F8ACD5B5FEED}"/>
                </a:ext>
              </a:extLst>
            </p:cNvPr>
            <p:cNvSpPr txBox="1"/>
            <p:nvPr/>
          </p:nvSpPr>
          <p:spPr>
            <a:xfrm>
              <a:off x="7034344" y="5081293"/>
              <a:ext cx="322524" cy="369332"/>
            </a:xfrm>
            <a:prstGeom prst="rect">
              <a:avLst/>
            </a:prstGeom>
            <a:grpFill/>
          </p:spPr>
          <p:txBody>
            <a:bodyPr wrap="none" rtlCol="0">
              <a:spAutoFit/>
            </a:bodyPr>
            <a:lstStyle/>
            <a:p>
              <a:r>
                <a:rPr lang="en-GB" dirty="0">
                  <a:solidFill>
                    <a:schemeClr val="bg2">
                      <a:lumMod val="90000"/>
                      <a:lumOff val="10000"/>
                    </a:schemeClr>
                  </a:solidFill>
                </a:rPr>
                <a:t>p</a:t>
              </a:r>
            </a:p>
          </p:txBody>
        </p:sp>
      </p:grpSp>
      <p:pic>
        <p:nvPicPr>
          <p:cNvPr id="2" name="Picture 1">
            <a:extLst>
              <a:ext uri="{FF2B5EF4-FFF2-40B4-BE49-F238E27FC236}">
                <a16:creationId xmlns:a16="http://schemas.microsoft.com/office/drawing/2014/main" id="{C6B3DC98-90CB-E0AF-7607-3DD2CC0EAB32}"/>
              </a:ext>
            </a:extLst>
          </p:cNvPr>
          <p:cNvPicPr>
            <a:picLocks noChangeAspect="1"/>
          </p:cNvPicPr>
          <p:nvPr/>
        </p:nvPicPr>
        <p:blipFill>
          <a:blip r:embed="rId3"/>
          <a:stretch>
            <a:fillRect/>
          </a:stretch>
        </p:blipFill>
        <p:spPr>
          <a:xfrm>
            <a:off x="371279" y="336372"/>
            <a:ext cx="1359526" cy="396274"/>
          </a:xfrm>
          <a:prstGeom prst="rect">
            <a:avLst/>
          </a:prstGeom>
        </p:spPr>
      </p:pic>
    </p:spTree>
    <p:extLst>
      <p:ext uri="{BB962C8B-B14F-4D97-AF65-F5344CB8AC3E}">
        <p14:creationId xmlns:p14="http://schemas.microsoft.com/office/powerpoint/2010/main" val="2151040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131751" y="955253"/>
            <a:ext cx="11385577" cy="490461"/>
          </a:xfrm>
        </p:spPr>
        <p:txBody>
          <a:bodyPr/>
          <a:lstStyle/>
          <a:p>
            <a:r>
              <a:rPr lang="en-GB" sz="2000" dirty="0">
                <a:solidFill>
                  <a:srgbClr val="23085A"/>
                </a:solidFill>
                <a:latin typeface="British Council Sans" panose="020B0604020202020204" charset="0"/>
              </a:rPr>
              <a:t>Read the information below about an upcycling project.</a:t>
            </a:r>
          </a:p>
          <a:p>
            <a:endParaRPr lang="en-GB" sz="2000" dirty="0">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A0B4A2F3-0B87-134A-9390-3CABBBA84E13}"/>
              </a:ext>
            </a:extLst>
          </p:cNvPr>
          <p:cNvGraphicFramePr>
            <a:graphicFrameLocks noGrp="1"/>
          </p:cNvGraphicFramePr>
          <p:nvPr>
            <p:extLst>
              <p:ext uri="{D42A27DB-BD31-4B8C-83A1-F6EECF244321}">
                <p14:modId xmlns:p14="http://schemas.microsoft.com/office/powerpoint/2010/main" val="1646366323"/>
              </p:ext>
            </p:extLst>
          </p:nvPr>
        </p:nvGraphicFramePr>
        <p:xfrm>
          <a:off x="115986" y="1554416"/>
          <a:ext cx="11417108" cy="1981200"/>
        </p:xfrm>
        <a:graphic>
          <a:graphicData uri="http://schemas.openxmlformats.org/drawingml/2006/table">
            <a:tbl>
              <a:tblPr firstCol="1" bandRow="1">
                <a:tableStyleId>{EB344D84-9AFB-497E-A393-DC336BA19D2E}</a:tableStyleId>
              </a:tblPr>
              <a:tblGrid>
                <a:gridCol w="1505500">
                  <a:extLst>
                    <a:ext uri="{9D8B030D-6E8A-4147-A177-3AD203B41FA5}">
                      <a16:colId xmlns:a16="http://schemas.microsoft.com/office/drawing/2014/main" val="185198390"/>
                    </a:ext>
                  </a:extLst>
                </a:gridCol>
                <a:gridCol w="9911608">
                  <a:extLst>
                    <a:ext uri="{9D8B030D-6E8A-4147-A177-3AD203B41FA5}">
                      <a16:colId xmlns:a16="http://schemas.microsoft.com/office/drawing/2014/main" val="361435600"/>
                    </a:ext>
                  </a:extLst>
                </a:gridCol>
              </a:tblGrid>
              <a:tr h="370840">
                <a:tc>
                  <a:txBody>
                    <a:bodyPr/>
                    <a:lstStyle/>
                    <a:p>
                      <a:r>
                        <a:rPr lang="en-GB" sz="1500" b="0" dirty="0"/>
                        <a:t>New product</a:t>
                      </a:r>
                    </a:p>
                  </a:txBody>
                  <a:tcPr>
                    <a:lnR>
                      <a:noFill/>
                    </a:lnR>
                    <a:solidFill>
                      <a:schemeClr val="accent3">
                        <a:lumMod val="50000"/>
                      </a:schemeClr>
                    </a:solidFill>
                  </a:tcPr>
                </a:tc>
                <a:tc>
                  <a:txBody>
                    <a:bodyPr/>
                    <a:lstStyle/>
                    <a:p>
                      <a:r>
                        <a:rPr lang="en-GB" sz="2000" dirty="0">
                          <a:solidFill>
                            <a:srgbClr val="23085A"/>
                          </a:solidFill>
                        </a:rPr>
                        <a:t>A denim tote bag</a:t>
                      </a:r>
                    </a:p>
                  </a:txBody>
                  <a:tcP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063734"/>
                  </a:ext>
                </a:extLst>
              </a:tr>
              <a:tr h="370840">
                <a:tc>
                  <a:txBody>
                    <a:bodyPr/>
                    <a:lstStyle/>
                    <a:p>
                      <a:r>
                        <a:rPr lang="en-GB" sz="1500" b="0" dirty="0"/>
                        <a:t>Old product</a:t>
                      </a:r>
                    </a:p>
                  </a:txBody>
                  <a:tcPr>
                    <a:solidFill>
                      <a:schemeClr val="accent3">
                        <a:lumMod val="75000"/>
                      </a:schemeClr>
                    </a:solidFill>
                  </a:tcPr>
                </a:tc>
                <a:tc>
                  <a:txBody>
                    <a:bodyPr/>
                    <a:lstStyle/>
                    <a:p>
                      <a:r>
                        <a:rPr lang="en-GB" sz="2000" dirty="0">
                          <a:solidFill>
                            <a:srgbClr val="23085A"/>
                          </a:solidFill>
                        </a:rPr>
                        <a:t>A pair of jeans</a:t>
                      </a:r>
                    </a:p>
                  </a:txBody>
                  <a:tcPr>
                    <a:lnT>
                      <a:noFill/>
                    </a:lnT>
                  </a:tcPr>
                </a:tc>
                <a:extLst>
                  <a:ext uri="{0D108BD9-81ED-4DB2-BD59-A6C34878D82A}">
                    <a16:rowId xmlns:a16="http://schemas.microsoft.com/office/drawing/2014/main" val="2676709576"/>
                  </a:ext>
                </a:extLst>
              </a:tr>
              <a:tr h="370840">
                <a:tc>
                  <a:txBody>
                    <a:bodyPr/>
                    <a:lstStyle/>
                    <a:p>
                      <a:r>
                        <a:rPr lang="en-GB" sz="1500" b="0" dirty="0"/>
                        <a:t>Description</a:t>
                      </a:r>
                    </a:p>
                  </a:txBody>
                  <a:tcPr>
                    <a:solidFill>
                      <a:schemeClr val="accent3">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3085A"/>
                          </a:solidFill>
                        </a:rPr>
                        <a:t>A spacious tote bag with strong handles, pockets and an optional zip </a:t>
                      </a:r>
                    </a:p>
                  </a:txBody>
                  <a:tcPr/>
                </a:tc>
                <a:extLst>
                  <a:ext uri="{0D108BD9-81ED-4DB2-BD59-A6C34878D82A}">
                    <a16:rowId xmlns:a16="http://schemas.microsoft.com/office/drawing/2014/main" val="1618480701"/>
                  </a:ext>
                </a:extLst>
              </a:tr>
              <a:tr h="370840">
                <a:tc>
                  <a:txBody>
                    <a:bodyPr/>
                    <a:lstStyle/>
                    <a:p>
                      <a:r>
                        <a:rPr lang="en-GB" sz="1500" b="0" dirty="0"/>
                        <a:t>Materials</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3085A"/>
                          </a:solidFill>
                        </a:rPr>
                        <a:t>A pair of jeans, strong cotton, a needle, sewing pins, scissors </a:t>
                      </a:r>
                    </a:p>
                  </a:txBody>
                  <a:tcPr/>
                </a:tc>
                <a:extLst>
                  <a:ext uri="{0D108BD9-81ED-4DB2-BD59-A6C34878D82A}">
                    <a16:rowId xmlns:a16="http://schemas.microsoft.com/office/drawing/2014/main" val="1877641184"/>
                  </a:ext>
                </a:extLst>
              </a:tr>
              <a:tr h="370840">
                <a:tc>
                  <a:txBody>
                    <a:bodyPr/>
                    <a:lstStyle/>
                    <a:p>
                      <a:r>
                        <a:rPr lang="en-GB" sz="1500" b="0" dirty="0"/>
                        <a:t>Optional</a:t>
                      </a:r>
                    </a:p>
                  </a:txBody>
                  <a:tcPr>
                    <a:solidFill>
                      <a:schemeClr val="accent3">
                        <a:lumMod val="50000"/>
                      </a:schemeClr>
                    </a:solidFill>
                  </a:tcPr>
                </a:tc>
                <a:tc>
                  <a:txBody>
                    <a:bodyPr/>
                    <a:lstStyle/>
                    <a:p>
                      <a:r>
                        <a:rPr lang="en-GB" sz="2000" dirty="0">
                          <a:solidFill>
                            <a:srgbClr val="23085A"/>
                          </a:solidFill>
                        </a:rPr>
                        <a:t>A sewing machine</a:t>
                      </a:r>
                    </a:p>
                  </a:txBody>
                  <a:tcPr/>
                </a:tc>
                <a:extLst>
                  <a:ext uri="{0D108BD9-81ED-4DB2-BD59-A6C34878D82A}">
                    <a16:rowId xmlns:a16="http://schemas.microsoft.com/office/drawing/2014/main" val="307038527"/>
                  </a:ext>
                </a:extLst>
              </a:tr>
            </a:tbl>
          </a:graphicData>
        </a:graphic>
      </p:graphicFrame>
      <p:pic>
        <p:nvPicPr>
          <p:cNvPr id="2" name="Picture 1">
            <a:extLst>
              <a:ext uri="{FF2B5EF4-FFF2-40B4-BE49-F238E27FC236}">
                <a16:creationId xmlns:a16="http://schemas.microsoft.com/office/drawing/2014/main" id="{7856FC4B-7AA6-9914-C8C7-3DE7602BF0D5}"/>
              </a:ext>
            </a:extLst>
          </p:cNvPr>
          <p:cNvPicPr>
            <a:picLocks noChangeAspect="1"/>
          </p:cNvPicPr>
          <p:nvPr/>
        </p:nvPicPr>
        <p:blipFill>
          <a:blip r:embed="rId2"/>
          <a:stretch>
            <a:fillRect/>
          </a:stretch>
        </p:blipFill>
        <p:spPr>
          <a:xfrm>
            <a:off x="266722" y="299272"/>
            <a:ext cx="1359526" cy="396274"/>
          </a:xfrm>
          <a:prstGeom prst="rect">
            <a:avLst/>
          </a:prstGeom>
        </p:spPr>
      </p:pic>
      <p:sp>
        <p:nvSpPr>
          <p:cNvPr id="3" name="Text Placeholder 1">
            <a:extLst>
              <a:ext uri="{FF2B5EF4-FFF2-40B4-BE49-F238E27FC236}">
                <a16:creationId xmlns:a16="http://schemas.microsoft.com/office/drawing/2014/main" id="{328412B2-2FC2-C90A-DBE7-B2B3AC4882F8}"/>
              </a:ext>
            </a:extLst>
          </p:cNvPr>
          <p:cNvSpPr txBox="1">
            <a:spLocks/>
          </p:cNvSpPr>
          <p:nvPr/>
        </p:nvSpPr>
        <p:spPr>
          <a:xfrm>
            <a:off x="1985498" y="298136"/>
            <a:ext cx="4473053" cy="736195"/>
          </a:xfrm>
          <a:prstGeom prst="rect">
            <a:avLst/>
          </a:prstGeom>
        </p:spPr>
        <p:txBody>
          <a:bodyPr vert="horz" lIns="0" tIns="0" rIns="0" bIns="0" rtlCol="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4800" b="0" i="0" kern="1200">
                <a:solidFill>
                  <a:schemeClr val="bg1"/>
                </a:solidFill>
                <a:latin typeface="British Council Sans Headline" charset="0"/>
                <a:ea typeface="British Council Sans Headline" charset="0"/>
                <a:cs typeface="British Council Sans Headline" charset="0"/>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bg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bg2"/>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bg2"/>
              </a:buClr>
              <a:buFont typeface="British Council Sans" panose="020B05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23085A"/>
                </a:solidFill>
                <a:latin typeface="Arial" panose="020B0604020202020204" pitchFamily="34" charset="0"/>
                <a:cs typeface="Arial" panose="020B0604020202020204" pitchFamily="34" charset="0"/>
              </a:rPr>
              <a:t>Upcycling project</a:t>
            </a:r>
          </a:p>
        </p:txBody>
      </p:sp>
    </p:spTree>
    <p:extLst>
      <p:ext uri="{BB962C8B-B14F-4D97-AF65-F5344CB8AC3E}">
        <p14:creationId xmlns:p14="http://schemas.microsoft.com/office/powerpoint/2010/main" val="155121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8AC01-56ED-DF8F-DC65-A278C14F48EB}"/>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03755CBA-A634-9575-2CCA-7355E73B63F2}"/>
              </a:ext>
            </a:extLst>
          </p:cNvPr>
          <p:cNvSpPr>
            <a:spLocks noGrp="1"/>
          </p:cNvSpPr>
          <p:nvPr>
            <p:ph type="body" sz="quarter" idx="14"/>
          </p:nvPr>
        </p:nvSpPr>
        <p:spPr/>
        <p:txBody>
          <a:bodyPr/>
          <a:lstStyle/>
          <a:p>
            <a:endParaRPr lang="en-GB"/>
          </a:p>
        </p:txBody>
      </p:sp>
      <p:graphicFrame>
        <p:nvGraphicFramePr>
          <p:cNvPr id="5" name="Table 4">
            <a:extLst>
              <a:ext uri="{FF2B5EF4-FFF2-40B4-BE49-F238E27FC236}">
                <a16:creationId xmlns:a16="http://schemas.microsoft.com/office/drawing/2014/main" id="{1B3F79F3-AC1A-A51A-2C2A-AB5E082D0146}"/>
              </a:ext>
            </a:extLst>
          </p:cNvPr>
          <p:cNvGraphicFramePr>
            <a:graphicFrameLocks noGrp="1"/>
          </p:cNvGraphicFramePr>
          <p:nvPr>
            <p:extLst>
              <p:ext uri="{D42A27DB-BD31-4B8C-83A1-F6EECF244321}">
                <p14:modId xmlns:p14="http://schemas.microsoft.com/office/powerpoint/2010/main" val="1547906196"/>
              </p:ext>
            </p:extLst>
          </p:nvPr>
        </p:nvGraphicFramePr>
        <p:xfrm>
          <a:off x="156812" y="1335742"/>
          <a:ext cx="11417108" cy="3901440"/>
        </p:xfrm>
        <a:graphic>
          <a:graphicData uri="http://schemas.openxmlformats.org/drawingml/2006/table">
            <a:tbl>
              <a:tblPr firstCol="1" bandRow="1">
                <a:tableStyleId>{EB344D84-9AFB-497E-A393-DC336BA19D2E}</a:tableStyleId>
              </a:tblPr>
              <a:tblGrid>
                <a:gridCol w="1505500">
                  <a:extLst>
                    <a:ext uri="{9D8B030D-6E8A-4147-A177-3AD203B41FA5}">
                      <a16:colId xmlns:a16="http://schemas.microsoft.com/office/drawing/2014/main" val="2656814094"/>
                    </a:ext>
                  </a:extLst>
                </a:gridCol>
                <a:gridCol w="9911608">
                  <a:extLst>
                    <a:ext uri="{9D8B030D-6E8A-4147-A177-3AD203B41FA5}">
                      <a16:colId xmlns:a16="http://schemas.microsoft.com/office/drawing/2014/main" val="2678026764"/>
                    </a:ext>
                  </a:extLst>
                </a:gridCol>
              </a:tblGrid>
              <a:tr h="370840">
                <a:tc>
                  <a:txBody>
                    <a:bodyPr/>
                    <a:lstStyle/>
                    <a:p>
                      <a:r>
                        <a:rPr lang="en-GB" sz="1500" b="0" dirty="0"/>
                        <a:t>Step 1</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3085A"/>
                          </a:solidFill>
                        </a:rPr>
                        <a:t>Cut bottoms off the two legs (about 45cm). Cut along the inside seam of each section and open to a square </a:t>
                      </a:r>
                    </a:p>
                  </a:txBody>
                  <a:tcPr/>
                </a:tc>
                <a:extLst>
                  <a:ext uri="{0D108BD9-81ED-4DB2-BD59-A6C34878D82A}">
                    <a16:rowId xmlns:a16="http://schemas.microsoft.com/office/drawing/2014/main" val="1236608085"/>
                  </a:ext>
                </a:extLst>
              </a:tr>
              <a:tr h="370840">
                <a:tc>
                  <a:txBody>
                    <a:bodyPr/>
                    <a:lstStyle/>
                    <a:p>
                      <a:r>
                        <a:rPr lang="en-GB" sz="1500" b="0" dirty="0"/>
                        <a:t>Step 2</a:t>
                      </a:r>
                    </a:p>
                  </a:txBody>
                  <a:tcPr>
                    <a:solidFill>
                      <a:schemeClr val="accent3">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3085A"/>
                          </a:solidFill>
                        </a:rPr>
                        <a:t>Measure and draw a square (about 8cm x 8cm) on the two bottom corners of each piece. Cut out the squares, leaving a large, fat T-shape.</a:t>
                      </a:r>
                    </a:p>
                  </a:txBody>
                  <a:tcPr/>
                </a:tc>
                <a:extLst>
                  <a:ext uri="{0D108BD9-81ED-4DB2-BD59-A6C34878D82A}">
                    <a16:rowId xmlns:a16="http://schemas.microsoft.com/office/drawing/2014/main" val="3081877225"/>
                  </a:ext>
                </a:extLst>
              </a:tr>
              <a:tr h="370840">
                <a:tc>
                  <a:txBody>
                    <a:bodyPr/>
                    <a:lstStyle/>
                    <a:p>
                      <a:r>
                        <a:rPr lang="en-GB" sz="1500" b="0" dirty="0"/>
                        <a:t>Step 3</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3085A"/>
                          </a:solidFill>
                        </a:rPr>
                        <a:t>Place one of the pieces on top of the other. with the outsides facing inwards, and sew the pieces together along the two (long) sides and across the bottom (the base of the T). </a:t>
                      </a:r>
                    </a:p>
                  </a:txBody>
                  <a:tcPr/>
                </a:tc>
                <a:extLst>
                  <a:ext uri="{0D108BD9-81ED-4DB2-BD59-A6C34878D82A}">
                    <a16:rowId xmlns:a16="http://schemas.microsoft.com/office/drawing/2014/main" val="3039322131"/>
                  </a:ext>
                </a:extLst>
              </a:tr>
              <a:tr h="370840">
                <a:tc>
                  <a:txBody>
                    <a:bodyPr/>
                    <a:lstStyle/>
                    <a:p>
                      <a:r>
                        <a:rPr lang="en-GB" sz="1500" b="0" dirty="0"/>
                        <a:t>Step 4</a:t>
                      </a:r>
                    </a:p>
                  </a:txBody>
                  <a:tcPr>
                    <a:solidFill>
                      <a:schemeClr val="accent3">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3085A"/>
                          </a:solidFill>
                        </a:rPr>
                        <a:t>Turn the bag the right way round so that the outside is visible. </a:t>
                      </a:r>
                    </a:p>
                  </a:txBody>
                  <a:tcPr/>
                </a:tc>
                <a:extLst>
                  <a:ext uri="{0D108BD9-81ED-4DB2-BD59-A6C34878D82A}">
                    <a16:rowId xmlns:a16="http://schemas.microsoft.com/office/drawing/2014/main" val="311313656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0" dirty="0"/>
                        <a:t>Step 5 </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3085A"/>
                          </a:solidFill>
                        </a:rPr>
                        <a:t>Cut the waistband from the old jeans and remove the button and any loose cotton. Then cut the strip into two equal halves for the handles. Sew each handle in place. </a:t>
                      </a:r>
                    </a:p>
                  </a:txBody>
                  <a:tcPr>
                    <a:lnB>
                      <a:noFill/>
                    </a:lnB>
                  </a:tcPr>
                </a:tc>
                <a:extLst>
                  <a:ext uri="{0D108BD9-81ED-4DB2-BD59-A6C34878D82A}">
                    <a16:rowId xmlns:a16="http://schemas.microsoft.com/office/drawing/2014/main" val="2510519565"/>
                  </a:ext>
                </a:extLst>
              </a:tr>
              <a:tr h="370840">
                <a:tc>
                  <a:txBody>
                    <a:bodyPr/>
                    <a:lstStyle/>
                    <a:p>
                      <a:r>
                        <a:rPr lang="en-GB" sz="1500" b="0" dirty="0"/>
                        <a:t>Optional</a:t>
                      </a:r>
                    </a:p>
                  </a:txBody>
                  <a:tcPr>
                    <a:lnR>
                      <a:noFill/>
                    </a:lnR>
                    <a:solidFill>
                      <a:schemeClr val="accent3">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3085A"/>
                          </a:solidFill>
                        </a:rPr>
                        <a:t>Add the jeans’ pockets to the tote bag and decorate as you wish. </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36878707"/>
                  </a:ext>
                </a:extLst>
              </a:tr>
            </a:tbl>
          </a:graphicData>
        </a:graphic>
      </p:graphicFrame>
      <p:pic>
        <p:nvPicPr>
          <p:cNvPr id="6" name="Picture 5">
            <a:extLst>
              <a:ext uri="{FF2B5EF4-FFF2-40B4-BE49-F238E27FC236}">
                <a16:creationId xmlns:a16="http://schemas.microsoft.com/office/drawing/2014/main" id="{E523E2AA-D3F8-05F2-1B60-D5CD72D79577}"/>
              </a:ext>
            </a:extLst>
          </p:cNvPr>
          <p:cNvPicPr>
            <a:picLocks noChangeAspect="1"/>
          </p:cNvPicPr>
          <p:nvPr/>
        </p:nvPicPr>
        <p:blipFill>
          <a:blip r:embed="rId2"/>
          <a:stretch>
            <a:fillRect/>
          </a:stretch>
        </p:blipFill>
        <p:spPr>
          <a:xfrm>
            <a:off x="371279" y="336372"/>
            <a:ext cx="1359526" cy="396274"/>
          </a:xfrm>
          <a:prstGeom prst="rect">
            <a:avLst/>
          </a:prstGeom>
        </p:spPr>
      </p:pic>
      <p:sp>
        <p:nvSpPr>
          <p:cNvPr id="8" name="Text Placeholder 1">
            <a:extLst>
              <a:ext uri="{FF2B5EF4-FFF2-40B4-BE49-F238E27FC236}">
                <a16:creationId xmlns:a16="http://schemas.microsoft.com/office/drawing/2014/main" id="{B171E376-0B6D-DA4D-4929-F0E97E866E7B}"/>
              </a:ext>
            </a:extLst>
          </p:cNvPr>
          <p:cNvSpPr txBox="1">
            <a:spLocks/>
          </p:cNvSpPr>
          <p:nvPr/>
        </p:nvSpPr>
        <p:spPr>
          <a:xfrm>
            <a:off x="1985498" y="298136"/>
            <a:ext cx="4473053" cy="736195"/>
          </a:xfrm>
          <a:prstGeom prst="rect">
            <a:avLst/>
          </a:prstGeom>
        </p:spPr>
        <p:txBody>
          <a:bodyPr vert="horz" lIns="0" tIns="0" rIns="0" bIns="0" rtlCol="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4800" b="0" i="0" kern="1200">
                <a:solidFill>
                  <a:schemeClr val="bg1"/>
                </a:solidFill>
                <a:latin typeface="British Council Sans Headline" charset="0"/>
                <a:ea typeface="British Council Sans Headline" charset="0"/>
                <a:cs typeface="British Council Sans Headline" charset="0"/>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bg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bg2"/>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bg2"/>
              </a:buClr>
              <a:buFont typeface="British Council Sans" panose="020B05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23085A"/>
                </a:solidFill>
                <a:latin typeface="Arial" panose="020B0604020202020204" pitchFamily="34" charset="0"/>
                <a:cs typeface="Arial" panose="020B0604020202020204" pitchFamily="34" charset="0"/>
              </a:rPr>
              <a:t>Upcycling project</a:t>
            </a:r>
          </a:p>
        </p:txBody>
      </p:sp>
    </p:spTree>
    <p:extLst>
      <p:ext uri="{BB962C8B-B14F-4D97-AF65-F5344CB8AC3E}">
        <p14:creationId xmlns:p14="http://schemas.microsoft.com/office/powerpoint/2010/main" val="380721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1880548" y="290420"/>
            <a:ext cx="2559628" cy="736195"/>
          </a:xfrm>
        </p:spPr>
        <p:txBody>
          <a:bodyPr/>
          <a:lstStyle/>
          <a:p>
            <a:r>
              <a:rPr lang="en-GB" sz="3600" dirty="0">
                <a:solidFill>
                  <a:srgbClr val="23085A"/>
                </a:solidFill>
                <a:latin typeface="Arial" panose="020B0604020202020204" pitchFamily="34" charset="0"/>
                <a:cs typeface="Arial" panose="020B0604020202020204" pitchFamily="34" charset="0"/>
              </a:rPr>
              <a:t>Upcycling</a:t>
            </a:r>
          </a:p>
        </p:txBody>
      </p:sp>
      <p:sp>
        <p:nvSpPr>
          <p:cNvPr id="7" name="Rectangle 6">
            <a:extLst>
              <a:ext uri="{FF2B5EF4-FFF2-40B4-BE49-F238E27FC236}">
                <a16:creationId xmlns:a16="http://schemas.microsoft.com/office/drawing/2014/main" id="{4090D0D6-42D8-9F4B-8C64-BC558FA3200B}"/>
              </a:ext>
            </a:extLst>
          </p:cNvPr>
          <p:cNvSpPr/>
          <p:nvPr/>
        </p:nvSpPr>
        <p:spPr>
          <a:xfrm>
            <a:off x="371279" y="1025471"/>
            <a:ext cx="4350385" cy="3493905"/>
          </a:xfrm>
          <a:prstGeom prst="rect">
            <a:avLst/>
          </a:prstGeom>
        </p:spPr>
        <p:txBody>
          <a:bodyPr wrap="square">
            <a:spAutoFit/>
          </a:bodyPr>
          <a:lstStyle/>
          <a:p>
            <a:pPr marL="342900" lvl="0" indent="-342900">
              <a:lnSpc>
                <a:spcPct val="150000"/>
              </a:lnSpc>
              <a:spcAft>
                <a:spcPts val="600"/>
              </a:spcAft>
              <a:buFont typeface="+mj-lt"/>
              <a:buAutoNum type="arabicPeriod"/>
            </a:pPr>
            <a:r>
              <a:rPr lang="en-US" sz="2000" dirty="0">
                <a:solidFill>
                  <a:srgbClr val="23085A"/>
                </a:solidFill>
                <a:ea typeface="Times New Roman" panose="02020603050405020304" pitchFamily="18" charset="0"/>
                <a:cs typeface="Times New Roman" panose="02020603050405020304" pitchFamily="18" charset="0"/>
              </a:rPr>
              <a:t>How is the information organised? </a:t>
            </a:r>
          </a:p>
          <a:p>
            <a:pPr marL="342900" lvl="0" indent="-342900">
              <a:lnSpc>
                <a:spcPct val="150000"/>
              </a:lnSpc>
              <a:spcAft>
                <a:spcPts val="600"/>
              </a:spcAft>
              <a:buFont typeface="+mj-lt"/>
              <a:buAutoNum type="arabicPeriod"/>
            </a:pPr>
            <a:r>
              <a:rPr lang="en-US" sz="2000" dirty="0">
                <a:solidFill>
                  <a:srgbClr val="23085A"/>
                </a:solidFill>
                <a:ea typeface="Times New Roman" panose="02020603050405020304" pitchFamily="18" charset="0"/>
                <a:cs typeface="Times New Roman" panose="02020603050405020304" pitchFamily="18" charset="0"/>
              </a:rPr>
              <a:t>Is the information clear?</a:t>
            </a:r>
          </a:p>
          <a:p>
            <a:pPr marL="342900" lvl="0" indent="-342900">
              <a:lnSpc>
                <a:spcPct val="150000"/>
              </a:lnSpc>
              <a:spcAft>
                <a:spcPts val="600"/>
              </a:spcAft>
              <a:buFont typeface="+mj-lt"/>
              <a:buAutoNum type="arabicPeriod"/>
            </a:pPr>
            <a:r>
              <a:rPr lang="en-US" sz="2000" dirty="0">
                <a:solidFill>
                  <a:srgbClr val="23085A"/>
                </a:solidFill>
                <a:ea typeface="Times New Roman" panose="02020603050405020304" pitchFamily="18" charset="0"/>
                <a:cs typeface="Times New Roman" panose="02020603050405020304" pitchFamily="18" charset="0"/>
              </a:rPr>
              <a:t>Which verb form is used to give instructions?</a:t>
            </a:r>
          </a:p>
          <a:p>
            <a:pPr marL="342900" lvl="0" indent="-342900">
              <a:lnSpc>
                <a:spcPct val="150000"/>
              </a:lnSpc>
              <a:spcAft>
                <a:spcPts val="600"/>
              </a:spcAft>
              <a:buFont typeface="+mj-lt"/>
              <a:buAutoNum type="arabicPeriod"/>
            </a:pPr>
            <a:r>
              <a:rPr lang="en-US" sz="2000" dirty="0">
                <a:solidFill>
                  <a:srgbClr val="23085A"/>
                </a:solidFill>
                <a:ea typeface="Times New Roman" panose="02020603050405020304" pitchFamily="18" charset="0"/>
                <a:cs typeface="Times New Roman" panose="02020603050405020304" pitchFamily="18" charset="0"/>
              </a:rPr>
              <a:t>Is there anything that would make the information clearer?</a:t>
            </a:r>
          </a:p>
        </p:txBody>
      </p:sp>
      <p:graphicFrame>
        <p:nvGraphicFramePr>
          <p:cNvPr id="6" name="Table 5">
            <a:extLst>
              <a:ext uri="{FF2B5EF4-FFF2-40B4-BE49-F238E27FC236}">
                <a16:creationId xmlns:a16="http://schemas.microsoft.com/office/drawing/2014/main" id="{361B4C9C-FE43-BB4C-80BF-F9A2FC93CC92}"/>
              </a:ext>
            </a:extLst>
          </p:cNvPr>
          <p:cNvGraphicFramePr>
            <a:graphicFrameLocks noGrp="1"/>
          </p:cNvGraphicFramePr>
          <p:nvPr>
            <p:extLst>
              <p:ext uri="{D42A27DB-BD31-4B8C-83A1-F6EECF244321}">
                <p14:modId xmlns:p14="http://schemas.microsoft.com/office/powerpoint/2010/main" val="3497315763"/>
              </p:ext>
            </p:extLst>
          </p:nvPr>
        </p:nvGraphicFramePr>
        <p:xfrm>
          <a:off x="5019261" y="602979"/>
          <a:ext cx="6917634" cy="4358640"/>
        </p:xfrm>
        <a:graphic>
          <a:graphicData uri="http://schemas.openxmlformats.org/drawingml/2006/table">
            <a:tbl>
              <a:tblPr firstCol="1" bandRow="1">
                <a:tableStyleId>{EB344D84-9AFB-497E-A393-DC336BA19D2E}</a:tableStyleId>
              </a:tblPr>
              <a:tblGrid>
                <a:gridCol w="983974">
                  <a:extLst>
                    <a:ext uri="{9D8B030D-6E8A-4147-A177-3AD203B41FA5}">
                      <a16:colId xmlns:a16="http://schemas.microsoft.com/office/drawing/2014/main" val="185198390"/>
                    </a:ext>
                  </a:extLst>
                </a:gridCol>
                <a:gridCol w="5933660">
                  <a:extLst>
                    <a:ext uri="{9D8B030D-6E8A-4147-A177-3AD203B41FA5}">
                      <a16:colId xmlns:a16="http://schemas.microsoft.com/office/drawing/2014/main" val="361435600"/>
                    </a:ext>
                  </a:extLst>
                </a:gridCol>
              </a:tblGrid>
              <a:tr h="370840">
                <a:tc>
                  <a:txBody>
                    <a:bodyPr/>
                    <a:lstStyle/>
                    <a:p>
                      <a:r>
                        <a:rPr lang="en-GB" sz="1100" b="0" dirty="0"/>
                        <a:t>New product</a:t>
                      </a:r>
                    </a:p>
                  </a:txBody>
                  <a:tcPr>
                    <a:lnR>
                      <a:noFill/>
                    </a:lnR>
                    <a:solidFill>
                      <a:schemeClr val="accent3">
                        <a:lumMod val="50000"/>
                      </a:schemeClr>
                    </a:solidFill>
                  </a:tcPr>
                </a:tc>
                <a:tc>
                  <a:txBody>
                    <a:bodyPr/>
                    <a:lstStyle/>
                    <a:p>
                      <a:r>
                        <a:rPr lang="en-GB" sz="1100" dirty="0"/>
                        <a:t>A denim tote bag</a:t>
                      </a:r>
                    </a:p>
                  </a:txBody>
                  <a:tcP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063734"/>
                  </a:ext>
                </a:extLst>
              </a:tr>
              <a:tr h="370840">
                <a:tc>
                  <a:txBody>
                    <a:bodyPr/>
                    <a:lstStyle/>
                    <a:p>
                      <a:r>
                        <a:rPr lang="en-GB" sz="1100" b="0" dirty="0"/>
                        <a:t>Old product</a:t>
                      </a:r>
                    </a:p>
                  </a:txBody>
                  <a:tcPr>
                    <a:solidFill>
                      <a:schemeClr val="accent3">
                        <a:lumMod val="75000"/>
                      </a:schemeClr>
                    </a:solidFill>
                  </a:tcPr>
                </a:tc>
                <a:tc>
                  <a:txBody>
                    <a:bodyPr/>
                    <a:lstStyle/>
                    <a:p>
                      <a:r>
                        <a:rPr lang="en-GB" sz="1100" dirty="0"/>
                        <a:t>A pair of jeans</a:t>
                      </a:r>
                    </a:p>
                  </a:txBody>
                  <a:tcPr>
                    <a:lnT>
                      <a:noFill/>
                    </a:lnT>
                  </a:tcPr>
                </a:tc>
                <a:extLst>
                  <a:ext uri="{0D108BD9-81ED-4DB2-BD59-A6C34878D82A}">
                    <a16:rowId xmlns:a16="http://schemas.microsoft.com/office/drawing/2014/main" val="2676709576"/>
                  </a:ext>
                </a:extLst>
              </a:tr>
              <a:tr h="370840">
                <a:tc>
                  <a:txBody>
                    <a:bodyPr/>
                    <a:lstStyle/>
                    <a:p>
                      <a:r>
                        <a:rPr lang="en-GB" sz="1100" b="0" dirty="0"/>
                        <a:t>Description</a:t>
                      </a:r>
                    </a:p>
                  </a:txBody>
                  <a:tcPr>
                    <a:solidFill>
                      <a:schemeClr val="accent3">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A spacious tote bag with strong handles, pockets and an optional zip</a:t>
                      </a:r>
                    </a:p>
                  </a:txBody>
                  <a:tcPr/>
                </a:tc>
                <a:extLst>
                  <a:ext uri="{0D108BD9-81ED-4DB2-BD59-A6C34878D82A}">
                    <a16:rowId xmlns:a16="http://schemas.microsoft.com/office/drawing/2014/main" val="1618480701"/>
                  </a:ext>
                </a:extLst>
              </a:tr>
              <a:tr h="370840">
                <a:tc>
                  <a:txBody>
                    <a:bodyPr/>
                    <a:lstStyle/>
                    <a:p>
                      <a:r>
                        <a:rPr lang="en-GB" sz="1100" b="0" dirty="0"/>
                        <a:t>Materials</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A pair of jeans, strong cotton, a needle, sewing pins, scissors </a:t>
                      </a:r>
                    </a:p>
                  </a:txBody>
                  <a:tcPr/>
                </a:tc>
                <a:extLst>
                  <a:ext uri="{0D108BD9-81ED-4DB2-BD59-A6C34878D82A}">
                    <a16:rowId xmlns:a16="http://schemas.microsoft.com/office/drawing/2014/main" val="1877641184"/>
                  </a:ext>
                </a:extLst>
              </a:tr>
              <a:tr h="370840">
                <a:tc>
                  <a:txBody>
                    <a:bodyPr/>
                    <a:lstStyle/>
                    <a:p>
                      <a:r>
                        <a:rPr lang="en-GB" sz="1100" b="0" dirty="0"/>
                        <a:t>Optional</a:t>
                      </a:r>
                    </a:p>
                  </a:txBody>
                  <a:tcPr>
                    <a:solidFill>
                      <a:schemeClr val="accent3">
                        <a:lumMod val="50000"/>
                      </a:schemeClr>
                    </a:solidFill>
                  </a:tcPr>
                </a:tc>
                <a:tc>
                  <a:txBody>
                    <a:bodyPr/>
                    <a:lstStyle/>
                    <a:p>
                      <a:r>
                        <a:rPr lang="en-GB" sz="1100" dirty="0"/>
                        <a:t>A sewing machine</a:t>
                      </a:r>
                    </a:p>
                  </a:txBody>
                  <a:tcPr/>
                </a:tc>
                <a:extLst>
                  <a:ext uri="{0D108BD9-81ED-4DB2-BD59-A6C34878D82A}">
                    <a16:rowId xmlns:a16="http://schemas.microsoft.com/office/drawing/2014/main" val="307038527"/>
                  </a:ext>
                </a:extLst>
              </a:tr>
              <a:tr h="370840">
                <a:tc>
                  <a:txBody>
                    <a:bodyPr/>
                    <a:lstStyle/>
                    <a:p>
                      <a:r>
                        <a:rPr lang="en-GB" sz="1100" b="0" dirty="0"/>
                        <a:t>Step 1</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Cut bottoms off the two legs (about 45cm). Cut along the inside seam of each section and open to a square </a:t>
                      </a:r>
                    </a:p>
                  </a:txBody>
                  <a:tcPr/>
                </a:tc>
                <a:extLst>
                  <a:ext uri="{0D108BD9-81ED-4DB2-BD59-A6C34878D82A}">
                    <a16:rowId xmlns:a16="http://schemas.microsoft.com/office/drawing/2014/main" val="3366058073"/>
                  </a:ext>
                </a:extLst>
              </a:tr>
              <a:tr h="370840">
                <a:tc>
                  <a:txBody>
                    <a:bodyPr/>
                    <a:lstStyle/>
                    <a:p>
                      <a:r>
                        <a:rPr lang="en-GB" sz="1100" b="0" dirty="0"/>
                        <a:t>Step 2</a:t>
                      </a:r>
                    </a:p>
                  </a:txBody>
                  <a:tcPr>
                    <a:solidFill>
                      <a:schemeClr val="accent3">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Measure and draw a square (about 8cm x 8cm) on the two bottom corners of each piece. Cut out the squares, leaving a large, fat T-shape.</a:t>
                      </a:r>
                    </a:p>
                  </a:txBody>
                  <a:tcPr/>
                </a:tc>
                <a:extLst>
                  <a:ext uri="{0D108BD9-81ED-4DB2-BD59-A6C34878D82A}">
                    <a16:rowId xmlns:a16="http://schemas.microsoft.com/office/drawing/2014/main" val="1463175027"/>
                  </a:ext>
                </a:extLst>
              </a:tr>
              <a:tr h="370840">
                <a:tc>
                  <a:txBody>
                    <a:bodyPr/>
                    <a:lstStyle/>
                    <a:p>
                      <a:r>
                        <a:rPr lang="en-GB" sz="1100" b="0" dirty="0"/>
                        <a:t>Step 3</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Place one of the pieces on top of the other, with the outsides facing inwards, and sew the pieces together along the two (long) sides and across the bottom (the base of the T). </a:t>
                      </a:r>
                    </a:p>
                  </a:txBody>
                  <a:tcPr/>
                </a:tc>
                <a:extLst>
                  <a:ext uri="{0D108BD9-81ED-4DB2-BD59-A6C34878D82A}">
                    <a16:rowId xmlns:a16="http://schemas.microsoft.com/office/drawing/2014/main" val="3831221449"/>
                  </a:ext>
                </a:extLst>
              </a:tr>
              <a:tr h="370840">
                <a:tc>
                  <a:txBody>
                    <a:bodyPr/>
                    <a:lstStyle/>
                    <a:p>
                      <a:r>
                        <a:rPr lang="en-GB" sz="1100" b="0" dirty="0"/>
                        <a:t>Step 4</a:t>
                      </a:r>
                    </a:p>
                  </a:txBody>
                  <a:tcPr>
                    <a:solidFill>
                      <a:schemeClr val="accent3">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Turn the bag the right way round so that the outside is visible. </a:t>
                      </a:r>
                    </a:p>
                  </a:txBody>
                  <a:tcPr/>
                </a:tc>
                <a:extLst>
                  <a:ext uri="{0D108BD9-81ED-4DB2-BD59-A6C34878D82A}">
                    <a16:rowId xmlns:a16="http://schemas.microsoft.com/office/drawing/2014/main" val="192390641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0" dirty="0"/>
                        <a:t>Step 5 </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Cut the waistband from the old jeans and remove the button and any loose cotton. Then cut the strip into two equal halves for the handles. Sew each handle in place. </a:t>
                      </a:r>
                    </a:p>
                  </a:txBody>
                  <a:tcPr>
                    <a:lnB>
                      <a:noFill/>
                    </a:lnB>
                  </a:tcPr>
                </a:tc>
                <a:extLst>
                  <a:ext uri="{0D108BD9-81ED-4DB2-BD59-A6C34878D82A}">
                    <a16:rowId xmlns:a16="http://schemas.microsoft.com/office/drawing/2014/main" val="1823334970"/>
                  </a:ext>
                </a:extLst>
              </a:tr>
              <a:tr h="370840">
                <a:tc>
                  <a:txBody>
                    <a:bodyPr/>
                    <a:lstStyle/>
                    <a:p>
                      <a:r>
                        <a:rPr lang="en-GB" sz="1100" b="0" dirty="0"/>
                        <a:t>Optional</a:t>
                      </a:r>
                    </a:p>
                  </a:txBody>
                  <a:tcPr>
                    <a:lnR>
                      <a:noFill/>
                    </a:lnR>
                    <a:solidFill>
                      <a:schemeClr val="accent3">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Add the jeans’ pockets to the tote bag and decorate as you wish. </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786628618"/>
                  </a:ext>
                </a:extLst>
              </a:tr>
            </a:tbl>
          </a:graphicData>
        </a:graphic>
      </p:graphicFrame>
      <p:pic>
        <p:nvPicPr>
          <p:cNvPr id="3" name="Picture 2">
            <a:extLst>
              <a:ext uri="{FF2B5EF4-FFF2-40B4-BE49-F238E27FC236}">
                <a16:creationId xmlns:a16="http://schemas.microsoft.com/office/drawing/2014/main" id="{FCF379BB-B565-EB78-2756-A7616844C1A6}"/>
              </a:ext>
            </a:extLst>
          </p:cNvPr>
          <p:cNvPicPr>
            <a:picLocks noChangeAspect="1"/>
          </p:cNvPicPr>
          <p:nvPr/>
        </p:nvPicPr>
        <p:blipFill>
          <a:blip r:embed="rId2"/>
          <a:stretch>
            <a:fillRect/>
          </a:stretch>
        </p:blipFill>
        <p:spPr>
          <a:xfrm>
            <a:off x="371279" y="336372"/>
            <a:ext cx="1359526" cy="396274"/>
          </a:xfrm>
          <a:prstGeom prst="rect">
            <a:avLst/>
          </a:prstGeom>
        </p:spPr>
      </p:pic>
    </p:spTree>
    <p:extLst>
      <p:ext uri="{BB962C8B-B14F-4D97-AF65-F5344CB8AC3E}">
        <p14:creationId xmlns:p14="http://schemas.microsoft.com/office/powerpoint/2010/main" val="2041278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1864139" y="222127"/>
            <a:ext cx="3285184" cy="736195"/>
          </a:xfrm>
        </p:spPr>
        <p:txBody>
          <a:bodyPr/>
          <a:lstStyle/>
          <a:p>
            <a:r>
              <a:rPr lang="en-GB" sz="3600" dirty="0">
                <a:solidFill>
                  <a:srgbClr val="23085A"/>
                </a:solidFill>
                <a:latin typeface="Arial" panose="020B0604020202020204" pitchFamily="34" charset="0"/>
                <a:cs typeface="Arial" panose="020B0604020202020204" pitchFamily="34" charset="0"/>
              </a:rPr>
              <a:t>Upcycling game</a:t>
            </a:r>
          </a:p>
        </p:txBody>
      </p:sp>
      <p:pic>
        <p:nvPicPr>
          <p:cNvPr id="5" name="Picture 4" descr="A picture containing keyboard&#10;&#10;Description automatically generated">
            <a:extLst>
              <a:ext uri="{FF2B5EF4-FFF2-40B4-BE49-F238E27FC236}">
                <a16:creationId xmlns:a16="http://schemas.microsoft.com/office/drawing/2014/main" id="{EF10649E-C11C-4848-9A04-4DB300EFBC31}"/>
              </a:ext>
            </a:extLst>
          </p:cNvPr>
          <p:cNvPicPr>
            <a:picLocks noChangeAspect="1"/>
          </p:cNvPicPr>
          <p:nvPr/>
        </p:nvPicPr>
        <p:blipFill>
          <a:blip r:embed="rId2"/>
          <a:stretch>
            <a:fillRect/>
          </a:stretch>
        </p:blipFill>
        <p:spPr>
          <a:xfrm>
            <a:off x="5783846" y="0"/>
            <a:ext cx="4794272" cy="5665304"/>
          </a:xfrm>
          <a:prstGeom prst="rect">
            <a:avLst/>
          </a:prstGeom>
        </p:spPr>
      </p:pic>
      <p:pic>
        <p:nvPicPr>
          <p:cNvPr id="2" name="Picture 1">
            <a:extLst>
              <a:ext uri="{FF2B5EF4-FFF2-40B4-BE49-F238E27FC236}">
                <a16:creationId xmlns:a16="http://schemas.microsoft.com/office/drawing/2014/main" id="{E784E1BA-E8E2-42DB-860D-067A67C65200}"/>
              </a:ext>
            </a:extLst>
          </p:cNvPr>
          <p:cNvPicPr>
            <a:picLocks noChangeAspect="1"/>
          </p:cNvPicPr>
          <p:nvPr/>
        </p:nvPicPr>
        <p:blipFill>
          <a:blip r:embed="rId3"/>
          <a:stretch>
            <a:fillRect/>
          </a:stretch>
        </p:blipFill>
        <p:spPr>
          <a:xfrm>
            <a:off x="386268" y="302235"/>
            <a:ext cx="1359526" cy="396274"/>
          </a:xfrm>
          <a:prstGeom prst="rect">
            <a:avLst/>
          </a:prstGeom>
        </p:spPr>
      </p:pic>
    </p:spTree>
    <p:extLst>
      <p:ext uri="{BB962C8B-B14F-4D97-AF65-F5344CB8AC3E}">
        <p14:creationId xmlns:p14="http://schemas.microsoft.com/office/powerpoint/2010/main" val="261977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2" name="TextBox 1">
            <a:extLst>
              <a:ext uri="{FF2B5EF4-FFF2-40B4-BE49-F238E27FC236}">
                <a16:creationId xmlns:a16="http://schemas.microsoft.com/office/drawing/2014/main" id="{1DDCA1A5-D59E-C545-8EC0-0762E70DBC36}"/>
              </a:ext>
            </a:extLst>
          </p:cNvPr>
          <p:cNvSpPr txBox="1"/>
          <p:nvPr/>
        </p:nvSpPr>
        <p:spPr>
          <a:xfrm>
            <a:off x="1794245" y="168108"/>
            <a:ext cx="2684517" cy="646331"/>
          </a:xfrm>
          <a:prstGeom prst="rect">
            <a:avLst/>
          </a:prstGeom>
          <a:noFill/>
        </p:spPr>
        <p:txBody>
          <a:bodyPr wrap="none" rtlCol="0">
            <a:spAutoFit/>
          </a:bodyPr>
          <a:lstStyle/>
          <a:p>
            <a:r>
              <a:rPr lang="en-GB" sz="3600" dirty="0">
                <a:solidFill>
                  <a:schemeClr val="bg2">
                    <a:lumMod val="90000"/>
                    <a:lumOff val="10000"/>
                  </a:schemeClr>
                </a:solidFill>
                <a:latin typeface="British Council Sans" panose="020B0604020202020204" charset="0"/>
                <a:cs typeface="Arial" panose="020B0604020202020204" pitchFamily="34" charset="0"/>
              </a:rPr>
              <a:t>Mini project</a:t>
            </a:r>
          </a:p>
        </p:txBody>
      </p:sp>
      <p:sp>
        <p:nvSpPr>
          <p:cNvPr id="6" name="Título 1">
            <a:extLst>
              <a:ext uri="{FF2B5EF4-FFF2-40B4-BE49-F238E27FC236}">
                <a16:creationId xmlns:a16="http://schemas.microsoft.com/office/drawing/2014/main" id="{803F32A4-844C-8444-BA53-B2C02CAFF1DD}"/>
              </a:ext>
            </a:extLst>
          </p:cNvPr>
          <p:cNvSpPr txBox="1">
            <a:spLocks/>
          </p:cNvSpPr>
          <p:nvPr/>
        </p:nvSpPr>
        <p:spPr>
          <a:xfrm>
            <a:off x="577998" y="1198011"/>
            <a:ext cx="4546300" cy="1903451"/>
          </a:xfrm>
          <a:prstGeom prst="rect">
            <a:avLst/>
          </a:prstGeom>
        </p:spPr>
        <p:txBody>
          <a:bodyPr/>
          <a:lstStyle>
            <a:lvl1pPr algn="l" defTabSz="914400" rtl="0" eaLnBrk="1" latinLnBrk="0" hangingPunct="1">
              <a:lnSpc>
                <a:spcPts val="3300"/>
              </a:lnSpc>
              <a:spcBef>
                <a:spcPct val="0"/>
              </a:spcBef>
              <a:buNone/>
              <a:defRPr sz="3000" b="0" i="0" kern="1200">
                <a:solidFill>
                  <a:schemeClr val="tx1"/>
                </a:solidFill>
                <a:latin typeface="British Council Sans Headline" panose="020B0504020202020204" pitchFamily="34" charset="0"/>
                <a:ea typeface="+mj-ea"/>
                <a:cs typeface="British Council Sans Headline" panose="020B0504020202020204" pitchFamily="34" charset="0"/>
              </a:defRPr>
            </a:lvl1pPr>
          </a:lstStyle>
          <a:p>
            <a:endParaRPr lang="en-GB" sz="2400" dirty="0">
              <a:solidFill>
                <a:schemeClr val="bg2">
                  <a:lumMod val="90000"/>
                  <a:lumOff val="10000"/>
                </a:schemeClr>
              </a:solidFill>
            </a:endParaRPr>
          </a:p>
          <a:p>
            <a:pPr>
              <a:lnSpc>
                <a:spcPct val="150000"/>
              </a:lnSpc>
            </a:pPr>
            <a:r>
              <a:rPr lang="en-GB" sz="2400" dirty="0">
                <a:solidFill>
                  <a:schemeClr val="bg2">
                    <a:lumMod val="90000"/>
                    <a:lumOff val="10000"/>
                  </a:schemeClr>
                </a:solidFill>
                <a:latin typeface="British Council Sans" panose="020B0604020202020204" charset="0"/>
              </a:rPr>
              <a:t>1. research </a:t>
            </a:r>
            <a:br>
              <a:rPr lang="en-GB" sz="2400" dirty="0">
                <a:solidFill>
                  <a:schemeClr val="bg2">
                    <a:lumMod val="90000"/>
                    <a:lumOff val="10000"/>
                  </a:schemeClr>
                </a:solidFill>
                <a:latin typeface="British Council Sans" panose="020B0604020202020204" charset="0"/>
              </a:rPr>
            </a:br>
            <a:r>
              <a:rPr lang="en-GB" sz="2400" dirty="0">
                <a:solidFill>
                  <a:schemeClr val="bg2">
                    <a:lumMod val="90000"/>
                    <a:lumOff val="10000"/>
                  </a:schemeClr>
                </a:solidFill>
                <a:latin typeface="British Council Sans" panose="020B0604020202020204" charset="0"/>
              </a:rPr>
              <a:t>2. plan </a:t>
            </a:r>
            <a:br>
              <a:rPr lang="en-GB" sz="2400" dirty="0">
                <a:solidFill>
                  <a:schemeClr val="bg2">
                    <a:lumMod val="90000"/>
                    <a:lumOff val="10000"/>
                  </a:schemeClr>
                </a:solidFill>
                <a:latin typeface="British Council Sans" panose="020B0604020202020204" charset="0"/>
              </a:rPr>
            </a:br>
            <a:r>
              <a:rPr lang="en-GB" sz="2400" dirty="0">
                <a:solidFill>
                  <a:schemeClr val="bg2">
                    <a:lumMod val="90000"/>
                    <a:lumOff val="10000"/>
                  </a:schemeClr>
                </a:solidFill>
                <a:latin typeface="British Council Sans" panose="020B0604020202020204" charset="0"/>
              </a:rPr>
              <a:t>3. prepare </a:t>
            </a:r>
            <a:br>
              <a:rPr lang="en-GB" sz="2400" dirty="0">
                <a:solidFill>
                  <a:schemeClr val="bg2">
                    <a:lumMod val="90000"/>
                    <a:lumOff val="10000"/>
                  </a:schemeClr>
                </a:solidFill>
                <a:latin typeface="British Council Sans" panose="020B0604020202020204" charset="0"/>
              </a:rPr>
            </a:br>
            <a:r>
              <a:rPr lang="en-GB" sz="2400" dirty="0">
                <a:solidFill>
                  <a:schemeClr val="bg2">
                    <a:lumMod val="90000"/>
                    <a:lumOff val="10000"/>
                  </a:schemeClr>
                </a:solidFill>
                <a:latin typeface="British Council Sans" panose="020B0604020202020204" charset="0"/>
              </a:rPr>
              <a:t>4. present</a:t>
            </a:r>
            <a:br>
              <a:rPr lang="es-GB" sz="2400" dirty="0">
                <a:solidFill>
                  <a:schemeClr val="bg2">
                    <a:lumMod val="90000"/>
                    <a:lumOff val="10000"/>
                  </a:schemeClr>
                </a:solidFill>
              </a:rPr>
            </a:br>
            <a:br>
              <a:rPr lang="es-GB" sz="2400" dirty="0">
                <a:solidFill>
                  <a:schemeClr val="bg2">
                    <a:lumMod val="90000"/>
                    <a:lumOff val="10000"/>
                  </a:schemeClr>
                </a:solidFill>
              </a:rPr>
            </a:br>
            <a:br>
              <a:rPr lang="es-GB" sz="2400" dirty="0">
                <a:solidFill>
                  <a:schemeClr val="bg2">
                    <a:lumMod val="90000"/>
                    <a:lumOff val="10000"/>
                  </a:schemeClr>
                </a:solidFill>
              </a:rPr>
            </a:br>
            <a:br>
              <a:rPr lang="es-GB" sz="2400" dirty="0">
                <a:solidFill>
                  <a:schemeClr val="bg2">
                    <a:lumMod val="90000"/>
                    <a:lumOff val="10000"/>
                  </a:schemeClr>
                </a:solidFill>
              </a:rPr>
            </a:br>
            <a:br>
              <a:rPr lang="es-GB" sz="2400" dirty="0">
                <a:solidFill>
                  <a:schemeClr val="bg2">
                    <a:lumMod val="90000"/>
                    <a:lumOff val="10000"/>
                  </a:schemeClr>
                </a:solidFill>
              </a:rPr>
            </a:br>
            <a:br>
              <a:rPr lang="es-GB" sz="2400" dirty="0">
                <a:solidFill>
                  <a:schemeClr val="bg2">
                    <a:lumMod val="90000"/>
                    <a:lumOff val="10000"/>
                  </a:schemeClr>
                </a:solidFill>
              </a:rPr>
            </a:br>
            <a:endParaRPr lang="es-GB" sz="2400" dirty="0">
              <a:solidFill>
                <a:schemeClr val="bg2">
                  <a:lumMod val="90000"/>
                  <a:lumOff val="10000"/>
                </a:schemeClr>
              </a:solidFill>
            </a:endParaRPr>
          </a:p>
        </p:txBody>
      </p:sp>
      <p:pic>
        <p:nvPicPr>
          <p:cNvPr id="7" name="Picture 6" descr="A person riding a bicycle&#10;&#10;Description automatically generated with medium confidence">
            <a:extLst>
              <a:ext uri="{FF2B5EF4-FFF2-40B4-BE49-F238E27FC236}">
                <a16:creationId xmlns:a16="http://schemas.microsoft.com/office/drawing/2014/main" id="{FA7716D9-B098-004F-81F4-D948B3550F47}"/>
              </a:ext>
            </a:extLst>
          </p:cNvPr>
          <p:cNvPicPr>
            <a:picLocks noChangeAspect="1"/>
          </p:cNvPicPr>
          <p:nvPr/>
        </p:nvPicPr>
        <p:blipFill>
          <a:blip r:embed="rId2"/>
          <a:stretch>
            <a:fillRect/>
          </a:stretch>
        </p:blipFill>
        <p:spPr>
          <a:xfrm>
            <a:off x="4867162" y="629100"/>
            <a:ext cx="6843092" cy="4562061"/>
          </a:xfrm>
          <a:prstGeom prst="rect">
            <a:avLst/>
          </a:prstGeom>
        </p:spPr>
      </p:pic>
      <p:pic>
        <p:nvPicPr>
          <p:cNvPr id="9" name="Picture 8">
            <a:extLst>
              <a:ext uri="{FF2B5EF4-FFF2-40B4-BE49-F238E27FC236}">
                <a16:creationId xmlns:a16="http://schemas.microsoft.com/office/drawing/2014/main" id="{F28A2B65-141C-289F-D3A9-AE2944812178}"/>
              </a:ext>
            </a:extLst>
          </p:cNvPr>
          <p:cNvPicPr>
            <a:picLocks noChangeAspect="1"/>
          </p:cNvPicPr>
          <p:nvPr/>
        </p:nvPicPr>
        <p:blipFill>
          <a:blip r:embed="rId3"/>
          <a:stretch>
            <a:fillRect/>
          </a:stretch>
        </p:blipFill>
        <p:spPr>
          <a:xfrm>
            <a:off x="276347" y="293137"/>
            <a:ext cx="1359526" cy="396274"/>
          </a:xfrm>
          <a:prstGeom prst="rect">
            <a:avLst/>
          </a:prstGeom>
        </p:spPr>
      </p:pic>
    </p:spTree>
    <p:extLst>
      <p:ext uri="{BB962C8B-B14F-4D97-AF65-F5344CB8AC3E}">
        <p14:creationId xmlns:p14="http://schemas.microsoft.com/office/powerpoint/2010/main" val="2989276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47B803-9EE0-6F42-85BC-7E45E869EBED}"/>
              </a:ext>
            </a:extLst>
          </p:cNvPr>
          <p:cNvSpPr>
            <a:spLocks noGrp="1"/>
          </p:cNvSpPr>
          <p:nvPr>
            <p:ph type="body" sz="quarter" idx="14"/>
          </p:nvPr>
        </p:nvSpPr>
        <p:spPr>
          <a:xfrm>
            <a:off x="484631" y="423392"/>
            <a:ext cx="3773470" cy="3005607"/>
          </a:xfrm>
        </p:spPr>
        <p:txBody>
          <a:bodyPr/>
          <a:lstStyle/>
          <a:p>
            <a:r>
              <a:rPr lang="en-GB" sz="3600" b="0" dirty="0">
                <a:latin typeface="+mn-lt"/>
              </a:rPr>
              <a:t>Upcycling</a:t>
            </a:r>
          </a:p>
          <a:p>
            <a:endParaRPr lang="en-GB" sz="3600" b="0" dirty="0">
              <a:latin typeface="+mn-lt"/>
            </a:endParaRPr>
          </a:p>
          <a:p>
            <a:endParaRPr lang="en-GB" sz="3600" b="0" dirty="0">
              <a:latin typeface="+mn-lt"/>
            </a:endParaRPr>
          </a:p>
        </p:txBody>
      </p:sp>
      <p:sp>
        <p:nvSpPr>
          <p:cNvPr id="7" name="Text Placeholder 3">
            <a:extLst>
              <a:ext uri="{FF2B5EF4-FFF2-40B4-BE49-F238E27FC236}">
                <a16:creationId xmlns:a16="http://schemas.microsoft.com/office/drawing/2014/main" id="{6806C6FD-8FE2-4248-8C9A-7AAE61FB32D0}"/>
              </a:ext>
            </a:extLst>
          </p:cNvPr>
          <p:cNvSpPr txBox="1">
            <a:spLocks/>
          </p:cNvSpPr>
          <p:nvPr/>
        </p:nvSpPr>
        <p:spPr>
          <a:xfrm>
            <a:off x="450215" y="6026350"/>
            <a:ext cx="2591159" cy="736195"/>
          </a:xfrm>
          <a:prstGeom prst="rect">
            <a:avLst/>
          </a:prstGeom>
        </p:spPr>
        <p:txBody>
          <a:bodyPr vert="horz" lIns="0" tIns="0" rIns="0" bIns="0" rtlCol="0" anchor="t" anchorCtr="0">
            <a:noAutofit/>
          </a:bodyPr>
          <a:lstStyle>
            <a:lvl1pPr marL="0" marR="0" indent="0" algn="l" defTabSz="1219215" rtl="0" eaLnBrk="1" fontAlgn="auto" latinLnBrk="0" hangingPunct="1">
              <a:lnSpc>
                <a:spcPct val="100000"/>
              </a:lnSpc>
              <a:spcBef>
                <a:spcPts val="0"/>
              </a:spcBef>
              <a:spcAft>
                <a:spcPts val="0"/>
              </a:spcAft>
              <a:buClrTx/>
              <a:buSzTx/>
              <a:buFontTx/>
              <a:buNone/>
              <a:tabLst/>
              <a:defRPr sz="1500" b="1" i="0" kern="1200">
                <a:solidFill>
                  <a:schemeClr val="tx1"/>
                </a:solidFill>
                <a:latin typeface="British Council Sans" panose="020B0504020202020204" pitchFamily="34" charset="0"/>
                <a:ea typeface="British Council Sans" panose="020B0504020202020204" pitchFamily="34" charset="0"/>
                <a:cs typeface="British Council Sans" panose="020B0504020202020204" pitchFamily="34" charset="0"/>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b="0" dirty="0">
                <a:solidFill>
                  <a:schemeClr val="bg2"/>
                </a:solidFill>
              </a:rPr>
              <a:t>www.teachingenglish.org.uk</a:t>
            </a:r>
          </a:p>
          <a:p>
            <a:r>
              <a:rPr lang="en-US" sz="600" b="0" dirty="0">
                <a:solidFill>
                  <a:schemeClr val="bg2"/>
                </a:solidFill>
              </a:rPr>
              <a:t>© British Council 2021 The United Kingdom’s international </a:t>
            </a:r>
            <a:r>
              <a:rPr lang="en-US" sz="600" b="0" dirty="0" err="1">
                <a:solidFill>
                  <a:schemeClr val="bg2"/>
                </a:solidFill>
              </a:rPr>
              <a:t>organisation</a:t>
            </a:r>
            <a:r>
              <a:rPr lang="en-US" sz="600" b="0" dirty="0">
                <a:solidFill>
                  <a:schemeClr val="bg2"/>
                </a:solidFill>
              </a:rPr>
              <a:t> for educational opportunities and cultural relations. We are registered in England as a charity.</a:t>
            </a:r>
            <a:endParaRPr lang="en-GB" sz="600" b="0" dirty="0">
              <a:solidFill>
                <a:schemeClr val="bg2"/>
              </a:solidFill>
            </a:endParaRPr>
          </a:p>
          <a:p>
            <a:endParaRPr lang="en-GB" dirty="0">
              <a:solidFill>
                <a:schemeClr val="bg2"/>
              </a:solidFill>
            </a:endParaRPr>
          </a:p>
        </p:txBody>
      </p:sp>
      <p:pic>
        <p:nvPicPr>
          <p:cNvPr id="4" name="Picture 3" descr="A picture containing green&#10;&#10;Description automatically generated">
            <a:extLst>
              <a:ext uri="{FF2B5EF4-FFF2-40B4-BE49-F238E27FC236}">
                <a16:creationId xmlns:a16="http://schemas.microsoft.com/office/drawing/2014/main" id="{1AAF208D-AC84-4645-B5F5-487DC7E64B75}"/>
              </a:ext>
            </a:extLst>
          </p:cNvPr>
          <p:cNvPicPr>
            <a:picLocks noChangeAspect="1"/>
          </p:cNvPicPr>
          <p:nvPr/>
        </p:nvPicPr>
        <p:blipFill rotWithShape="1">
          <a:blip r:embed="rId2"/>
          <a:srcRect l="2256" r="8065"/>
          <a:stretch/>
        </p:blipFill>
        <p:spPr>
          <a:xfrm>
            <a:off x="4452729" y="0"/>
            <a:ext cx="7739271" cy="5744817"/>
          </a:xfrm>
          <a:prstGeom prst="rect">
            <a:avLst/>
          </a:prstGeom>
        </p:spPr>
      </p:pic>
    </p:spTree>
    <p:extLst>
      <p:ext uri="{BB962C8B-B14F-4D97-AF65-F5344CB8AC3E}">
        <p14:creationId xmlns:p14="http://schemas.microsoft.com/office/powerpoint/2010/main" val="327155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EAF642-AFBD-0F4A-A747-700CC492E1A1}"/>
              </a:ext>
            </a:extLst>
          </p:cNvPr>
          <p:cNvSpPr>
            <a:spLocks noGrp="1"/>
          </p:cNvSpPr>
          <p:nvPr>
            <p:ph type="body" sz="quarter" idx="10"/>
          </p:nvPr>
        </p:nvSpPr>
        <p:spPr>
          <a:xfrm>
            <a:off x="2098791" y="301511"/>
            <a:ext cx="9003448" cy="736195"/>
          </a:xfrm>
        </p:spPr>
        <p:txBody>
          <a:bodyPr/>
          <a:lstStyle/>
          <a:p>
            <a:r>
              <a:rPr lang="en-GB" sz="3600" dirty="0">
                <a:solidFill>
                  <a:srgbClr val="23085A"/>
                </a:solidFill>
              </a:rPr>
              <a:t>Is it a word?</a:t>
            </a:r>
          </a:p>
        </p:txBody>
      </p:sp>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7" name="Text Placeholder 6">
            <a:extLst>
              <a:ext uri="{FF2B5EF4-FFF2-40B4-BE49-F238E27FC236}">
                <a16:creationId xmlns:a16="http://schemas.microsoft.com/office/drawing/2014/main" id="{5F3C11C6-7F7D-034A-9D2B-4FB039243FDD}"/>
              </a:ext>
            </a:extLst>
          </p:cNvPr>
          <p:cNvSpPr>
            <a:spLocks noGrp="1"/>
          </p:cNvSpPr>
          <p:nvPr>
            <p:ph type="body" sz="quarter" idx="13"/>
          </p:nvPr>
        </p:nvSpPr>
        <p:spPr>
          <a:xfrm>
            <a:off x="583053" y="825603"/>
            <a:ext cx="9713132" cy="2938084"/>
          </a:xfrm>
        </p:spPr>
        <p:txBody>
          <a:bodyPr/>
          <a:lstStyle/>
          <a:p>
            <a:endParaRPr lang="en-GB" sz="3200" dirty="0">
              <a:solidFill>
                <a:schemeClr val="bg2">
                  <a:lumMod val="90000"/>
                  <a:lumOff val="10000"/>
                </a:schemeClr>
              </a:solidFill>
              <a:latin typeface="Arial" panose="020B0604020202020204" pitchFamily="34" charset="0"/>
              <a:cs typeface="Arial" panose="020B0604020202020204" pitchFamily="34" charset="0"/>
            </a:endParaRPr>
          </a:p>
          <a:p>
            <a:pPr>
              <a:lnSpc>
                <a:spcPct val="150000"/>
              </a:lnSpc>
            </a:pPr>
            <a:r>
              <a:rPr lang="en-GB" sz="2000" dirty="0">
                <a:solidFill>
                  <a:srgbClr val="23085A"/>
                </a:solidFill>
                <a:latin typeface="Arial" panose="020B0604020202020204" pitchFamily="34" charset="0"/>
                <a:cs typeface="Arial" panose="020B0604020202020204" pitchFamily="34" charset="0"/>
              </a:rPr>
              <a:t>Which 3 words are real? </a:t>
            </a:r>
          </a:p>
          <a:p>
            <a:pPr marL="342900" indent="-342900">
              <a:lnSpc>
                <a:spcPct val="150000"/>
              </a:lnSpc>
              <a:buFont typeface="Arial" panose="020B0604020202020204" pitchFamily="34" charset="0"/>
              <a:buChar char="•"/>
            </a:pPr>
            <a:r>
              <a:rPr lang="en-GB" sz="2000" dirty="0">
                <a:solidFill>
                  <a:srgbClr val="23085A"/>
                </a:solidFill>
                <a:effectLst/>
                <a:latin typeface="Arial" panose="020B0604020202020204" pitchFamily="34" charset="0"/>
                <a:ea typeface="Times New Roman" panose="02020603050405020304" pitchFamily="18" charset="0"/>
              </a:rPr>
              <a:t>Up</a:t>
            </a:r>
            <a:r>
              <a:rPr lang="en-GB" sz="2000" i="1" dirty="0">
                <a:solidFill>
                  <a:srgbClr val="23085A"/>
                </a:solidFill>
                <a:effectLst/>
                <a:latin typeface="Arial" panose="020B0604020202020204" pitchFamily="34" charset="0"/>
                <a:ea typeface="Times New Roman" panose="02020603050405020304" pitchFamily="18" charset="0"/>
              </a:rPr>
              <a:t>cycle</a:t>
            </a:r>
          </a:p>
          <a:p>
            <a:pPr marL="342900" indent="-342900">
              <a:lnSpc>
                <a:spcPct val="150000"/>
              </a:lnSpc>
              <a:buFont typeface="Arial" panose="020B0604020202020204" pitchFamily="34" charset="0"/>
              <a:buChar char="•"/>
            </a:pPr>
            <a:r>
              <a:rPr lang="en-GB" sz="2000" i="1" dirty="0">
                <a:solidFill>
                  <a:srgbClr val="23085A"/>
                </a:solidFill>
                <a:latin typeface="Arial" panose="020B0604020202020204" pitchFamily="34" charset="0"/>
                <a:ea typeface="Times New Roman" panose="02020603050405020304" pitchFamily="18" charset="0"/>
              </a:rPr>
              <a:t>Down </a:t>
            </a:r>
            <a:r>
              <a:rPr lang="en-GB" sz="2000" i="1" dirty="0">
                <a:solidFill>
                  <a:srgbClr val="23085A"/>
                </a:solidFill>
                <a:effectLst/>
                <a:latin typeface="Arial" panose="020B0604020202020204" pitchFamily="34" charset="0"/>
                <a:ea typeface="Times New Roman" panose="02020603050405020304" pitchFamily="18" charset="0"/>
              </a:rPr>
              <a:t>cycle</a:t>
            </a:r>
          </a:p>
          <a:p>
            <a:pPr marL="342900" indent="-342900">
              <a:lnSpc>
                <a:spcPct val="150000"/>
              </a:lnSpc>
              <a:buFont typeface="Arial" panose="020B0604020202020204" pitchFamily="34" charset="0"/>
              <a:buChar char="•"/>
            </a:pPr>
            <a:r>
              <a:rPr lang="en-GB" sz="2000" i="1" dirty="0">
                <a:solidFill>
                  <a:srgbClr val="23085A"/>
                </a:solidFill>
                <a:effectLst/>
                <a:latin typeface="Arial" panose="020B0604020202020204" pitchFamily="34" charset="0"/>
                <a:ea typeface="Times New Roman" panose="02020603050405020304" pitchFamily="18" charset="0"/>
              </a:rPr>
              <a:t>Pro cycle</a:t>
            </a:r>
          </a:p>
          <a:p>
            <a:pPr marL="342900" indent="-342900">
              <a:lnSpc>
                <a:spcPct val="150000"/>
              </a:lnSpc>
              <a:buFont typeface="Arial" panose="020B0604020202020204" pitchFamily="34" charset="0"/>
              <a:buChar char="•"/>
            </a:pPr>
            <a:r>
              <a:rPr lang="en-GB" sz="2000" i="1" dirty="0">
                <a:solidFill>
                  <a:srgbClr val="23085A"/>
                </a:solidFill>
                <a:effectLst/>
                <a:latin typeface="Arial" panose="020B0604020202020204" pitchFamily="34" charset="0"/>
                <a:ea typeface="Times New Roman" panose="02020603050405020304" pitchFamily="18" charset="0"/>
              </a:rPr>
              <a:t>Com cycle</a:t>
            </a:r>
          </a:p>
          <a:p>
            <a:pPr marL="342900" indent="-342900">
              <a:lnSpc>
                <a:spcPct val="150000"/>
              </a:lnSpc>
              <a:buFont typeface="Arial" panose="020B0604020202020204" pitchFamily="34" charset="0"/>
              <a:buChar char="•"/>
            </a:pPr>
            <a:r>
              <a:rPr lang="en-GB" sz="2000" i="1" dirty="0">
                <a:solidFill>
                  <a:srgbClr val="23085A"/>
                </a:solidFill>
                <a:effectLst/>
                <a:latin typeface="Arial" panose="020B0604020202020204" pitchFamily="34" charset="0"/>
                <a:ea typeface="Times New Roman" panose="02020603050405020304" pitchFamily="18" charset="0"/>
              </a:rPr>
              <a:t>recycle</a:t>
            </a:r>
            <a:endParaRPr lang="en-GB" sz="2000" dirty="0">
              <a:solidFill>
                <a:srgbClr val="23085A"/>
              </a:solidFill>
              <a:latin typeface="Arial" panose="020B0604020202020204" pitchFamily="34" charset="0"/>
              <a:cs typeface="Arial" panose="020B0604020202020204" pitchFamily="34" charset="0"/>
            </a:endParaRPr>
          </a:p>
          <a:p>
            <a:endParaRPr lang="en-GB" b="1" dirty="0"/>
          </a:p>
          <a:p>
            <a:endParaRPr lang="en-GB" dirty="0">
              <a:solidFill>
                <a:schemeClr val="bg2">
                  <a:lumMod val="90000"/>
                  <a:lumOff val="10000"/>
                </a:schemeClr>
              </a:solidFill>
            </a:endParaRPr>
          </a:p>
          <a:p>
            <a:endParaRPr lang="en-GB" dirty="0">
              <a:solidFill>
                <a:schemeClr val="bg2">
                  <a:lumMod val="90000"/>
                  <a:lumOff val="10000"/>
                </a:schemeClr>
              </a:solidFill>
            </a:endParaRPr>
          </a:p>
        </p:txBody>
      </p:sp>
      <p:pic>
        <p:nvPicPr>
          <p:cNvPr id="5" name="Picture 4" descr="A purple text on a black background&#10;&#10;Description automatically generated">
            <a:extLst>
              <a:ext uri="{FF2B5EF4-FFF2-40B4-BE49-F238E27FC236}">
                <a16:creationId xmlns:a16="http://schemas.microsoft.com/office/drawing/2014/main" id="{6BAE7C71-C9CE-B083-FBCE-5094A49CB926}"/>
              </a:ext>
            </a:extLst>
          </p:cNvPr>
          <p:cNvPicPr>
            <a:picLocks noChangeAspect="1"/>
          </p:cNvPicPr>
          <p:nvPr/>
        </p:nvPicPr>
        <p:blipFill>
          <a:blip r:embed="rId2"/>
          <a:stretch>
            <a:fillRect/>
          </a:stretch>
        </p:blipFill>
        <p:spPr>
          <a:xfrm>
            <a:off x="481746" y="348002"/>
            <a:ext cx="1362459" cy="391669"/>
          </a:xfrm>
          <a:prstGeom prst="rect">
            <a:avLst/>
          </a:prstGeom>
        </p:spPr>
      </p:pic>
      <p:pic>
        <p:nvPicPr>
          <p:cNvPr id="8" name="Picture 7">
            <a:extLst>
              <a:ext uri="{FF2B5EF4-FFF2-40B4-BE49-F238E27FC236}">
                <a16:creationId xmlns:a16="http://schemas.microsoft.com/office/drawing/2014/main" id="{C93C1301-8CCC-B883-4633-35919ED16B8E}"/>
              </a:ext>
            </a:extLst>
          </p:cNvPr>
          <p:cNvPicPr>
            <a:picLocks noChangeAspect="1"/>
          </p:cNvPicPr>
          <p:nvPr/>
        </p:nvPicPr>
        <p:blipFill>
          <a:blip r:embed="rId3"/>
          <a:stretch>
            <a:fillRect/>
          </a:stretch>
        </p:blipFill>
        <p:spPr>
          <a:xfrm>
            <a:off x="5439619" y="1425963"/>
            <a:ext cx="6752381" cy="4333333"/>
          </a:xfrm>
          <a:prstGeom prst="rect">
            <a:avLst/>
          </a:prstGeom>
        </p:spPr>
      </p:pic>
    </p:spTree>
    <p:extLst>
      <p:ext uri="{BB962C8B-B14F-4D97-AF65-F5344CB8AC3E}">
        <p14:creationId xmlns:p14="http://schemas.microsoft.com/office/powerpoint/2010/main" val="43796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31C6939-1585-5282-34DE-DFD48347C1CC}"/>
              </a:ext>
            </a:extLst>
          </p:cNvPr>
          <p:cNvSpPr>
            <a:spLocks noGrp="1"/>
          </p:cNvSpPr>
          <p:nvPr>
            <p:ph type="body" sz="quarter" idx="14"/>
          </p:nvPr>
        </p:nvSpPr>
        <p:spPr/>
        <p:txBody>
          <a:bodyPr/>
          <a:lstStyle/>
          <a:p>
            <a:endParaRPr lang="en-GB"/>
          </a:p>
        </p:txBody>
      </p:sp>
      <p:pic>
        <p:nvPicPr>
          <p:cNvPr id="5" name="Picture 4" descr="A purple text on a black background&#10;&#10;Description automatically generated">
            <a:extLst>
              <a:ext uri="{FF2B5EF4-FFF2-40B4-BE49-F238E27FC236}">
                <a16:creationId xmlns:a16="http://schemas.microsoft.com/office/drawing/2014/main" id="{3A85DFBC-A0F6-9412-682A-DA0A025B3B41}"/>
              </a:ext>
            </a:extLst>
          </p:cNvPr>
          <p:cNvPicPr>
            <a:picLocks noChangeAspect="1"/>
          </p:cNvPicPr>
          <p:nvPr/>
        </p:nvPicPr>
        <p:blipFill>
          <a:blip r:embed="rId2"/>
          <a:stretch>
            <a:fillRect/>
          </a:stretch>
        </p:blipFill>
        <p:spPr>
          <a:xfrm>
            <a:off x="481746" y="348002"/>
            <a:ext cx="1362459" cy="391669"/>
          </a:xfrm>
          <a:prstGeom prst="rect">
            <a:avLst/>
          </a:prstGeom>
        </p:spPr>
      </p:pic>
      <p:sp>
        <p:nvSpPr>
          <p:cNvPr id="9" name="Text Placeholder 1">
            <a:extLst>
              <a:ext uri="{FF2B5EF4-FFF2-40B4-BE49-F238E27FC236}">
                <a16:creationId xmlns:a16="http://schemas.microsoft.com/office/drawing/2014/main" id="{986A54C6-2EE4-8521-09EA-0AEF7F9F88F1}"/>
              </a:ext>
            </a:extLst>
          </p:cNvPr>
          <p:cNvSpPr>
            <a:spLocks noGrp="1"/>
          </p:cNvSpPr>
          <p:nvPr>
            <p:ph type="body" sz="quarter" idx="10"/>
          </p:nvPr>
        </p:nvSpPr>
        <p:spPr>
          <a:xfrm>
            <a:off x="2098791" y="301511"/>
            <a:ext cx="9003448" cy="736195"/>
          </a:xfrm>
        </p:spPr>
        <p:txBody>
          <a:bodyPr/>
          <a:lstStyle/>
          <a:p>
            <a:r>
              <a:rPr lang="en-GB" sz="3600" dirty="0">
                <a:solidFill>
                  <a:srgbClr val="23085A"/>
                </a:solidFill>
              </a:rPr>
              <a:t>Vocabulary</a:t>
            </a:r>
          </a:p>
        </p:txBody>
      </p:sp>
      <p:pic>
        <p:nvPicPr>
          <p:cNvPr id="11" name="Picture 10">
            <a:extLst>
              <a:ext uri="{FF2B5EF4-FFF2-40B4-BE49-F238E27FC236}">
                <a16:creationId xmlns:a16="http://schemas.microsoft.com/office/drawing/2014/main" id="{FD120567-23CB-A86E-E0E7-785E449C5F48}"/>
              </a:ext>
            </a:extLst>
          </p:cNvPr>
          <p:cNvPicPr>
            <a:picLocks noChangeAspect="1"/>
          </p:cNvPicPr>
          <p:nvPr/>
        </p:nvPicPr>
        <p:blipFill>
          <a:blip r:embed="rId3"/>
          <a:stretch>
            <a:fillRect/>
          </a:stretch>
        </p:blipFill>
        <p:spPr>
          <a:xfrm>
            <a:off x="2030058" y="1234955"/>
            <a:ext cx="7980952" cy="3561905"/>
          </a:xfrm>
          <a:prstGeom prst="rect">
            <a:avLst/>
          </a:prstGeom>
        </p:spPr>
      </p:pic>
    </p:spTree>
    <p:extLst>
      <p:ext uri="{BB962C8B-B14F-4D97-AF65-F5344CB8AC3E}">
        <p14:creationId xmlns:p14="http://schemas.microsoft.com/office/powerpoint/2010/main" val="236606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1925536" y="298468"/>
            <a:ext cx="2559628" cy="736195"/>
          </a:xfrm>
        </p:spPr>
        <p:txBody>
          <a:bodyPr/>
          <a:lstStyle/>
          <a:p>
            <a:r>
              <a:rPr lang="en-GB" sz="3600" dirty="0">
                <a:solidFill>
                  <a:srgbClr val="23085A"/>
                </a:solidFill>
                <a:latin typeface="Arial" panose="020B0604020202020204" pitchFamily="34" charset="0"/>
                <a:cs typeface="Arial" panose="020B0604020202020204" pitchFamily="34" charset="0"/>
              </a:rPr>
              <a:t>Reading 1</a:t>
            </a:r>
          </a:p>
        </p:txBody>
      </p:sp>
      <p:sp>
        <p:nvSpPr>
          <p:cNvPr id="7" name="Rectangle 6">
            <a:extLst>
              <a:ext uri="{FF2B5EF4-FFF2-40B4-BE49-F238E27FC236}">
                <a16:creationId xmlns:a16="http://schemas.microsoft.com/office/drawing/2014/main" id="{4090D0D6-42D8-9F4B-8C64-BC558FA3200B}"/>
              </a:ext>
            </a:extLst>
          </p:cNvPr>
          <p:cNvSpPr/>
          <p:nvPr/>
        </p:nvSpPr>
        <p:spPr>
          <a:xfrm>
            <a:off x="285211" y="1058376"/>
            <a:ext cx="11390572" cy="3878626"/>
          </a:xfrm>
          <a:prstGeom prst="rect">
            <a:avLst/>
          </a:prstGeom>
        </p:spPr>
        <p:txBody>
          <a:bodyPr wrap="square">
            <a:spAutoFit/>
          </a:bodyPr>
          <a:lstStyle/>
          <a:p>
            <a:r>
              <a:rPr lang="es-GB" sz="2000" b="1" dirty="0">
                <a:solidFill>
                  <a:srgbClr val="23085A"/>
                </a:solidFill>
              </a:rPr>
              <a:t>The rise and rise of upcycling</a:t>
            </a:r>
            <a:endParaRPr lang="es-GB" sz="2000" dirty="0">
              <a:solidFill>
                <a:srgbClr val="23085A"/>
              </a:solidFill>
            </a:endParaRPr>
          </a:p>
          <a:p>
            <a:r>
              <a:rPr lang="en-US" sz="2000" dirty="0">
                <a:solidFill>
                  <a:srgbClr val="23085A"/>
                </a:solidFill>
              </a:rPr>
              <a:t> </a:t>
            </a:r>
            <a:endParaRPr lang="es-GB" sz="2000" dirty="0">
              <a:solidFill>
                <a:srgbClr val="23085A"/>
              </a:solidFill>
            </a:endParaRPr>
          </a:p>
          <a:p>
            <a:pPr>
              <a:lnSpc>
                <a:spcPct val="150000"/>
              </a:lnSpc>
            </a:pPr>
            <a:r>
              <a:rPr lang="es-GB" sz="2000" dirty="0">
                <a:solidFill>
                  <a:srgbClr val="23085A"/>
                </a:solidFill>
              </a:rPr>
              <a:t>Do you know the difference between </a:t>
            </a:r>
            <a:r>
              <a:rPr lang="en-GB" sz="2000" dirty="0">
                <a:solidFill>
                  <a:srgbClr val="23085A"/>
                </a:solidFill>
              </a:rPr>
              <a:t>recycling, upcycling and downcycling</a:t>
            </a:r>
            <a:r>
              <a:rPr lang="es-GB" sz="2000" dirty="0">
                <a:solidFill>
                  <a:srgbClr val="23085A"/>
                </a:solidFill>
              </a:rPr>
              <a:t>? </a:t>
            </a:r>
          </a:p>
          <a:p>
            <a:pPr>
              <a:lnSpc>
                <a:spcPct val="150000"/>
              </a:lnSpc>
            </a:pPr>
            <a:r>
              <a:rPr lang="en-US" sz="2000" dirty="0">
                <a:solidFill>
                  <a:srgbClr val="23085A"/>
                </a:solidFill>
              </a:rPr>
              <a:t> </a:t>
            </a:r>
            <a:endParaRPr lang="es-GB" sz="2000" dirty="0">
              <a:solidFill>
                <a:srgbClr val="23085A"/>
              </a:solidFill>
            </a:endParaRPr>
          </a:p>
          <a:p>
            <a:pPr>
              <a:lnSpc>
                <a:spcPct val="150000"/>
              </a:lnSpc>
            </a:pPr>
            <a:r>
              <a:rPr lang="en-US" sz="2000" dirty="0">
                <a:solidFill>
                  <a:srgbClr val="23085A"/>
                </a:solidFill>
              </a:rPr>
              <a:t>We handle 1. __________ materials and waste in different ways depending on how they can be used. When we transform a product into something which has less 2. __________ than the original, we are downcycling. This happens with paper, which is 3. __________ into a lower-grade recycled paper. Downcycling is still recycling – and a good thing to do. But upcycling is even better.  </a:t>
            </a:r>
            <a:endParaRPr lang="es-GB" sz="2000" dirty="0">
              <a:solidFill>
                <a:srgbClr val="23085A"/>
              </a:solidFill>
            </a:endParaRPr>
          </a:p>
        </p:txBody>
      </p:sp>
      <p:pic>
        <p:nvPicPr>
          <p:cNvPr id="5" name="Picture 4" descr="A blue text on a black background&#10;&#10;Description automatically generated">
            <a:extLst>
              <a:ext uri="{FF2B5EF4-FFF2-40B4-BE49-F238E27FC236}">
                <a16:creationId xmlns:a16="http://schemas.microsoft.com/office/drawing/2014/main" id="{EA5CBEA6-F83C-C772-F1E0-513C907B381D}"/>
              </a:ext>
            </a:extLst>
          </p:cNvPr>
          <p:cNvPicPr>
            <a:picLocks noChangeAspect="1"/>
          </p:cNvPicPr>
          <p:nvPr/>
        </p:nvPicPr>
        <p:blipFill>
          <a:blip r:embed="rId2"/>
          <a:stretch>
            <a:fillRect/>
          </a:stretch>
        </p:blipFill>
        <p:spPr>
          <a:xfrm>
            <a:off x="400714" y="398535"/>
            <a:ext cx="1362459" cy="391669"/>
          </a:xfrm>
          <a:prstGeom prst="rect">
            <a:avLst/>
          </a:prstGeom>
        </p:spPr>
      </p:pic>
    </p:spTree>
    <p:extLst>
      <p:ext uri="{BB962C8B-B14F-4D97-AF65-F5344CB8AC3E}">
        <p14:creationId xmlns:p14="http://schemas.microsoft.com/office/powerpoint/2010/main" val="190394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2041039" y="281124"/>
            <a:ext cx="2559628" cy="736195"/>
          </a:xfrm>
        </p:spPr>
        <p:txBody>
          <a:bodyPr/>
          <a:lstStyle/>
          <a:p>
            <a:r>
              <a:rPr lang="en-GB" sz="3600" dirty="0">
                <a:solidFill>
                  <a:srgbClr val="23085A"/>
                </a:solidFill>
                <a:latin typeface="Arial" panose="020B0604020202020204" pitchFamily="34" charset="0"/>
                <a:cs typeface="Arial" panose="020B0604020202020204" pitchFamily="34" charset="0"/>
              </a:rPr>
              <a:t>Reading 2</a:t>
            </a:r>
          </a:p>
        </p:txBody>
      </p:sp>
      <p:sp>
        <p:nvSpPr>
          <p:cNvPr id="7" name="Rectangle 6">
            <a:extLst>
              <a:ext uri="{FF2B5EF4-FFF2-40B4-BE49-F238E27FC236}">
                <a16:creationId xmlns:a16="http://schemas.microsoft.com/office/drawing/2014/main" id="{4090D0D6-42D8-9F4B-8C64-BC558FA3200B}"/>
              </a:ext>
            </a:extLst>
          </p:cNvPr>
          <p:cNvSpPr/>
          <p:nvPr/>
        </p:nvSpPr>
        <p:spPr>
          <a:xfrm>
            <a:off x="304462" y="870685"/>
            <a:ext cx="11390572" cy="4648067"/>
          </a:xfrm>
          <a:prstGeom prst="rect">
            <a:avLst/>
          </a:prstGeom>
        </p:spPr>
        <p:txBody>
          <a:bodyPr wrap="square">
            <a:spAutoFit/>
          </a:bodyPr>
          <a:lstStyle/>
          <a:p>
            <a:pPr>
              <a:lnSpc>
                <a:spcPct val="150000"/>
              </a:lnSpc>
            </a:pPr>
            <a:r>
              <a:rPr lang="en-US" sz="2000" dirty="0">
                <a:solidFill>
                  <a:srgbClr val="23085A"/>
                </a:solidFill>
              </a:rPr>
              <a:t>This happens when we transform a product into something which has a greater value than the original. For example, when clothes are made in a factory, there are 4.__________ of material left over that are thrown away because they have no immediate value. These scraps are usually destined to be burnt or sent to a 5. __________ site. If, instead, these scraps are 6. __________ and sewn together to make a bag or a wallet, the finished product has increased in value and become useful to someone.</a:t>
            </a:r>
            <a:r>
              <a:rPr lang="es-GB" sz="2000" dirty="0">
                <a:solidFill>
                  <a:srgbClr val="23085A"/>
                </a:solidFill>
              </a:rPr>
              <a:t> </a:t>
            </a:r>
            <a:endParaRPr lang="es-ES" sz="2000" dirty="0">
              <a:solidFill>
                <a:srgbClr val="23085A"/>
              </a:solidFill>
            </a:endParaRPr>
          </a:p>
          <a:p>
            <a:pPr>
              <a:lnSpc>
                <a:spcPct val="150000"/>
              </a:lnSpc>
            </a:pPr>
            <a:endParaRPr lang="es-ES" sz="2000" dirty="0">
              <a:solidFill>
                <a:srgbClr val="23085A"/>
              </a:solidFill>
            </a:endParaRPr>
          </a:p>
          <a:p>
            <a:pPr>
              <a:lnSpc>
                <a:spcPct val="150000"/>
              </a:lnSpc>
            </a:pPr>
            <a:r>
              <a:rPr lang="en-US" sz="2000" dirty="0">
                <a:solidFill>
                  <a:srgbClr val="23085A"/>
                </a:solidFill>
              </a:rPr>
              <a:t>Upcycling extends the life of materials. It also 7. __________ valuable 8. __________. If we make a bag out of throwaway scraps, we don’t need to use brand-new material, which often requires huge quantities of water and energy.</a:t>
            </a:r>
            <a:endParaRPr lang="es-GB" sz="2000" dirty="0">
              <a:solidFill>
                <a:srgbClr val="23085A"/>
              </a:solidFill>
            </a:endParaRPr>
          </a:p>
        </p:txBody>
      </p:sp>
      <p:pic>
        <p:nvPicPr>
          <p:cNvPr id="3" name="Picture 2">
            <a:extLst>
              <a:ext uri="{FF2B5EF4-FFF2-40B4-BE49-F238E27FC236}">
                <a16:creationId xmlns:a16="http://schemas.microsoft.com/office/drawing/2014/main" id="{BD4FED7A-175B-5923-1277-20AD527106BA}"/>
              </a:ext>
            </a:extLst>
          </p:cNvPr>
          <p:cNvPicPr>
            <a:picLocks noChangeAspect="1"/>
          </p:cNvPicPr>
          <p:nvPr/>
        </p:nvPicPr>
        <p:blipFill>
          <a:blip r:embed="rId2"/>
          <a:stretch>
            <a:fillRect/>
          </a:stretch>
        </p:blipFill>
        <p:spPr>
          <a:xfrm>
            <a:off x="400714" y="360034"/>
            <a:ext cx="1359526" cy="396274"/>
          </a:xfrm>
          <a:prstGeom prst="rect">
            <a:avLst/>
          </a:prstGeom>
        </p:spPr>
      </p:pic>
    </p:spTree>
    <p:extLst>
      <p:ext uri="{BB962C8B-B14F-4D97-AF65-F5344CB8AC3E}">
        <p14:creationId xmlns:p14="http://schemas.microsoft.com/office/powerpoint/2010/main" val="3094534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2303799" y="291034"/>
            <a:ext cx="2559628" cy="736195"/>
          </a:xfrm>
        </p:spPr>
        <p:txBody>
          <a:bodyPr/>
          <a:lstStyle/>
          <a:p>
            <a:r>
              <a:rPr lang="en-GB" sz="3600" dirty="0">
                <a:solidFill>
                  <a:srgbClr val="23085A"/>
                </a:solidFill>
                <a:latin typeface="Arial" panose="020B0604020202020204" pitchFamily="34" charset="0"/>
                <a:cs typeface="Arial" panose="020B0604020202020204" pitchFamily="34" charset="0"/>
              </a:rPr>
              <a:t>Reading 3</a:t>
            </a:r>
          </a:p>
        </p:txBody>
      </p:sp>
      <p:sp>
        <p:nvSpPr>
          <p:cNvPr id="7" name="Rectangle 6">
            <a:extLst>
              <a:ext uri="{FF2B5EF4-FFF2-40B4-BE49-F238E27FC236}">
                <a16:creationId xmlns:a16="http://schemas.microsoft.com/office/drawing/2014/main" id="{4090D0D6-42D8-9F4B-8C64-BC558FA3200B}"/>
              </a:ext>
            </a:extLst>
          </p:cNvPr>
          <p:cNvSpPr/>
          <p:nvPr/>
        </p:nvSpPr>
        <p:spPr>
          <a:xfrm>
            <a:off x="672493" y="1027229"/>
            <a:ext cx="11390572" cy="2801408"/>
          </a:xfrm>
          <a:prstGeom prst="rect">
            <a:avLst/>
          </a:prstGeom>
        </p:spPr>
        <p:txBody>
          <a:bodyPr wrap="square">
            <a:spAutoFit/>
          </a:bodyPr>
          <a:lstStyle/>
          <a:p>
            <a:pPr>
              <a:lnSpc>
                <a:spcPct val="150000"/>
              </a:lnSpc>
            </a:pPr>
            <a:r>
              <a:rPr lang="en-US" sz="2000" dirty="0">
                <a:solidFill>
                  <a:srgbClr val="23085A"/>
                </a:solidFill>
              </a:rPr>
              <a:t>According to the Macmillan dictionary, ‘there is some evidence for use of the word upcycle as far back as 1994, but the term was first brought into the spotlight by US architect William McDonough and German chemist Michael </a:t>
            </a:r>
            <a:r>
              <a:rPr lang="en-US" sz="2000" dirty="0" err="1">
                <a:solidFill>
                  <a:srgbClr val="23085A"/>
                </a:solidFill>
              </a:rPr>
              <a:t>Braungart</a:t>
            </a:r>
            <a:r>
              <a:rPr lang="en-US" sz="2000" dirty="0">
                <a:solidFill>
                  <a:srgbClr val="23085A"/>
                </a:solidFill>
              </a:rPr>
              <a:t> in a 2002 book entitled Cradle to Cradle: 9. __________ the Way We Make Things’. As people have become more interested in 10. __________ and finding ways to 11. __________ less and 12. __________ more, upcycling has become increasingly more popular with businesses and individuals. </a:t>
            </a:r>
            <a:endParaRPr lang="es-GB" sz="2000" dirty="0">
              <a:solidFill>
                <a:srgbClr val="23085A"/>
              </a:solidFill>
            </a:endParaRPr>
          </a:p>
        </p:txBody>
      </p:sp>
      <p:pic>
        <p:nvPicPr>
          <p:cNvPr id="3" name="Picture 2">
            <a:extLst>
              <a:ext uri="{FF2B5EF4-FFF2-40B4-BE49-F238E27FC236}">
                <a16:creationId xmlns:a16="http://schemas.microsoft.com/office/drawing/2014/main" id="{9F0B3875-A618-67A3-DEA9-90A3E5E3E4F5}"/>
              </a:ext>
            </a:extLst>
          </p:cNvPr>
          <p:cNvPicPr>
            <a:picLocks noChangeAspect="1"/>
          </p:cNvPicPr>
          <p:nvPr/>
        </p:nvPicPr>
        <p:blipFill>
          <a:blip r:embed="rId2"/>
          <a:stretch>
            <a:fillRect/>
          </a:stretch>
        </p:blipFill>
        <p:spPr>
          <a:xfrm>
            <a:off x="672493" y="310200"/>
            <a:ext cx="1359526" cy="396274"/>
          </a:xfrm>
          <a:prstGeom prst="rect">
            <a:avLst/>
          </a:prstGeom>
        </p:spPr>
      </p:pic>
    </p:spTree>
    <p:extLst>
      <p:ext uri="{BB962C8B-B14F-4D97-AF65-F5344CB8AC3E}">
        <p14:creationId xmlns:p14="http://schemas.microsoft.com/office/powerpoint/2010/main" val="312390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2166513" y="298468"/>
            <a:ext cx="2559628" cy="736195"/>
          </a:xfrm>
        </p:spPr>
        <p:txBody>
          <a:bodyPr/>
          <a:lstStyle/>
          <a:p>
            <a:r>
              <a:rPr lang="en-GB" sz="3600" dirty="0">
                <a:solidFill>
                  <a:srgbClr val="23085A"/>
                </a:solidFill>
                <a:latin typeface="Arial" panose="020B0604020202020204" pitchFamily="34" charset="0"/>
                <a:cs typeface="Arial" panose="020B0604020202020204" pitchFamily="34" charset="0"/>
              </a:rPr>
              <a:t>Reading 4</a:t>
            </a:r>
          </a:p>
        </p:txBody>
      </p:sp>
      <p:sp>
        <p:nvSpPr>
          <p:cNvPr id="7" name="Rectangle 6">
            <a:extLst>
              <a:ext uri="{FF2B5EF4-FFF2-40B4-BE49-F238E27FC236}">
                <a16:creationId xmlns:a16="http://schemas.microsoft.com/office/drawing/2014/main" id="{4090D0D6-42D8-9F4B-8C64-BC558FA3200B}"/>
              </a:ext>
            </a:extLst>
          </p:cNvPr>
          <p:cNvSpPr/>
          <p:nvPr/>
        </p:nvSpPr>
        <p:spPr>
          <a:xfrm>
            <a:off x="450215" y="1034663"/>
            <a:ext cx="11390572" cy="3263073"/>
          </a:xfrm>
          <a:prstGeom prst="rect">
            <a:avLst/>
          </a:prstGeom>
        </p:spPr>
        <p:txBody>
          <a:bodyPr wrap="square">
            <a:spAutoFit/>
          </a:bodyPr>
          <a:lstStyle/>
          <a:p>
            <a:pPr>
              <a:lnSpc>
                <a:spcPct val="150000"/>
              </a:lnSpc>
            </a:pPr>
            <a:r>
              <a:rPr lang="en-US" sz="2000" dirty="0">
                <a:solidFill>
                  <a:schemeClr val="bg1"/>
                </a:solidFill>
              </a:rPr>
              <a:t>In 2019, Cambridge Dictionary named </a:t>
            </a:r>
            <a:r>
              <a:rPr lang="en-US" sz="2000" b="1" dirty="0">
                <a:solidFill>
                  <a:schemeClr val="bg1"/>
                </a:solidFill>
              </a:rPr>
              <a:t>upcycling</a:t>
            </a:r>
            <a:r>
              <a:rPr lang="en-US" sz="2000" dirty="0">
                <a:solidFill>
                  <a:schemeClr val="bg1"/>
                </a:solidFill>
              </a:rPr>
              <a:t> as its </a:t>
            </a:r>
            <a:r>
              <a:rPr lang="en-US" sz="2000" b="1" dirty="0">
                <a:solidFill>
                  <a:schemeClr val="bg1"/>
                </a:solidFill>
              </a:rPr>
              <a:t>Word of the Year</a:t>
            </a:r>
            <a:r>
              <a:rPr lang="en-US" sz="2000" dirty="0">
                <a:solidFill>
                  <a:schemeClr val="bg1"/>
                </a:solidFill>
              </a:rPr>
              <a:t>. It had been in the online dictionary since December 2011 but by 2018 the number of searches rose by </a:t>
            </a:r>
            <a:r>
              <a:rPr lang="en-US" sz="2000" b="1" dirty="0">
                <a:solidFill>
                  <a:schemeClr val="bg1"/>
                </a:solidFill>
              </a:rPr>
              <a:t>181%</a:t>
            </a:r>
            <a:r>
              <a:rPr lang="en-US" sz="2000" dirty="0">
                <a:solidFill>
                  <a:schemeClr val="bg1"/>
                </a:solidFill>
              </a:rPr>
              <a:t>.</a:t>
            </a:r>
            <a:r>
              <a:rPr lang="en-US" sz="2000" b="1" dirty="0">
                <a:solidFill>
                  <a:schemeClr val="bg1"/>
                </a:solidFill>
              </a:rPr>
              <a:t> </a:t>
            </a:r>
          </a:p>
          <a:p>
            <a:pPr>
              <a:lnSpc>
                <a:spcPct val="150000"/>
              </a:lnSpc>
            </a:pPr>
            <a:endParaRPr lang="en-US" sz="2000" b="1" dirty="0">
              <a:solidFill>
                <a:schemeClr val="bg1"/>
              </a:solidFill>
            </a:endParaRPr>
          </a:p>
          <a:p>
            <a:pPr>
              <a:lnSpc>
                <a:spcPct val="150000"/>
              </a:lnSpc>
            </a:pPr>
            <a:r>
              <a:rPr lang="en-US" sz="2000" dirty="0">
                <a:solidFill>
                  <a:schemeClr val="bg1"/>
                </a:solidFill>
              </a:rPr>
              <a:t>According to Wendalyn Nichols, Publishing Manager of the Cambridge Dictionary, ‘We think it’s the positive idea behind upcycling that appeals more than the word itself. Stopping the progression of climate change, let alone reversing it, can seem impossible at times. </a:t>
            </a:r>
            <a:r>
              <a:rPr lang="en-US" sz="2000" b="1" dirty="0">
                <a:solidFill>
                  <a:schemeClr val="bg1"/>
                </a:solidFill>
              </a:rPr>
              <a:t>Upcycling is a concrete action a single human being can take to make a difference</a:t>
            </a:r>
            <a:r>
              <a:rPr lang="en-US" sz="2000" dirty="0">
                <a:solidFill>
                  <a:schemeClr val="bg1"/>
                </a:solidFill>
              </a:rPr>
              <a:t>.’</a:t>
            </a:r>
          </a:p>
        </p:txBody>
      </p:sp>
      <p:pic>
        <p:nvPicPr>
          <p:cNvPr id="3" name="Picture 2">
            <a:extLst>
              <a:ext uri="{FF2B5EF4-FFF2-40B4-BE49-F238E27FC236}">
                <a16:creationId xmlns:a16="http://schemas.microsoft.com/office/drawing/2014/main" id="{6372A93A-CCA8-763B-47B0-A6E6660251E5}"/>
              </a:ext>
            </a:extLst>
          </p:cNvPr>
          <p:cNvPicPr>
            <a:picLocks noChangeAspect="1"/>
          </p:cNvPicPr>
          <p:nvPr/>
        </p:nvPicPr>
        <p:blipFill>
          <a:blip r:embed="rId2"/>
          <a:stretch>
            <a:fillRect/>
          </a:stretch>
        </p:blipFill>
        <p:spPr>
          <a:xfrm>
            <a:off x="526604" y="356881"/>
            <a:ext cx="1359526" cy="396274"/>
          </a:xfrm>
          <a:prstGeom prst="rect">
            <a:avLst/>
          </a:prstGeom>
        </p:spPr>
      </p:pic>
    </p:spTree>
    <p:extLst>
      <p:ext uri="{BB962C8B-B14F-4D97-AF65-F5344CB8AC3E}">
        <p14:creationId xmlns:p14="http://schemas.microsoft.com/office/powerpoint/2010/main" val="3457429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2195043" y="298468"/>
            <a:ext cx="2559628" cy="736195"/>
          </a:xfrm>
        </p:spPr>
        <p:txBody>
          <a:bodyPr/>
          <a:lstStyle/>
          <a:p>
            <a:r>
              <a:rPr lang="en-GB" sz="3600" dirty="0">
                <a:solidFill>
                  <a:srgbClr val="23085A"/>
                </a:solidFill>
                <a:latin typeface="Arial" panose="020B0604020202020204" pitchFamily="34" charset="0"/>
                <a:cs typeface="Arial" panose="020B0604020202020204" pitchFamily="34" charset="0"/>
              </a:rPr>
              <a:t>Discussion</a:t>
            </a:r>
          </a:p>
        </p:txBody>
      </p:sp>
      <p:sp>
        <p:nvSpPr>
          <p:cNvPr id="2" name="TextBox 1">
            <a:extLst>
              <a:ext uri="{FF2B5EF4-FFF2-40B4-BE49-F238E27FC236}">
                <a16:creationId xmlns:a16="http://schemas.microsoft.com/office/drawing/2014/main" id="{EE06F6DC-E0E0-1F45-94C5-6C9CAFE001BF}"/>
              </a:ext>
            </a:extLst>
          </p:cNvPr>
          <p:cNvSpPr txBox="1"/>
          <p:nvPr/>
        </p:nvSpPr>
        <p:spPr>
          <a:xfrm>
            <a:off x="400714" y="1034663"/>
            <a:ext cx="1348446" cy="461665"/>
          </a:xfrm>
          <a:prstGeom prst="rect">
            <a:avLst/>
          </a:prstGeom>
          <a:noFill/>
        </p:spPr>
        <p:txBody>
          <a:bodyPr wrap="none" rtlCol="0">
            <a:spAutoFit/>
          </a:bodyPr>
          <a:lstStyle/>
          <a:p>
            <a:r>
              <a:rPr lang="en-GB" sz="2400" dirty="0">
                <a:solidFill>
                  <a:schemeClr val="bg2">
                    <a:lumMod val="90000"/>
                    <a:lumOff val="10000"/>
                  </a:schemeClr>
                </a:solidFill>
              </a:rPr>
              <a:t>Reading</a:t>
            </a:r>
          </a:p>
        </p:txBody>
      </p:sp>
      <p:sp>
        <p:nvSpPr>
          <p:cNvPr id="7" name="Rectangle 6">
            <a:extLst>
              <a:ext uri="{FF2B5EF4-FFF2-40B4-BE49-F238E27FC236}">
                <a16:creationId xmlns:a16="http://schemas.microsoft.com/office/drawing/2014/main" id="{4090D0D6-42D8-9F4B-8C64-BC558FA3200B}"/>
              </a:ext>
            </a:extLst>
          </p:cNvPr>
          <p:cNvSpPr/>
          <p:nvPr/>
        </p:nvSpPr>
        <p:spPr>
          <a:xfrm>
            <a:off x="450215" y="1770858"/>
            <a:ext cx="11390572" cy="2031967"/>
          </a:xfrm>
          <a:prstGeom prst="rect">
            <a:avLst/>
          </a:prstGeom>
        </p:spPr>
        <p:txBody>
          <a:bodyPr wrap="square">
            <a:spAutoFit/>
          </a:bodyPr>
          <a:lstStyle/>
          <a:p>
            <a:pPr marL="342900" lvl="0" indent="-342900">
              <a:lnSpc>
                <a:spcPct val="150000"/>
              </a:lnSpc>
              <a:spcAft>
                <a:spcPts val="600"/>
              </a:spcAft>
              <a:buFont typeface="+mj-lt"/>
              <a:buAutoNum type="arabicPeriod"/>
            </a:pPr>
            <a:r>
              <a:rPr lang="en-US" sz="2000" dirty="0">
                <a:solidFill>
                  <a:srgbClr val="23085A"/>
                </a:solidFill>
                <a:ea typeface="Times New Roman" panose="02020603050405020304" pitchFamily="18" charset="0"/>
                <a:cs typeface="Times New Roman" panose="02020603050405020304" pitchFamily="18" charset="0"/>
              </a:rPr>
              <a:t>The writer says, ‘Upcycling is a concrete action a single human being can take to make a difference.’ What do they mean by this?</a:t>
            </a:r>
          </a:p>
          <a:p>
            <a:pPr marL="342900" lvl="0" indent="-342900">
              <a:lnSpc>
                <a:spcPct val="150000"/>
              </a:lnSpc>
              <a:spcAft>
                <a:spcPts val="600"/>
              </a:spcAft>
              <a:buFont typeface="+mj-lt"/>
              <a:buAutoNum type="arabicPeriod"/>
            </a:pPr>
            <a:r>
              <a:rPr lang="en-US" sz="2000" dirty="0">
                <a:solidFill>
                  <a:srgbClr val="23085A"/>
                </a:solidFill>
              </a:rPr>
              <a:t>What kinds of things can you upcycle?</a:t>
            </a:r>
          </a:p>
          <a:p>
            <a:pPr marL="342900" lvl="0" indent="-342900">
              <a:lnSpc>
                <a:spcPct val="150000"/>
              </a:lnSpc>
              <a:spcAft>
                <a:spcPts val="600"/>
              </a:spcAft>
              <a:buFont typeface="+mj-lt"/>
              <a:buAutoNum type="arabicPeriod"/>
            </a:pPr>
            <a:r>
              <a:rPr lang="en-US" sz="2000" dirty="0">
                <a:solidFill>
                  <a:srgbClr val="23085A"/>
                </a:solidFill>
              </a:rPr>
              <a:t>Describe something you upcycled or an upcycling idea.</a:t>
            </a:r>
            <a:endParaRPr lang="es-GB" sz="2000" dirty="0">
              <a:solidFill>
                <a:srgbClr val="23085A"/>
              </a:solidFill>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F6D0B9F-8404-9597-EB31-F8568F395FE2}"/>
              </a:ext>
            </a:extLst>
          </p:cNvPr>
          <p:cNvPicPr>
            <a:picLocks noChangeAspect="1"/>
          </p:cNvPicPr>
          <p:nvPr/>
        </p:nvPicPr>
        <p:blipFill>
          <a:blip r:embed="rId2"/>
          <a:stretch>
            <a:fillRect/>
          </a:stretch>
        </p:blipFill>
        <p:spPr>
          <a:xfrm>
            <a:off x="613231" y="388910"/>
            <a:ext cx="1359526" cy="396274"/>
          </a:xfrm>
          <a:prstGeom prst="rect">
            <a:avLst/>
          </a:prstGeom>
        </p:spPr>
      </p:pic>
    </p:spTree>
    <p:extLst>
      <p:ext uri="{BB962C8B-B14F-4D97-AF65-F5344CB8AC3E}">
        <p14:creationId xmlns:p14="http://schemas.microsoft.com/office/powerpoint/2010/main" val="162414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A9414-DA0F-0C4A-980F-1D3CCB754FAD}"/>
              </a:ext>
            </a:extLst>
          </p:cNvPr>
          <p:cNvSpPr>
            <a:spLocks noGrp="1"/>
          </p:cNvSpPr>
          <p:nvPr>
            <p:ph type="body" sz="quarter" idx="14"/>
          </p:nvPr>
        </p:nvSpPr>
        <p:spPr>
          <a:xfrm>
            <a:off x="450215" y="6026350"/>
            <a:ext cx="2591159" cy="736195"/>
          </a:xfrm>
        </p:spPr>
        <p:txBody>
          <a:bodyPr/>
          <a:lstStyle/>
          <a:p>
            <a:pPr>
              <a:spcAft>
                <a:spcPts val="600"/>
              </a:spcAft>
            </a:pPr>
            <a:r>
              <a:rPr lang="en-GB" b="0" dirty="0"/>
              <a:t>www.teachingenglish.org.uk</a:t>
            </a:r>
          </a:p>
          <a:p>
            <a:r>
              <a:rPr lang="en-US" sz="600" b="0" dirty="0"/>
              <a:t>© British Council 2021 The United Kingdom’s international organisation for educational opportunities and cultural relations. We are registered in England as a charity.</a:t>
            </a:r>
            <a:endParaRPr lang="en-GB" sz="600" b="0" dirty="0"/>
          </a:p>
          <a:p>
            <a:endParaRPr lang="en-GB" dirty="0"/>
          </a:p>
        </p:txBody>
      </p:sp>
      <p:sp>
        <p:nvSpPr>
          <p:cNvPr id="8" name="Text Placeholder 1">
            <a:extLst>
              <a:ext uri="{FF2B5EF4-FFF2-40B4-BE49-F238E27FC236}">
                <a16:creationId xmlns:a16="http://schemas.microsoft.com/office/drawing/2014/main" id="{6CA9192F-4AEC-3144-B290-E80848872235}"/>
              </a:ext>
            </a:extLst>
          </p:cNvPr>
          <p:cNvSpPr>
            <a:spLocks noGrp="1"/>
          </p:cNvSpPr>
          <p:nvPr>
            <p:ph type="body" sz="quarter" idx="10"/>
          </p:nvPr>
        </p:nvSpPr>
        <p:spPr>
          <a:xfrm>
            <a:off x="2247775" y="356881"/>
            <a:ext cx="9330994" cy="736195"/>
          </a:xfrm>
        </p:spPr>
        <p:txBody>
          <a:bodyPr/>
          <a:lstStyle/>
          <a:p>
            <a:r>
              <a:rPr lang="en-GB" sz="3600" dirty="0">
                <a:solidFill>
                  <a:srgbClr val="23085A"/>
                </a:solidFill>
                <a:latin typeface="Arial" panose="020B0604020202020204" pitchFamily="34" charset="0"/>
                <a:cs typeface="Arial" panose="020B0604020202020204" pitchFamily="34" charset="0"/>
              </a:rPr>
              <a:t>Crossword</a:t>
            </a:r>
          </a:p>
        </p:txBody>
      </p:sp>
      <p:pic>
        <p:nvPicPr>
          <p:cNvPr id="9" name="Imagen 12" descr="Gráfico&#10;&#10;Descripción generada automáticamente">
            <a:extLst>
              <a:ext uri="{FF2B5EF4-FFF2-40B4-BE49-F238E27FC236}">
                <a16:creationId xmlns:a16="http://schemas.microsoft.com/office/drawing/2014/main" id="{B89F436E-DB8C-9346-A428-6A6AC926FAA0}"/>
              </a:ext>
            </a:extLst>
          </p:cNvPr>
          <p:cNvPicPr>
            <a:picLocks noChangeAspect="1"/>
          </p:cNvPicPr>
          <p:nvPr/>
        </p:nvPicPr>
        <p:blipFill rotWithShape="1">
          <a:blip r:embed="rId2"/>
          <a:srcRect l="4057" t="15069" r="3150" b="15429"/>
          <a:stretch/>
        </p:blipFill>
        <p:spPr>
          <a:xfrm>
            <a:off x="6096000" y="356881"/>
            <a:ext cx="4899991" cy="5148470"/>
          </a:xfrm>
          <a:prstGeom prst="rect">
            <a:avLst/>
          </a:prstGeom>
        </p:spPr>
      </p:pic>
      <p:sp>
        <p:nvSpPr>
          <p:cNvPr id="10" name="CuadroTexto 13">
            <a:extLst>
              <a:ext uri="{FF2B5EF4-FFF2-40B4-BE49-F238E27FC236}">
                <a16:creationId xmlns:a16="http://schemas.microsoft.com/office/drawing/2014/main" id="{B5C1238C-F4A4-7740-9132-FD33C289FDDF}"/>
              </a:ext>
            </a:extLst>
          </p:cNvPr>
          <p:cNvSpPr txBox="1"/>
          <p:nvPr/>
        </p:nvSpPr>
        <p:spPr>
          <a:xfrm>
            <a:off x="459588" y="1023152"/>
            <a:ext cx="5344864" cy="4031873"/>
          </a:xfrm>
          <a:prstGeom prst="rect">
            <a:avLst/>
          </a:prstGeom>
          <a:noFill/>
        </p:spPr>
        <p:txBody>
          <a:bodyPr wrap="square" rtlCol="0">
            <a:spAutoFit/>
          </a:bodyPr>
          <a:lstStyle/>
          <a:p>
            <a:r>
              <a:rPr lang="en-US" sz="1600" b="1" dirty="0">
                <a:solidFill>
                  <a:srgbClr val="23085A"/>
                </a:solidFill>
                <a:latin typeface="Arial" panose="020B0604020202020204" pitchFamily="34" charset="0"/>
                <a:cs typeface="Arial" panose="020B0604020202020204" pitchFamily="34" charset="0"/>
              </a:rPr>
              <a:t>Across</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23085A"/>
                </a:solidFill>
                <a:latin typeface="Arial" panose="020B0604020202020204" pitchFamily="34" charset="0"/>
                <a:cs typeface="Arial" panose="020B0604020202020204" pitchFamily="34" charset="0"/>
              </a:rPr>
              <a:t>Protect something from harm (v)</a:t>
            </a:r>
            <a:endParaRPr lang="es-ES"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3"/>
            </a:pPr>
            <a:r>
              <a:rPr lang="en-US" sz="1600" dirty="0">
                <a:solidFill>
                  <a:srgbClr val="23085A"/>
                </a:solidFill>
                <a:latin typeface="Arial" panose="020B0604020202020204" pitchFamily="34" charset="0"/>
                <a:cs typeface="Arial" panose="020B0604020202020204" pitchFamily="34" charset="0"/>
              </a:rPr>
              <a:t>Supply of materials (n)</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4"/>
            </a:pPr>
            <a:r>
              <a:rPr lang="en-US" sz="1600" dirty="0">
                <a:solidFill>
                  <a:srgbClr val="23085A"/>
                </a:solidFill>
                <a:latin typeface="Arial" panose="020B0604020202020204" pitchFamily="34" charset="0"/>
                <a:cs typeface="Arial" panose="020B0604020202020204" pitchFamily="34" charset="0"/>
              </a:rPr>
              <a:t>Get rid of something (v)</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6"/>
            </a:pPr>
            <a:r>
              <a:rPr lang="en-US" sz="1600" dirty="0">
                <a:solidFill>
                  <a:srgbClr val="23085A"/>
                </a:solidFill>
                <a:latin typeface="Arial" panose="020B0604020202020204" pitchFamily="34" charset="0"/>
                <a:cs typeface="Arial" panose="020B0604020202020204" pitchFamily="34" charset="0"/>
              </a:rPr>
              <a:t>Area filled with waste material (n)</a:t>
            </a:r>
            <a:endParaRPr lang="es-ES"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6"/>
            </a:pPr>
            <a:r>
              <a:rPr lang="en-US" sz="1600" dirty="0">
                <a:solidFill>
                  <a:srgbClr val="23085A"/>
                </a:solidFill>
                <a:latin typeface="Arial" panose="020B0604020202020204" pitchFamily="34" charset="0"/>
                <a:cs typeface="Arial" panose="020B0604020202020204" pitchFamily="34" charset="0"/>
              </a:rPr>
              <a:t>Change waste into reusable stuff (v)</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9"/>
            </a:pPr>
            <a:r>
              <a:rPr lang="en-US" sz="1600" dirty="0">
                <a:solidFill>
                  <a:srgbClr val="23085A"/>
                </a:solidFill>
                <a:latin typeface="Arial" panose="020B0604020202020204" pitchFamily="34" charset="0"/>
                <a:cs typeface="Arial" panose="020B0604020202020204" pitchFamily="34" charset="0"/>
              </a:rPr>
              <a:t>Use something again (v)</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11"/>
            </a:pPr>
            <a:r>
              <a:rPr lang="en-US" sz="1600" dirty="0">
                <a:solidFill>
                  <a:srgbClr val="23085A"/>
                </a:solidFill>
                <a:latin typeface="Arial" panose="020B0604020202020204" pitchFamily="34" charset="0"/>
                <a:cs typeface="Arial" panose="020B0604020202020204" pitchFamily="34" charset="0"/>
              </a:rPr>
              <a:t>Keep something from being lost or thrown away (v)</a:t>
            </a:r>
            <a:endParaRPr lang="es-ES"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11"/>
            </a:pPr>
            <a:r>
              <a:rPr lang="en-US" sz="1600" dirty="0">
                <a:solidFill>
                  <a:srgbClr val="23085A"/>
                </a:solidFill>
                <a:latin typeface="Arial" panose="020B0604020202020204" pitchFamily="34" charset="0"/>
                <a:cs typeface="Arial" panose="020B0604020202020204" pitchFamily="34" charset="0"/>
              </a:rPr>
              <a:t>Make something again (v)</a:t>
            </a:r>
          </a:p>
          <a:p>
            <a:endParaRPr lang="es-GB" sz="1600" dirty="0">
              <a:solidFill>
                <a:srgbClr val="23085A"/>
              </a:solidFill>
              <a:latin typeface="Arial" panose="020B0604020202020204" pitchFamily="34" charset="0"/>
              <a:cs typeface="Arial" panose="020B0604020202020204" pitchFamily="34" charset="0"/>
            </a:endParaRPr>
          </a:p>
          <a:p>
            <a:r>
              <a:rPr lang="en-US" sz="1600" b="1" dirty="0">
                <a:solidFill>
                  <a:srgbClr val="23085A"/>
                </a:solidFill>
                <a:latin typeface="Arial" panose="020B0604020202020204" pitchFamily="34" charset="0"/>
                <a:cs typeface="Arial" panose="020B0604020202020204" pitchFamily="34" charset="0"/>
              </a:rPr>
              <a:t>Down</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2"/>
            </a:pPr>
            <a:r>
              <a:rPr lang="en-US" sz="1600" dirty="0">
                <a:solidFill>
                  <a:srgbClr val="23085A"/>
                </a:solidFill>
                <a:latin typeface="Arial" panose="020B0604020202020204" pitchFamily="34" charset="0"/>
                <a:cs typeface="Arial" panose="020B0604020202020204" pitchFamily="34" charset="0"/>
              </a:rPr>
              <a:t>Avoidance of depletion of a natural resource to keep an ecological balance</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5"/>
            </a:pPr>
            <a:r>
              <a:rPr lang="en-US" sz="1600" dirty="0">
                <a:solidFill>
                  <a:srgbClr val="23085A"/>
                </a:solidFill>
                <a:latin typeface="Arial" panose="020B0604020202020204" pitchFamily="34" charset="0"/>
                <a:cs typeface="Arial" panose="020B0604020202020204" pitchFamily="34" charset="0"/>
              </a:rPr>
              <a:t>What something is worth</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8"/>
            </a:pPr>
            <a:r>
              <a:rPr lang="en-US" sz="1600" dirty="0">
                <a:solidFill>
                  <a:srgbClr val="23085A"/>
                </a:solidFill>
                <a:latin typeface="Arial" panose="020B0604020202020204" pitchFamily="34" charset="0"/>
                <a:cs typeface="Arial" panose="020B0604020202020204" pitchFamily="34" charset="0"/>
              </a:rPr>
              <a:t>Eat or buy</a:t>
            </a:r>
            <a:endParaRPr lang="es-GB" sz="1600" dirty="0">
              <a:solidFill>
                <a:srgbClr val="23085A"/>
              </a:solidFill>
              <a:latin typeface="Arial" panose="020B0604020202020204" pitchFamily="34" charset="0"/>
              <a:cs typeface="Arial" panose="020B0604020202020204" pitchFamily="34" charset="0"/>
            </a:endParaRPr>
          </a:p>
          <a:p>
            <a:pPr marL="342900" indent="-342900">
              <a:buFont typeface="+mj-lt"/>
              <a:buAutoNum type="arabicPeriod" startAt="10"/>
            </a:pPr>
            <a:r>
              <a:rPr lang="en-US" sz="1600" dirty="0">
                <a:solidFill>
                  <a:srgbClr val="23085A"/>
                </a:solidFill>
                <a:latin typeface="Arial" panose="020B0604020202020204" pitchFamily="34" charset="0"/>
                <a:cs typeface="Arial" panose="020B0604020202020204" pitchFamily="34" charset="0"/>
              </a:rPr>
              <a:t>Small amount of something left over</a:t>
            </a:r>
            <a:endParaRPr lang="es-GB" sz="1600" dirty="0">
              <a:solidFill>
                <a:srgbClr val="23085A"/>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706C691-84C5-6720-F7DE-7BFC7106D06F}"/>
              </a:ext>
            </a:extLst>
          </p:cNvPr>
          <p:cNvPicPr>
            <a:picLocks noChangeAspect="1"/>
          </p:cNvPicPr>
          <p:nvPr/>
        </p:nvPicPr>
        <p:blipFill>
          <a:blip r:embed="rId3"/>
          <a:stretch>
            <a:fillRect/>
          </a:stretch>
        </p:blipFill>
        <p:spPr>
          <a:xfrm>
            <a:off x="613231" y="388910"/>
            <a:ext cx="1359526" cy="396274"/>
          </a:xfrm>
          <a:prstGeom prst="rect">
            <a:avLst/>
          </a:prstGeom>
        </p:spPr>
      </p:pic>
    </p:spTree>
    <p:extLst>
      <p:ext uri="{BB962C8B-B14F-4D97-AF65-F5344CB8AC3E}">
        <p14:creationId xmlns:p14="http://schemas.microsoft.com/office/powerpoint/2010/main" val="614766406"/>
      </p:ext>
    </p:extLst>
  </p:cSld>
  <p:clrMapOvr>
    <a:masterClrMapping/>
  </p:clrMapOvr>
</p:sld>
</file>

<file path=ppt/theme/theme1.xml><?xml version="1.0" encoding="utf-8"?>
<a:theme xmlns:a="http://schemas.openxmlformats.org/drawingml/2006/main" name="Cover - indigo">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CA2429F5-8D23-4BE9-AD5F-F4572A1A6D86}"/>
    </a:ext>
  </a:extLst>
</a:theme>
</file>

<file path=ppt/theme/theme2.xml><?xml version="1.0" encoding="utf-8"?>
<a:theme xmlns:a="http://schemas.openxmlformats.org/drawingml/2006/main" name="Section - indigo">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3165A9B3-7AF4-4E8E-9E34-E5B2E1B3EE61}"/>
    </a:ext>
  </a:extLst>
</a:theme>
</file>

<file path=ppt/theme/theme3.xml><?xml version="1.0" encoding="utf-8"?>
<a:theme xmlns:a="http://schemas.openxmlformats.org/drawingml/2006/main" name="Cover - white">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7A85154B-35F0-4B5D-9ABB-C22ECFA91EBE}"/>
    </a:ext>
  </a:extLst>
</a:theme>
</file>

<file path=ppt/theme/theme4.xml><?xml version="1.0" encoding="utf-8"?>
<a:theme xmlns:a="http://schemas.openxmlformats.org/drawingml/2006/main" name="Section - white">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3021BCEB-9709-4AD6-8637-80DEE4ED72A6}"/>
    </a:ext>
  </a:extLst>
</a:theme>
</file>

<file path=ppt/theme/theme5.xml><?xml version="1.0" encoding="utf-8"?>
<a:theme xmlns:a="http://schemas.openxmlformats.org/drawingml/2006/main" name="British Council">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90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B5E81798-6535-42DE-9E82-DC88799A933E}"/>
    </a:ext>
  </a:extLst>
</a:theme>
</file>

<file path=ppt/theme/theme6.xml><?xml version="1.0" encoding="utf-8"?>
<a:theme xmlns:a="http://schemas.openxmlformats.org/drawingml/2006/main" name="British Council blank">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BC0B9431-BB5E-4669-9CC7-BFFD8B5EAB8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Cover - indigo</Template>
  <TotalTime>1494</TotalTime>
  <Words>1607</Words>
  <Application>Microsoft Office PowerPoint</Application>
  <PresentationFormat>Widescreen</PresentationFormat>
  <Paragraphs>177</Paragraphs>
  <Slides>16</Slides>
  <Notes>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16</vt:i4>
      </vt:variant>
    </vt:vector>
  </HeadingPairs>
  <TitlesOfParts>
    <vt:vector size="28" baseType="lpstr">
      <vt:lpstr>British Council Sans</vt:lpstr>
      <vt:lpstr>British Council Sans Light</vt:lpstr>
      <vt:lpstr>Calibri</vt:lpstr>
      <vt:lpstr>Arial</vt:lpstr>
      <vt:lpstr>Times New Roman</vt:lpstr>
      <vt:lpstr>British Council Sans Headline</vt:lpstr>
      <vt:lpstr>Cover - indigo</vt:lpstr>
      <vt:lpstr>Section - indigo</vt:lpstr>
      <vt:lpstr>Cover - white</vt:lpstr>
      <vt:lpstr>Section - white</vt:lpstr>
      <vt:lpstr>British Council</vt:lpstr>
      <vt:lpstr>British Council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on one  or two lines</dc:title>
  <dc:creator>Paul Braddock</dc:creator>
  <cp:lastModifiedBy>suzanne mordue</cp:lastModifiedBy>
  <cp:revision>50</cp:revision>
  <cp:lastPrinted>2021-05-04T13:14:39Z</cp:lastPrinted>
  <dcterms:created xsi:type="dcterms:W3CDTF">2020-03-25T11:41:02Z</dcterms:created>
  <dcterms:modified xsi:type="dcterms:W3CDTF">2024-01-28T18:53:51Z</dcterms:modified>
</cp:coreProperties>
</file>