
<file path=[Content_Types].xml><?xml version="1.0" encoding="utf-8"?>
<Types xmlns="http://schemas.openxmlformats.org/package/2006/content-types">
  <Default Extension="emf" ContentType="image/x-emf"/>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5.xml" ContentType="application/vnd.openxmlformats-officedocument.theme+xml"/>
  <Override PartName="/ppt/slideLayouts/slideLayout2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00" r:id="rId6"/>
  </p:sldMasterIdLst>
  <p:notesMasterIdLst>
    <p:notesMasterId r:id="rId33"/>
  </p:notesMasterIdLst>
  <p:handoutMasterIdLst>
    <p:handoutMasterId r:id="rId34"/>
  </p:handoutMasterIdLst>
  <p:sldIdLst>
    <p:sldId id="329" r:id="rId7"/>
    <p:sldId id="308" r:id="rId8"/>
    <p:sldId id="330" r:id="rId9"/>
    <p:sldId id="331" r:id="rId10"/>
    <p:sldId id="332" r:id="rId11"/>
    <p:sldId id="333" r:id="rId12"/>
    <p:sldId id="334" r:id="rId13"/>
    <p:sldId id="346" r:id="rId14"/>
    <p:sldId id="335" r:id="rId15"/>
    <p:sldId id="347" r:id="rId16"/>
    <p:sldId id="336" r:id="rId17"/>
    <p:sldId id="337" r:id="rId18"/>
    <p:sldId id="338" r:id="rId19"/>
    <p:sldId id="339" r:id="rId20"/>
    <p:sldId id="340" r:id="rId21"/>
    <p:sldId id="341" r:id="rId22"/>
    <p:sldId id="342" r:id="rId23"/>
    <p:sldId id="343" r:id="rId24"/>
    <p:sldId id="325" r:id="rId25"/>
    <p:sldId id="326" r:id="rId26"/>
    <p:sldId id="344" r:id="rId27"/>
    <p:sldId id="345" r:id="rId28"/>
    <p:sldId id="348" r:id="rId29"/>
    <p:sldId id="349" r:id="rId30"/>
    <p:sldId id="350" r:id="rId31"/>
    <p:sldId id="305" r:id="rId32"/>
  </p:sldIdLst>
  <p:sldSz cx="12192000" cy="6858000"/>
  <p:notesSz cx="6858000" cy="9144000"/>
  <p:embeddedFontLst>
    <p:embeddedFont>
      <p:font typeface="British Council Sans" panose="020B0604020202020204" charset="0"/>
      <p:regular r:id="rId35"/>
      <p:bold r:id="rId36"/>
      <p:italic r:id="rId37"/>
      <p:boldItalic r:id="rId38"/>
    </p:embeddedFont>
    <p:embeddedFont>
      <p:font typeface="British Council Sans Headline" panose="020B0604020202020204" charset="0"/>
      <p:regular r:id="rId39"/>
      <p:bold r:id="rId40"/>
      <p:italic r:id="rId41"/>
      <p:boldItalic r:id="rId42"/>
    </p:embeddedFont>
    <p:embeddedFont>
      <p:font typeface="British Council Sans Light" panose="020B0404020202090204" charset="0"/>
      <p:regular r:id="rId43"/>
      <p:italic r:id="rId4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a:srgbClr val="2308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61" autoAdjust="0"/>
    <p:restoredTop sz="0" autoAdjust="0"/>
  </p:normalViewPr>
  <p:slideViewPr>
    <p:cSldViewPr snapToGrid="0" snapToObjects="1">
      <p:cViewPr varScale="1">
        <p:scale>
          <a:sx n="90" d="100"/>
          <a:sy n="90" d="100"/>
        </p:scale>
        <p:origin x="312" y="78"/>
      </p:cViewPr>
      <p:guideLst>
        <p:guide orient="horz" pos="2160"/>
        <p:guide pos="3840"/>
      </p:guideLst>
    </p:cSldViewPr>
  </p:slideViewPr>
  <p:notesTextViewPr>
    <p:cViewPr>
      <p:scale>
        <a:sx n="1" d="1"/>
        <a:sy n="1" d="1"/>
      </p:scale>
      <p:origin x="0" y="0"/>
    </p:cViewPr>
  </p:notesTextViewPr>
  <p:notesViewPr>
    <p:cSldViewPr snapToGrid="0" snapToObjects="1">
      <p:cViewPr varScale="1">
        <p:scale>
          <a:sx n="55" d="100"/>
          <a:sy n="55" d="100"/>
        </p:scale>
        <p:origin x="202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font" Target="fonts/font5.fntdata"/><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handoutMaster" Target="handoutMasters/handoutMaster1.xml"/><Relationship Id="rId42" Type="http://schemas.openxmlformats.org/officeDocument/2006/relationships/font" Target="fonts/font8.fntdata"/><Relationship Id="rId47"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font" Target="fonts/font4.fntdata"/><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font" Target="fonts/font3.fntdata"/><Relationship Id="rId40" Type="http://schemas.openxmlformats.org/officeDocument/2006/relationships/font" Target="fonts/font6.fntdata"/><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font" Target="fonts/font2.fntdata"/><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font" Target="fonts/font10.fntdata"/><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font" Target="fonts/font1.fntdata"/><Relationship Id="rId43" Type="http://schemas.openxmlformats.org/officeDocument/2006/relationships/font" Target="fonts/font9.fntdata"/><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26/01/2024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26/01/2024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Alternate Layout 2: Imag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A73C6C0-C09D-5A4D-BFC7-C61316530C53}"/>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8" name="Text Placeholder 10">
            <a:extLst>
              <a:ext uri="{FF2B5EF4-FFF2-40B4-BE49-F238E27FC236}">
                <a16:creationId xmlns:a16="http://schemas.microsoft.com/office/drawing/2014/main" id="{C474AD28-5626-944D-B344-67A0342ACC49}"/>
              </a:ext>
            </a:extLst>
          </p:cNvPr>
          <p:cNvSpPr>
            <a:spLocks noGrp="1"/>
          </p:cNvSpPr>
          <p:nvPr>
            <p:ph type="body" sz="quarter" idx="14" hasCustomPrompt="1"/>
          </p:nvPr>
        </p:nvSpPr>
        <p:spPr>
          <a:xfrm>
            <a:off x="484632" y="423393"/>
            <a:ext cx="2677769" cy="553998"/>
          </a:xfrm>
          <a:prstGeom prst="rect">
            <a:avLst/>
          </a:prstGeom>
        </p:spPr>
        <p:txBody>
          <a:bodyPr vert="horz" lIns="0" tIns="0" rIns="0" bIns="0" anchor="t" anchorCtr="0">
            <a:noAutofit/>
          </a:bodyPr>
          <a:lstStyle>
            <a:lvl1pPr marL="0" marR="0" indent="0" algn="l" defTabSz="1219215" rtl="0" eaLnBrk="1" fontAlgn="auto" latinLnBrk="0" hangingPunct="1">
              <a:lnSpc>
                <a:spcPct val="100000"/>
              </a:lnSpc>
              <a:spcBef>
                <a:spcPts val="0"/>
              </a:spcBef>
              <a:spcAft>
                <a:spcPts val="0"/>
              </a:spcAft>
              <a:buClrTx/>
              <a:buSzTx/>
              <a:buFontTx/>
              <a:buNone/>
              <a:tabLst/>
              <a:defRPr sz="1500" b="1" i="0">
                <a:solidFill>
                  <a:schemeClr val="tx1"/>
                </a:solidFill>
                <a:latin typeface="British Council Sans" panose="020B0504020202020204" pitchFamily="34" charset="0"/>
                <a:ea typeface="British Council Sans" panose="020B0504020202020204" pitchFamily="34" charset="0"/>
                <a:cs typeface="British Council Sans" panose="020B0504020202020204" pitchFamily="34" charset="0"/>
              </a:defRPr>
            </a:lvl1pPr>
          </a:lstStyle>
          <a:p>
            <a:pPr lvl="0"/>
            <a:r>
              <a:rPr lang="en-GB" dirty="0"/>
              <a:t>Caption title</a:t>
            </a:r>
          </a:p>
        </p:txBody>
      </p:sp>
      <p:sp>
        <p:nvSpPr>
          <p:cNvPr id="10" name="Text Placeholder 10">
            <a:extLst>
              <a:ext uri="{FF2B5EF4-FFF2-40B4-BE49-F238E27FC236}">
                <a16:creationId xmlns:a16="http://schemas.microsoft.com/office/drawing/2014/main" id="{66E6B53E-F3C3-B148-AE6E-A7170791DC01}"/>
              </a:ext>
            </a:extLst>
          </p:cNvPr>
          <p:cNvSpPr>
            <a:spLocks noGrp="1"/>
          </p:cNvSpPr>
          <p:nvPr>
            <p:ph type="body" sz="quarter" idx="15" hasCustomPrompt="1"/>
          </p:nvPr>
        </p:nvSpPr>
        <p:spPr>
          <a:xfrm>
            <a:off x="481746" y="6026350"/>
            <a:ext cx="2022767" cy="736195"/>
          </a:xfrm>
          <a:prstGeom prst="rect">
            <a:avLst/>
          </a:prstGeom>
        </p:spPr>
        <p:txBody>
          <a:bodyPr vert="horz" lIns="0" tIns="0" rIns="0" bIns="0" anchor="t" anchorCtr="0">
            <a:noAutofit/>
          </a:bodyPr>
          <a:lstStyle>
            <a:lvl1pPr marL="0" marR="0" indent="0" algn="l" defTabSz="1219215" rtl="0" eaLnBrk="1" fontAlgn="auto" latinLnBrk="0" hangingPunct="1">
              <a:lnSpc>
                <a:spcPct val="100000"/>
              </a:lnSpc>
              <a:spcBef>
                <a:spcPts val="0"/>
              </a:spcBef>
              <a:spcAft>
                <a:spcPts val="0"/>
              </a:spcAft>
              <a:buClrTx/>
              <a:buSzTx/>
              <a:buFontTx/>
              <a:buNone/>
              <a:tabLst/>
              <a:defRPr sz="1200" b="1" i="0">
                <a:solidFill>
                  <a:schemeClr val="bg1"/>
                </a:solidFill>
                <a:latin typeface="British Council Sans" panose="020B0504020202020204" pitchFamily="34" charset="0"/>
                <a:ea typeface="British Council Sans" panose="020B0504020202020204" pitchFamily="34" charset="0"/>
                <a:cs typeface="British Council Sans" panose="020B0504020202020204" pitchFamily="34" charset="0"/>
              </a:defRPr>
            </a:lvl1pPr>
          </a:lstStyle>
          <a:p>
            <a:pPr lvl="0"/>
            <a:r>
              <a:rPr lang="en-GB" dirty="0"/>
              <a:t>Presentation title</a:t>
            </a:r>
          </a:p>
          <a:p>
            <a:pPr lvl="0"/>
            <a:r>
              <a:rPr lang="en-GB" dirty="0"/>
              <a:t>#</a:t>
            </a:r>
            <a:r>
              <a:rPr lang="en-GB" dirty="0" err="1"/>
              <a:t>TheClimateConnection</a:t>
            </a:r>
            <a:endParaRPr lang="en-GB" dirty="0"/>
          </a:p>
          <a:p>
            <a:pPr lvl="0"/>
            <a:r>
              <a:rPr lang="en-GB" dirty="0"/>
              <a:t>Date</a:t>
            </a:r>
          </a:p>
        </p:txBody>
      </p:sp>
    </p:spTree>
    <p:extLst>
      <p:ext uri="{BB962C8B-B14F-4D97-AF65-F5344CB8AC3E}">
        <p14:creationId xmlns:p14="http://schemas.microsoft.com/office/powerpoint/2010/main" val="2608904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ver 2">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85D608B-4FAB-BB49-B9C2-26EACBE18FDB}"/>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2" name="TextBox 21"/>
          <p:cNvSpPr txBox="1"/>
          <p:nvPr userDrawn="1"/>
        </p:nvSpPr>
        <p:spPr>
          <a:xfrm>
            <a:off x="9058738" y="6339801"/>
            <a:ext cx="2022767" cy="276999"/>
          </a:xfrm>
          <a:prstGeom prst="rect">
            <a:avLst/>
          </a:prstGeom>
          <a:noFill/>
        </p:spPr>
        <p:txBody>
          <a:bodyPr wrap="square" rtlCol="0">
            <a:spAutoFit/>
          </a:bodyPr>
          <a:lstStyle/>
          <a:p>
            <a:r>
              <a:rPr lang="en-US" sz="1200" b="1" i="0">
                <a:solidFill>
                  <a:srgbClr val="23085A"/>
                </a:solidFill>
                <a:latin typeface="British Council Sans" charset="0"/>
                <a:ea typeface="British Council Sans" charset="0"/>
                <a:cs typeface="British Council Sans" charset="0"/>
              </a:rPr>
              <a:t>#</a:t>
            </a:r>
            <a:r>
              <a:rPr lang="en-US" sz="1200" b="1" i="0" err="1">
                <a:solidFill>
                  <a:srgbClr val="23085A"/>
                </a:solidFill>
                <a:latin typeface="British Council Sans" charset="0"/>
                <a:ea typeface="British Council Sans" charset="0"/>
                <a:cs typeface="British Council Sans" charset="0"/>
              </a:rPr>
              <a:t>TheClimateConnection</a:t>
            </a:r>
            <a:endParaRPr lang="en-US" sz="1200" b="1" i="0">
              <a:solidFill>
                <a:srgbClr val="23085A"/>
              </a:solidFill>
              <a:latin typeface="British Council Sans" charset="0"/>
              <a:ea typeface="British Council Sans" charset="0"/>
              <a:cs typeface="British Council Sans" charset="0"/>
            </a:endParaRPr>
          </a:p>
        </p:txBody>
      </p:sp>
      <p:pic>
        <p:nvPicPr>
          <p:cNvPr id="5" name="Picture 4">
            <a:extLst>
              <a:ext uri="{FF2B5EF4-FFF2-40B4-BE49-F238E27FC236}">
                <a16:creationId xmlns:a16="http://schemas.microsoft.com/office/drawing/2014/main" id="{260B1A48-08EC-4946-9676-6630CD157E18}"/>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1020" y="3037158"/>
            <a:ext cx="3075709" cy="3075709"/>
          </a:xfrm>
          <a:prstGeom prst="rect">
            <a:avLst/>
          </a:prstGeom>
        </p:spPr>
      </p:pic>
      <p:pic>
        <p:nvPicPr>
          <p:cNvPr id="8" name="Picture 7">
            <a:extLst>
              <a:ext uri="{FF2B5EF4-FFF2-40B4-BE49-F238E27FC236}">
                <a16:creationId xmlns:a16="http://schemas.microsoft.com/office/drawing/2014/main" id="{1A0FFCD1-473B-1C44-9320-439E7B1E75B4}"/>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p:blipFill>
        <p:spPr>
          <a:xfrm>
            <a:off x="3048000" y="-1415"/>
            <a:ext cx="3048000" cy="3048000"/>
          </a:xfrm>
          <a:prstGeom prst="rect">
            <a:avLst/>
          </a:prstGeom>
        </p:spPr>
      </p:pic>
      <p:pic>
        <p:nvPicPr>
          <p:cNvPr id="10" name="Picture 9">
            <a:extLst>
              <a:ext uri="{FF2B5EF4-FFF2-40B4-BE49-F238E27FC236}">
                <a16:creationId xmlns:a16="http://schemas.microsoft.com/office/drawing/2014/main" id="{C205A79D-33F2-0E41-AB4F-E49294C219BD}"/>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154842" y="0"/>
            <a:ext cx="3037158" cy="3037158"/>
          </a:xfrm>
          <a:prstGeom prst="rect">
            <a:avLst/>
          </a:prstGeom>
        </p:spPr>
      </p:pic>
      <p:pic>
        <p:nvPicPr>
          <p:cNvPr id="12" name="Picture 11">
            <a:extLst>
              <a:ext uri="{FF2B5EF4-FFF2-40B4-BE49-F238E27FC236}">
                <a16:creationId xmlns:a16="http://schemas.microsoft.com/office/drawing/2014/main" id="{E44B5CC5-5462-064B-B801-C588FCC0CF55}"/>
              </a:ext>
            </a:extLst>
          </p:cNvPr>
          <p:cNvPicPr>
            <a:picLocks noChangeAspect="1"/>
          </p:cNvPicPr>
          <p:nvPr userDrawn="1"/>
        </p:nvPicPr>
        <p:blipFill>
          <a:blip r:embed="rId6" cstate="email">
            <a:extLst>
              <a:ext uri="{28A0092B-C50C-407E-A947-70E740481C1C}">
                <a14:useLocalDpi xmlns:a14="http://schemas.microsoft.com/office/drawing/2010/main"/>
              </a:ext>
            </a:extLst>
          </a:blip>
          <a:srcRect/>
          <a:stretch/>
        </p:blipFill>
        <p:spPr>
          <a:xfrm>
            <a:off x="9140915" y="3013465"/>
            <a:ext cx="3075709" cy="3075709"/>
          </a:xfrm>
          <a:prstGeom prst="rect">
            <a:avLst/>
          </a:prstGeom>
        </p:spPr>
      </p:pic>
      <p:sp>
        <p:nvSpPr>
          <p:cNvPr id="14" name="Text Placeholder 12"/>
          <p:cNvSpPr>
            <a:spLocks noGrp="1"/>
          </p:cNvSpPr>
          <p:nvPr>
            <p:ph type="body" sz="quarter" idx="12" hasCustomPrompt="1"/>
          </p:nvPr>
        </p:nvSpPr>
        <p:spPr>
          <a:xfrm>
            <a:off x="11270164" y="6389367"/>
            <a:ext cx="733177" cy="246199"/>
          </a:xfrm>
          <a:prstGeom prst="rect">
            <a:avLst/>
          </a:prstGeom>
        </p:spPr>
        <p:txBody>
          <a:bodyPr vert="horz" lIns="0" tIns="0" rIns="0" bIns="0">
            <a:noAutofit/>
          </a:bodyPr>
          <a:lstStyle>
            <a:lvl1pPr marL="0" marR="0" indent="0" algn="l" defTabSz="1219215" rtl="0" eaLnBrk="1" fontAlgn="auto" latinLnBrk="0" hangingPunct="1">
              <a:lnSpc>
                <a:spcPct val="100000"/>
              </a:lnSpc>
              <a:spcBef>
                <a:spcPts val="0"/>
              </a:spcBef>
              <a:spcAft>
                <a:spcPts val="0"/>
              </a:spcAft>
              <a:buClrTx/>
              <a:buSzTx/>
              <a:buFontTx/>
              <a:buNone/>
              <a:tabLst/>
              <a:defRPr sz="1200" b="1" i="0" baseline="0">
                <a:solidFill>
                  <a:schemeClr val="bg1"/>
                </a:solidFill>
                <a:latin typeface="British Council Sans" charset="0"/>
                <a:ea typeface="British Council Sans" charset="0"/>
                <a:cs typeface="British Council Sans" charset="0"/>
              </a:defRPr>
            </a:lvl1pPr>
          </a:lstStyle>
          <a:p>
            <a:pPr marL="0" marR="0" lvl="0" indent="0" algn="l" defTabSz="1219215" rtl="0" eaLnBrk="1" fontAlgn="auto" latinLnBrk="0" hangingPunct="1">
              <a:lnSpc>
                <a:spcPct val="100000"/>
              </a:lnSpc>
              <a:spcBef>
                <a:spcPts val="0"/>
              </a:spcBef>
              <a:spcAft>
                <a:spcPts val="0"/>
              </a:spcAft>
              <a:buClrTx/>
              <a:buSzTx/>
              <a:buFontTx/>
              <a:buNone/>
              <a:tabLst/>
              <a:defRPr/>
            </a:pPr>
            <a:r>
              <a:rPr lang="en-GB" dirty="0"/>
              <a:t>Date</a:t>
            </a:r>
          </a:p>
        </p:txBody>
      </p:sp>
      <p:sp>
        <p:nvSpPr>
          <p:cNvPr id="17" name="Text Placeholder 10"/>
          <p:cNvSpPr>
            <a:spLocks noGrp="1"/>
          </p:cNvSpPr>
          <p:nvPr>
            <p:ph type="body" sz="quarter" idx="10" hasCustomPrompt="1"/>
          </p:nvPr>
        </p:nvSpPr>
        <p:spPr>
          <a:xfrm>
            <a:off x="3251374" y="3129864"/>
            <a:ext cx="5646720" cy="1937396"/>
          </a:xfrm>
          <a:prstGeom prst="rect">
            <a:avLst/>
          </a:prstGeom>
        </p:spPr>
        <p:txBody>
          <a:bodyPr vert="horz" lIns="0" tIns="0" rIns="0" bIns="0" anchor="t" anchorCtr="0">
            <a:noAutofit/>
          </a:bodyPr>
          <a:lstStyle>
            <a:lvl1pPr marL="0" marR="0" indent="0" algn="l" defTabSz="1219215" rtl="0" eaLnBrk="1" fontAlgn="auto" latinLnBrk="0" hangingPunct="1">
              <a:lnSpc>
                <a:spcPct val="100000"/>
              </a:lnSpc>
              <a:spcBef>
                <a:spcPts val="0"/>
              </a:spcBef>
              <a:spcAft>
                <a:spcPts val="0"/>
              </a:spcAft>
              <a:buClrTx/>
              <a:buSzTx/>
              <a:buFontTx/>
              <a:buNone/>
              <a:tabLst/>
              <a:defRPr sz="5500" b="0" i="0">
                <a:solidFill>
                  <a:schemeClr val="bg1"/>
                </a:solidFill>
                <a:latin typeface="British Council Sans Headline" charset="0"/>
                <a:ea typeface="British Council Sans Headline" charset="0"/>
                <a:cs typeface="British Council Sans Headline" charset="0"/>
              </a:defRPr>
            </a:lvl1pPr>
          </a:lstStyle>
          <a:p>
            <a:pPr lvl="0"/>
            <a:r>
              <a:rPr lang="en-GB" dirty="0"/>
              <a:t>Heading line 1</a:t>
            </a:r>
          </a:p>
          <a:p>
            <a:pPr lvl="0"/>
            <a:r>
              <a:rPr lang="en-GB" dirty="0"/>
              <a:t>Heading line 2</a:t>
            </a:r>
          </a:p>
        </p:txBody>
      </p:sp>
      <p:sp>
        <p:nvSpPr>
          <p:cNvPr id="18" name="Text Placeholder 12"/>
          <p:cNvSpPr>
            <a:spLocks noGrp="1"/>
          </p:cNvSpPr>
          <p:nvPr>
            <p:ph type="body" sz="quarter" idx="11" hasCustomPrompt="1"/>
          </p:nvPr>
        </p:nvSpPr>
        <p:spPr>
          <a:xfrm>
            <a:off x="3263095" y="5353640"/>
            <a:ext cx="4420543" cy="721752"/>
          </a:xfrm>
          <a:prstGeom prst="rect">
            <a:avLst/>
          </a:prstGeom>
        </p:spPr>
        <p:txBody>
          <a:bodyPr vert="horz" lIns="0" tIns="0" rIns="0" bIns="0">
            <a:noAutofit/>
          </a:bodyPr>
          <a:lstStyle>
            <a:lvl1pPr marL="0" marR="0" indent="0" algn="l" defTabSz="1219215" rtl="0" eaLnBrk="1" fontAlgn="auto" latinLnBrk="0" hangingPunct="1">
              <a:lnSpc>
                <a:spcPct val="100000"/>
              </a:lnSpc>
              <a:spcBef>
                <a:spcPts val="0"/>
              </a:spcBef>
              <a:spcAft>
                <a:spcPts val="0"/>
              </a:spcAft>
              <a:buClrTx/>
              <a:buSzTx/>
              <a:buFontTx/>
              <a:buNone/>
              <a:tabLst/>
              <a:defRPr sz="1800" b="1" i="0" baseline="0">
                <a:solidFill>
                  <a:schemeClr val="bg1"/>
                </a:solidFill>
                <a:latin typeface="British Council Sans" charset="0"/>
                <a:ea typeface="British Council Sans" charset="0"/>
                <a:cs typeface="British Council Sans" charset="0"/>
              </a:defRPr>
            </a:lvl1pPr>
          </a:lstStyle>
          <a:p>
            <a:pPr marL="0" marR="0" lvl="0" indent="0" algn="l" defTabSz="1219215" rtl="0" eaLnBrk="1" fontAlgn="auto" latinLnBrk="0" hangingPunct="1">
              <a:lnSpc>
                <a:spcPct val="100000"/>
              </a:lnSpc>
              <a:spcBef>
                <a:spcPts val="0"/>
              </a:spcBef>
              <a:spcAft>
                <a:spcPts val="0"/>
              </a:spcAft>
              <a:buClrTx/>
              <a:buSzTx/>
              <a:buFontTx/>
              <a:buNone/>
              <a:tabLst/>
              <a:defRPr/>
            </a:pPr>
            <a:r>
              <a:rPr lang="en-GB" dirty="0"/>
              <a:t>Sub heading 1</a:t>
            </a:r>
          </a:p>
          <a:p>
            <a:pPr marL="0" marR="0" lvl="0" indent="0" algn="l" defTabSz="1219215" rtl="0" eaLnBrk="1" fontAlgn="auto" latinLnBrk="0" hangingPunct="1">
              <a:lnSpc>
                <a:spcPct val="100000"/>
              </a:lnSpc>
              <a:spcBef>
                <a:spcPts val="0"/>
              </a:spcBef>
              <a:spcAft>
                <a:spcPts val="0"/>
              </a:spcAft>
              <a:buClrTx/>
              <a:buSzTx/>
              <a:buFontTx/>
              <a:buNone/>
              <a:tabLst/>
              <a:defRPr/>
            </a:pPr>
            <a:r>
              <a:rPr lang="en-GB" dirty="0"/>
              <a:t>Sub heading 2</a:t>
            </a:r>
          </a:p>
        </p:txBody>
      </p:sp>
      <p:sp>
        <p:nvSpPr>
          <p:cNvPr id="13" name="TextBox 12">
            <a:extLst>
              <a:ext uri="{FF2B5EF4-FFF2-40B4-BE49-F238E27FC236}">
                <a16:creationId xmlns:a16="http://schemas.microsoft.com/office/drawing/2014/main" id="{BAFF4A19-450B-1A45-A689-F14D63089C0E}"/>
              </a:ext>
            </a:extLst>
          </p:cNvPr>
          <p:cNvSpPr txBox="1"/>
          <p:nvPr userDrawn="1"/>
        </p:nvSpPr>
        <p:spPr>
          <a:xfrm>
            <a:off x="408174" y="6339802"/>
            <a:ext cx="3774943" cy="276999"/>
          </a:xfrm>
          <a:prstGeom prst="rect">
            <a:avLst/>
          </a:prstGeom>
          <a:noFill/>
        </p:spPr>
        <p:txBody>
          <a:bodyPr wrap="square" rtlCol="0">
            <a:spAutoFit/>
          </a:bodyPr>
          <a:lstStyle/>
          <a:p>
            <a:r>
              <a:rPr lang="en-US" sz="1200" b="1" i="0" err="1">
                <a:solidFill>
                  <a:srgbClr val="23085A"/>
                </a:solidFill>
                <a:latin typeface="British Council Sans" charset="0"/>
                <a:ea typeface="British Council Sans" charset="0"/>
                <a:cs typeface="British Council Sans" charset="0"/>
              </a:rPr>
              <a:t>www.britishcouncil.org</a:t>
            </a:r>
            <a:r>
              <a:rPr lang="en-US" sz="1200" b="1" i="0">
                <a:solidFill>
                  <a:srgbClr val="23085A"/>
                </a:solidFill>
                <a:latin typeface="British Council Sans" charset="0"/>
                <a:ea typeface="British Council Sans" charset="0"/>
                <a:cs typeface="British Council Sans" charset="0"/>
              </a:rPr>
              <a:t>/climate-connection</a:t>
            </a:r>
          </a:p>
        </p:txBody>
      </p:sp>
    </p:spTree>
    <p:extLst>
      <p:ext uri="{BB962C8B-B14F-4D97-AF65-F5344CB8AC3E}">
        <p14:creationId xmlns:p14="http://schemas.microsoft.com/office/powerpoint/2010/main" val="535977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Alternate Layout 2: One Column">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C67EAEB-070B-A745-8BEB-41C452398120}"/>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Text Placeholder 10">
            <a:extLst>
              <a:ext uri="{FF2B5EF4-FFF2-40B4-BE49-F238E27FC236}">
                <a16:creationId xmlns:a16="http://schemas.microsoft.com/office/drawing/2014/main" id="{79AD5BE1-033A-3A40-B13C-7BF775429757}"/>
              </a:ext>
            </a:extLst>
          </p:cNvPr>
          <p:cNvSpPr>
            <a:spLocks noGrp="1"/>
          </p:cNvSpPr>
          <p:nvPr>
            <p:ph type="body" sz="quarter" idx="10" hasCustomPrompt="1"/>
          </p:nvPr>
        </p:nvSpPr>
        <p:spPr>
          <a:xfrm>
            <a:off x="481746" y="356881"/>
            <a:ext cx="5646720" cy="736195"/>
          </a:xfrm>
          <a:prstGeom prst="rect">
            <a:avLst/>
          </a:prstGeom>
        </p:spPr>
        <p:txBody>
          <a:bodyPr vert="horz" lIns="0" tIns="0" rIns="0" bIns="0" anchor="t" anchorCtr="0">
            <a:noAutofit/>
          </a:bodyPr>
          <a:lstStyle>
            <a:lvl1pPr marL="0" marR="0" indent="0" algn="l" defTabSz="1219215" rtl="0" eaLnBrk="1" fontAlgn="auto" latinLnBrk="0" hangingPunct="1">
              <a:lnSpc>
                <a:spcPct val="100000"/>
              </a:lnSpc>
              <a:spcBef>
                <a:spcPts val="0"/>
              </a:spcBef>
              <a:spcAft>
                <a:spcPts val="0"/>
              </a:spcAft>
              <a:buClrTx/>
              <a:buSzTx/>
              <a:buFontTx/>
              <a:buNone/>
              <a:tabLst/>
              <a:defRPr sz="4800" b="0" i="0">
                <a:solidFill>
                  <a:schemeClr val="bg1"/>
                </a:solidFill>
                <a:latin typeface="British Council Sans Headline" charset="0"/>
                <a:ea typeface="British Council Sans Headline" charset="0"/>
                <a:cs typeface="British Council Sans Headline" charset="0"/>
              </a:defRPr>
            </a:lvl1pPr>
          </a:lstStyle>
          <a:p>
            <a:pPr lvl="0"/>
            <a:r>
              <a:rPr lang="en-GB" dirty="0"/>
              <a:t>One column</a:t>
            </a:r>
          </a:p>
        </p:txBody>
      </p:sp>
      <p:sp>
        <p:nvSpPr>
          <p:cNvPr id="6" name="Text Placeholder 10">
            <a:extLst>
              <a:ext uri="{FF2B5EF4-FFF2-40B4-BE49-F238E27FC236}">
                <a16:creationId xmlns:a16="http://schemas.microsoft.com/office/drawing/2014/main" id="{CFE5BCFB-F7D9-6946-9225-5BC71D82480E}"/>
              </a:ext>
            </a:extLst>
          </p:cNvPr>
          <p:cNvSpPr>
            <a:spLocks noGrp="1"/>
          </p:cNvSpPr>
          <p:nvPr>
            <p:ph type="body" sz="quarter" idx="13" hasCustomPrompt="1"/>
          </p:nvPr>
        </p:nvSpPr>
        <p:spPr>
          <a:xfrm>
            <a:off x="481746" y="1335742"/>
            <a:ext cx="5646720" cy="736195"/>
          </a:xfrm>
          <a:prstGeom prst="rect">
            <a:avLst/>
          </a:prstGeom>
        </p:spPr>
        <p:txBody>
          <a:bodyPr vert="horz" lIns="0" tIns="0" rIns="0" bIns="0" anchor="t" anchorCtr="0">
            <a:noAutofit/>
          </a:bodyPr>
          <a:lstStyle>
            <a:lvl1pPr marL="0" marR="0" indent="0" algn="l" defTabSz="1219215" rtl="0" eaLnBrk="1" fontAlgn="auto" latinLnBrk="0" hangingPunct="1">
              <a:lnSpc>
                <a:spcPct val="100000"/>
              </a:lnSpc>
              <a:spcBef>
                <a:spcPts val="0"/>
              </a:spcBef>
              <a:spcAft>
                <a:spcPts val="0"/>
              </a:spcAft>
              <a:buClrTx/>
              <a:buSzTx/>
              <a:buFontTx/>
              <a:buNone/>
              <a:tabLst/>
              <a:defRPr sz="1800" b="0" i="0">
                <a:solidFill>
                  <a:schemeClr val="bg1"/>
                </a:solidFill>
                <a:latin typeface="British Council Sans Light" panose="020B0404020202020204" pitchFamily="34" charset="0"/>
                <a:ea typeface="British Council Sans Light" panose="020B0404020202020204" pitchFamily="34" charset="0"/>
                <a:cs typeface="British Council Sans Headline" charset="0"/>
              </a:defRPr>
            </a:lvl1pPr>
          </a:lstStyle>
          <a:p>
            <a:pPr lvl="0"/>
            <a:r>
              <a:rPr lang="en-GB" dirty="0"/>
              <a:t>Body copy goes here</a:t>
            </a:r>
          </a:p>
        </p:txBody>
      </p:sp>
      <p:sp>
        <p:nvSpPr>
          <p:cNvPr id="9" name="Text Placeholder 10">
            <a:extLst>
              <a:ext uri="{FF2B5EF4-FFF2-40B4-BE49-F238E27FC236}">
                <a16:creationId xmlns:a16="http://schemas.microsoft.com/office/drawing/2014/main" id="{E3564E39-939B-DF4A-831E-9626ED2688D4}"/>
              </a:ext>
            </a:extLst>
          </p:cNvPr>
          <p:cNvSpPr>
            <a:spLocks noGrp="1"/>
          </p:cNvSpPr>
          <p:nvPr>
            <p:ph type="body" sz="quarter" idx="14" hasCustomPrompt="1"/>
          </p:nvPr>
        </p:nvSpPr>
        <p:spPr>
          <a:xfrm>
            <a:off x="450216" y="6026350"/>
            <a:ext cx="2022767" cy="736195"/>
          </a:xfrm>
          <a:prstGeom prst="rect">
            <a:avLst/>
          </a:prstGeom>
        </p:spPr>
        <p:txBody>
          <a:bodyPr vert="horz" lIns="0" tIns="0" rIns="0" bIns="0" anchor="t" anchorCtr="0">
            <a:noAutofit/>
          </a:bodyPr>
          <a:lstStyle>
            <a:lvl1pPr marL="0" marR="0" indent="0" algn="l" defTabSz="1219215" rtl="0" eaLnBrk="1" fontAlgn="auto" latinLnBrk="0" hangingPunct="1">
              <a:lnSpc>
                <a:spcPct val="100000"/>
              </a:lnSpc>
              <a:spcBef>
                <a:spcPts val="0"/>
              </a:spcBef>
              <a:spcAft>
                <a:spcPts val="0"/>
              </a:spcAft>
              <a:buClrTx/>
              <a:buSzTx/>
              <a:buFontTx/>
              <a:buNone/>
              <a:tabLst/>
              <a:defRPr sz="1200" b="1" i="0">
                <a:solidFill>
                  <a:schemeClr val="bg1"/>
                </a:solidFill>
                <a:latin typeface="British Council Sans" panose="020B0504020202020204" pitchFamily="34" charset="0"/>
                <a:ea typeface="British Council Sans" panose="020B0504020202020204" pitchFamily="34" charset="0"/>
                <a:cs typeface="British Council Sans" panose="020B0504020202020204" pitchFamily="34" charset="0"/>
              </a:defRPr>
            </a:lvl1pPr>
          </a:lstStyle>
          <a:p>
            <a:pPr lvl="0"/>
            <a:r>
              <a:rPr lang="en-GB" dirty="0"/>
              <a:t>Presentation title</a:t>
            </a:r>
          </a:p>
          <a:p>
            <a:pPr lvl="0"/>
            <a:r>
              <a:rPr lang="en-GB" dirty="0"/>
              <a:t>#</a:t>
            </a:r>
            <a:r>
              <a:rPr lang="en-GB" dirty="0" err="1"/>
              <a:t>TheClimateConnection</a:t>
            </a:r>
            <a:endParaRPr lang="en-GB" dirty="0"/>
          </a:p>
          <a:p>
            <a:pPr lvl="0"/>
            <a:r>
              <a:rPr lang="en-GB" dirty="0"/>
              <a:t>Date</a:t>
            </a:r>
          </a:p>
        </p:txBody>
      </p:sp>
    </p:spTree>
    <p:extLst>
      <p:ext uri="{BB962C8B-B14F-4D97-AF65-F5344CB8AC3E}">
        <p14:creationId xmlns:p14="http://schemas.microsoft.com/office/powerpoint/2010/main" val="1964308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theme" Target="../theme/theme4.xml"/><Relationship Id="rId4" Type="http://schemas.openxmlformats.org/officeDocument/2006/relationships/slideLayout" Target="../slideLayouts/slideLayout17.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0.xml"/><Relationship Id="rId7" Type="http://schemas.openxmlformats.org/officeDocument/2006/relationships/theme" Target="../theme/theme5.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 id="2147483765" r:id="rId4"/>
    <p:sldLayoutId id="2147483766" r:id="rId5"/>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67" r:id="rId5"/>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sz="4800" dirty="0"/>
              <a:t>Storm coming!</a:t>
            </a:r>
          </a:p>
          <a:p>
            <a:r>
              <a:rPr lang="en-GB" sz="1800" dirty="0"/>
              <a:t>Extreme weather, reducing global heating, news and media </a:t>
            </a:r>
            <a:endParaRPr lang="en-US" sz="1800" dirty="0">
              <a:latin typeface="+mn-lt"/>
            </a:endParaRPr>
          </a:p>
        </p:txBody>
      </p:sp>
      <p:sp>
        <p:nvSpPr>
          <p:cNvPr id="4" name="Text Placeholder 3"/>
          <p:cNvSpPr>
            <a:spLocks noGrp="1"/>
          </p:cNvSpPr>
          <p:nvPr>
            <p:ph type="body" sz="quarter" idx="11"/>
          </p:nvPr>
        </p:nvSpPr>
        <p:spPr/>
        <p:txBody>
          <a:bodyPr/>
          <a:lstStyle/>
          <a:p>
            <a:r>
              <a:rPr lang="en-US" dirty="0"/>
              <a:t>Classroom presentation</a:t>
            </a:r>
          </a:p>
        </p:txBody>
      </p:sp>
    </p:spTree>
    <p:extLst>
      <p:ext uri="{BB962C8B-B14F-4D97-AF65-F5344CB8AC3E}">
        <p14:creationId xmlns:p14="http://schemas.microsoft.com/office/powerpoint/2010/main" val="1198512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937203" y="4481640"/>
            <a:ext cx="10441021" cy="867995"/>
          </a:xfrm>
          <a:prstGeom prst="rect">
            <a:avLst/>
          </a:prstGeom>
        </p:spPr>
        <p:txBody>
          <a:bodyPr wrap="square">
            <a:spAutoFit/>
          </a:bodyPr>
          <a:lstStyle/>
          <a:p>
            <a:pPr marL="450215">
              <a:lnSpc>
                <a:spcPct val="150000"/>
              </a:lnSpc>
              <a:spcAft>
                <a:spcPts val="1000"/>
              </a:spcAft>
            </a:pPr>
            <a:r>
              <a:rPr lang="en-GB" b="1" dirty="0">
                <a:solidFill>
                  <a:schemeClr val="accent2">
                    <a:lumMod val="75000"/>
                  </a:schemeClr>
                </a:solidFill>
                <a:ea typeface="Arial" panose="020B0604020202020204" pitchFamily="34" charset="0"/>
              </a:rPr>
              <a:t>blizzards</a:t>
            </a:r>
            <a:r>
              <a:rPr lang="en-GB" b="1" dirty="0">
                <a:solidFill>
                  <a:srgbClr val="005CB9"/>
                </a:solidFill>
                <a:ea typeface="Arial" panose="020B0604020202020204" pitchFamily="34" charset="0"/>
              </a:rPr>
              <a:t>      </a:t>
            </a:r>
            <a:r>
              <a:rPr lang="en-GB" b="1" dirty="0">
                <a:solidFill>
                  <a:srgbClr val="005CB9"/>
                </a:solidFill>
              </a:rPr>
              <a:t>flooding</a:t>
            </a:r>
            <a:r>
              <a:rPr lang="en-GB" b="1" dirty="0">
                <a:solidFill>
                  <a:srgbClr val="005CB9"/>
                </a:solidFill>
                <a:ea typeface="Arial" panose="020B0604020202020204" pitchFamily="34" charset="0"/>
              </a:rPr>
              <a:t>     forest fires     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smog     tornadoes     tidal surges</a:t>
            </a:r>
            <a:endParaRPr lang="en-GB" sz="800" dirty="0">
              <a:solidFill>
                <a:srgbClr val="005CB9"/>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646331"/>
          </a:xfrm>
          <a:prstGeom prst="rect">
            <a:avLst/>
          </a:prstGeom>
        </p:spPr>
        <p:txBody>
          <a:bodyPr wrap="square">
            <a:spAutoFit/>
          </a:bodyPr>
          <a:lstStyle/>
          <a:p>
            <a:r>
              <a:rPr lang="en-GB" dirty="0">
                <a:solidFill>
                  <a:schemeClr val="bg2">
                    <a:lumMod val="90000"/>
                    <a:lumOff val="10000"/>
                  </a:schemeClr>
                </a:solidFill>
              </a:rPr>
              <a:t>Conditions in ______ mean that many roads in the area are blocked, with more heavy snowfall expected tonight. Police are advising drivers to avoid travel if at all possible.</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
        <p:nvSpPr>
          <p:cNvPr id="4" name="Rectangle 3">
            <a:extLst>
              <a:ext uri="{FF2B5EF4-FFF2-40B4-BE49-F238E27FC236}">
                <a16:creationId xmlns:a16="http://schemas.microsoft.com/office/drawing/2014/main" id="{1B22C92F-78E8-5543-ABD3-4A38C590F5BB}"/>
              </a:ext>
            </a:extLst>
          </p:cNvPr>
          <p:cNvSpPr/>
          <p:nvPr/>
        </p:nvSpPr>
        <p:spPr>
          <a:xfrm>
            <a:off x="875488" y="2739385"/>
            <a:ext cx="10441021" cy="369332"/>
          </a:xfrm>
          <a:prstGeom prst="rect">
            <a:avLst/>
          </a:prstGeom>
        </p:spPr>
        <p:txBody>
          <a:bodyPr wrap="square">
            <a:spAutoFit/>
          </a:bodyPr>
          <a:lstStyle/>
          <a:p>
            <a:r>
              <a:rPr lang="en-GB" b="1" dirty="0">
                <a:solidFill>
                  <a:schemeClr val="accent2">
                    <a:lumMod val="75000"/>
                  </a:schemeClr>
                </a:solidFill>
                <a:ea typeface="Arial" panose="020B0604020202020204" pitchFamily="34" charset="0"/>
              </a:rPr>
              <a:t>Answer: Blizzards, e.g. Canada, Northern Europe and Russia, Japan, etc.</a:t>
            </a:r>
          </a:p>
        </p:txBody>
      </p:sp>
    </p:spTree>
    <p:extLst>
      <p:ext uri="{BB962C8B-B14F-4D97-AF65-F5344CB8AC3E}">
        <p14:creationId xmlns:p14="http://schemas.microsoft.com/office/powerpoint/2010/main" val="758007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937203"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ea typeface="Arial" panose="020B0604020202020204" pitchFamily="34" charset="0"/>
              </a:rPr>
              <a:t>blizzards      </a:t>
            </a:r>
            <a:r>
              <a:rPr lang="en-GB" b="1" dirty="0">
                <a:solidFill>
                  <a:srgbClr val="005CB9"/>
                </a:solidFill>
              </a:rPr>
              <a:t>flooding</a:t>
            </a:r>
            <a:r>
              <a:rPr lang="en-GB" b="1" dirty="0">
                <a:solidFill>
                  <a:srgbClr val="005CB9"/>
                </a:solidFill>
                <a:ea typeface="Arial" panose="020B0604020202020204" pitchFamily="34" charset="0"/>
              </a:rPr>
              <a:t>     forest fires     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smog     tornadoes     tidal surges</a:t>
            </a:r>
            <a:endParaRPr lang="en-GB" sz="800" dirty="0">
              <a:solidFill>
                <a:srgbClr val="005CB9"/>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923330"/>
          </a:xfrm>
          <a:prstGeom prst="rect">
            <a:avLst/>
          </a:prstGeom>
        </p:spPr>
        <p:txBody>
          <a:bodyPr wrap="square">
            <a:spAutoFit/>
          </a:bodyPr>
          <a:lstStyle/>
          <a:p>
            <a:r>
              <a:rPr lang="en-GB" dirty="0">
                <a:solidFill>
                  <a:schemeClr val="bg2">
                    <a:lumMod val="90000"/>
                    <a:lumOff val="10000"/>
                  </a:schemeClr>
                </a:solidFill>
              </a:rPr>
              <a:t>_____ is experiencing some of the worst air pollution of the year this weekend. Levels of PM2.5 particles, the tiny particles in the air that can harm the lungs, are at 24 times the recommended limit, meaning that just going outside is hazardous.</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1528712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937203"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ea typeface="Arial" panose="020B0604020202020204" pitchFamily="34" charset="0"/>
              </a:rPr>
              <a:t>blizzards      </a:t>
            </a:r>
            <a:r>
              <a:rPr lang="en-GB" b="1" dirty="0">
                <a:solidFill>
                  <a:srgbClr val="005CB9"/>
                </a:solidFill>
              </a:rPr>
              <a:t>flooding</a:t>
            </a:r>
            <a:r>
              <a:rPr lang="en-GB" b="1" dirty="0">
                <a:solidFill>
                  <a:srgbClr val="005CB9"/>
                </a:solidFill>
                <a:ea typeface="Arial" panose="020B0604020202020204" pitchFamily="34" charset="0"/>
              </a:rPr>
              <a:t>     forest fires     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a:t>
            </a:r>
            <a:r>
              <a:rPr lang="en-GB" b="1" dirty="0">
                <a:solidFill>
                  <a:schemeClr val="accent2">
                    <a:lumMod val="75000"/>
                  </a:schemeClr>
                </a:solidFill>
                <a:ea typeface="Arial" panose="020B0604020202020204" pitchFamily="34" charset="0"/>
              </a:rPr>
              <a:t>smog</a:t>
            </a:r>
            <a:r>
              <a:rPr lang="en-GB" b="1" dirty="0">
                <a:solidFill>
                  <a:srgbClr val="005CB9"/>
                </a:solidFill>
                <a:ea typeface="Arial" panose="020B0604020202020204" pitchFamily="34" charset="0"/>
              </a:rPr>
              <a:t>     tornadoes     tidal surges</a:t>
            </a:r>
            <a:endParaRPr lang="en-GB" sz="800" dirty="0">
              <a:solidFill>
                <a:srgbClr val="005CB9"/>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923330"/>
          </a:xfrm>
          <a:prstGeom prst="rect">
            <a:avLst/>
          </a:prstGeom>
        </p:spPr>
        <p:txBody>
          <a:bodyPr wrap="square">
            <a:spAutoFit/>
          </a:bodyPr>
          <a:lstStyle/>
          <a:p>
            <a:r>
              <a:rPr lang="en-GB" dirty="0">
                <a:solidFill>
                  <a:schemeClr val="bg2">
                    <a:lumMod val="90000"/>
                    <a:lumOff val="10000"/>
                  </a:schemeClr>
                </a:solidFill>
              </a:rPr>
              <a:t>_____ is experiencing some of the worst air pollution of the year this weekend. Levels of PM2.5 particles, the tiny particles in the air that can harm the lungs, are at 24 times the recommended limit, meaning that just going outside is hazardous.</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
        <p:nvSpPr>
          <p:cNvPr id="7" name="Rectangle 6">
            <a:extLst>
              <a:ext uri="{FF2B5EF4-FFF2-40B4-BE49-F238E27FC236}">
                <a16:creationId xmlns:a16="http://schemas.microsoft.com/office/drawing/2014/main" id="{CE5F4B1F-41B6-604E-8381-65A08300127D}"/>
              </a:ext>
            </a:extLst>
          </p:cNvPr>
          <p:cNvSpPr/>
          <p:nvPr/>
        </p:nvSpPr>
        <p:spPr>
          <a:xfrm>
            <a:off x="875489" y="2933220"/>
            <a:ext cx="8599251" cy="369332"/>
          </a:xfrm>
          <a:prstGeom prst="rect">
            <a:avLst/>
          </a:prstGeom>
        </p:spPr>
        <p:txBody>
          <a:bodyPr wrap="square">
            <a:spAutoFit/>
          </a:bodyPr>
          <a:lstStyle/>
          <a:p>
            <a:r>
              <a:rPr lang="en-GB" b="1" dirty="0">
                <a:solidFill>
                  <a:schemeClr val="accent2">
                    <a:lumMod val="75000"/>
                  </a:schemeClr>
                </a:solidFill>
                <a:ea typeface="Arial" panose="020B0604020202020204" pitchFamily="34" charset="0"/>
              </a:rPr>
              <a:t>Answer: Smog, e.g. cities in China, Iran</a:t>
            </a:r>
          </a:p>
        </p:txBody>
      </p:sp>
    </p:spTree>
    <p:extLst>
      <p:ext uri="{BB962C8B-B14F-4D97-AF65-F5344CB8AC3E}">
        <p14:creationId xmlns:p14="http://schemas.microsoft.com/office/powerpoint/2010/main" val="2592471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937203"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ea typeface="Arial" panose="020B0604020202020204" pitchFamily="34" charset="0"/>
              </a:rPr>
              <a:t>blizzards      </a:t>
            </a:r>
            <a:r>
              <a:rPr lang="en-GB" b="1" dirty="0">
                <a:solidFill>
                  <a:srgbClr val="005CB9"/>
                </a:solidFill>
              </a:rPr>
              <a:t>flooding</a:t>
            </a:r>
            <a:r>
              <a:rPr lang="en-GB" b="1" dirty="0">
                <a:solidFill>
                  <a:srgbClr val="005CB9"/>
                </a:solidFill>
                <a:ea typeface="Arial" panose="020B0604020202020204" pitchFamily="34" charset="0"/>
              </a:rPr>
              <a:t>     forest fires     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smog     tornadoes     tidal surges</a:t>
            </a:r>
            <a:endParaRPr lang="en-GB" sz="800" dirty="0">
              <a:solidFill>
                <a:srgbClr val="005CB9"/>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646331"/>
          </a:xfrm>
          <a:prstGeom prst="rect">
            <a:avLst/>
          </a:prstGeom>
        </p:spPr>
        <p:txBody>
          <a:bodyPr wrap="square">
            <a:spAutoFit/>
          </a:bodyPr>
          <a:lstStyle/>
          <a:p>
            <a:r>
              <a:rPr lang="en-GB" dirty="0">
                <a:solidFill>
                  <a:schemeClr val="bg2">
                    <a:lumMod val="90000"/>
                    <a:lumOff val="10000"/>
                  </a:schemeClr>
                </a:solidFill>
              </a:rPr>
              <a:t>At least two people were killed when it touched down in the centre of ______ last night. It caused a great deal of damage, destroying several buildings in its path.</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4010748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937203"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ea typeface="Arial" panose="020B0604020202020204" pitchFamily="34" charset="0"/>
              </a:rPr>
              <a:t>blizzards      </a:t>
            </a:r>
            <a:r>
              <a:rPr lang="en-GB" b="1" dirty="0">
                <a:solidFill>
                  <a:srgbClr val="005CB9"/>
                </a:solidFill>
              </a:rPr>
              <a:t>flooding</a:t>
            </a:r>
            <a:r>
              <a:rPr lang="en-GB" b="1" dirty="0">
                <a:solidFill>
                  <a:srgbClr val="005CB9"/>
                </a:solidFill>
                <a:ea typeface="Arial" panose="020B0604020202020204" pitchFamily="34" charset="0"/>
              </a:rPr>
              <a:t>     forest fires     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smog     </a:t>
            </a:r>
            <a:r>
              <a:rPr lang="en-GB" b="1" dirty="0">
                <a:solidFill>
                  <a:schemeClr val="accent2">
                    <a:lumMod val="75000"/>
                  </a:schemeClr>
                </a:solidFill>
                <a:ea typeface="Arial" panose="020B0604020202020204" pitchFamily="34" charset="0"/>
              </a:rPr>
              <a:t>tornadoes</a:t>
            </a:r>
            <a:r>
              <a:rPr lang="en-GB" b="1" dirty="0">
                <a:solidFill>
                  <a:srgbClr val="005CB9"/>
                </a:solidFill>
                <a:ea typeface="Arial" panose="020B0604020202020204" pitchFamily="34" charset="0"/>
              </a:rPr>
              <a:t>     tidal surges</a:t>
            </a:r>
            <a:endParaRPr lang="en-GB" sz="800" dirty="0">
              <a:solidFill>
                <a:srgbClr val="005CB9"/>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646331"/>
          </a:xfrm>
          <a:prstGeom prst="rect">
            <a:avLst/>
          </a:prstGeom>
        </p:spPr>
        <p:txBody>
          <a:bodyPr wrap="square">
            <a:spAutoFit/>
          </a:bodyPr>
          <a:lstStyle/>
          <a:p>
            <a:r>
              <a:rPr lang="en-GB" dirty="0">
                <a:solidFill>
                  <a:schemeClr val="bg2">
                    <a:lumMod val="90000"/>
                    <a:lumOff val="10000"/>
                  </a:schemeClr>
                </a:solidFill>
              </a:rPr>
              <a:t>At least two people were killed when it touched down in the centre of ______ last night. It caused a great deal of damage, destroying several buildings in its path.</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
        <p:nvSpPr>
          <p:cNvPr id="7" name="Rectangle 6">
            <a:extLst>
              <a:ext uri="{FF2B5EF4-FFF2-40B4-BE49-F238E27FC236}">
                <a16:creationId xmlns:a16="http://schemas.microsoft.com/office/drawing/2014/main" id="{E521835C-E239-E943-8FFB-9E9C860ECF5A}"/>
              </a:ext>
            </a:extLst>
          </p:cNvPr>
          <p:cNvSpPr/>
          <p:nvPr/>
        </p:nvSpPr>
        <p:spPr>
          <a:xfrm>
            <a:off x="937203" y="2656221"/>
            <a:ext cx="8599251" cy="369332"/>
          </a:xfrm>
          <a:prstGeom prst="rect">
            <a:avLst/>
          </a:prstGeom>
        </p:spPr>
        <p:txBody>
          <a:bodyPr wrap="square">
            <a:spAutoFit/>
          </a:bodyPr>
          <a:lstStyle/>
          <a:p>
            <a:r>
              <a:rPr lang="en-GB" b="1" dirty="0">
                <a:solidFill>
                  <a:schemeClr val="accent2">
                    <a:lumMod val="75000"/>
                  </a:schemeClr>
                </a:solidFill>
                <a:ea typeface="Arial" panose="020B0604020202020204" pitchFamily="34" charset="0"/>
              </a:rPr>
              <a:t>Answer: Tornadoes, e.g. the US or Canada</a:t>
            </a:r>
          </a:p>
        </p:txBody>
      </p:sp>
    </p:spTree>
    <p:extLst>
      <p:ext uri="{BB962C8B-B14F-4D97-AF65-F5344CB8AC3E}">
        <p14:creationId xmlns:p14="http://schemas.microsoft.com/office/powerpoint/2010/main" val="1092142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937203"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ea typeface="Arial" panose="020B0604020202020204" pitchFamily="34" charset="0"/>
              </a:rPr>
              <a:t>blizzards      </a:t>
            </a:r>
            <a:r>
              <a:rPr lang="en-GB" b="1" dirty="0">
                <a:solidFill>
                  <a:srgbClr val="005CB9"/>
                </a:solidFill>
              </a:rPr>
              <a:t>flooding</a:t>
            </a:r>
            <a:r>
              <a:rPr lang="en-GB" b="1" dirty="0">
                <a:solidFill>
                  <a:srgbClr val="005CB9"/>
                </a:solidFill>
                <a:ea typeface="Arial" panose="020B0604020202020204" pitchFamily="34" charset="0"/>
              </a:rPr>
              <a:t>     forest fires     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smog     tornadoes     tidal surges</a:t>
            </a:r>
            <a:endParaRPr lang="en-GB" sz="800" dirty="0">
              <a:solidFill>
                <a:srgbClr val="005CB9"/>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923330"/>
          </a:xfrm>
          <a:prstGeom prst="rect">
            <a:avLst/>
          </a:prstGeom>
        </p:spPr>
        <p:txBody>
          <a:bodyPr wrap="square">
            <a:spAutoFit/>
          </a:bodyPr>
          <a:lstStyle/>
          <a:p>
            <a:r>
              <a:rPr lang="en-GB" dirty="0">
                <a:solidFill>
                  <a:schemeClr val="bg2">
                    <a:lumMod val="90000"/>
                    <a:lumOff val="10000"/>
                  </a:schemeClr>
                </a:solidFill>
              </a:rPr>
              <a:t>Poor ocean conditions caused flooding in the port of ______ yesterday, affecting dozens of families, who had to evacuate. The threat from flooding due to rising sea levels is becoming increasingly serious and the need for more effective defences more urgent.</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90160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937203"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ea typeface="Arial" panose="020B0604020202020204" pitchFamily="34" charset="0"/>
              </a:rPr>
              <a:t>blizzards      </a:t>
            </a:r>
            <a:r>
              <a:rPr lang="en-GB" b="1" dirty="0">
                <a:solidFill>
                  <a:srgbClr val="005CB9"/>
                </a:solidFill>
              </a:rPr>
              <a:t>flooding</a:t>
            </a:r>
            <a:r>
              <a:rPr lang="en-GB" b="1" dirty="0">
                <a:solidFill>
                  <a:srgbClr val="005CB9"/>
                </a:solidFill>
                <a:ea typeface="Arial" panose="020B0604020202020204" pitchFamily="34" charset="0"/>
              </a:rPr>
              <a:t>     forest fires     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smog     tornadoes     </a:t>
            </a:r>
            <a:r>
              <a:rPr lang="en-GB" b="1" dirty="0">
                <a:solidFill>
                  <a:schemeClr val="accent2">
                    <a:lumMod val="75000"/>
                  </a:schemeClr>
                </a:solidFill>
                <a:ea typeface="Arial" panose="020B0604020202020204" pitchFamily="34" charset="0"/>
              </a:rPr>
              <a:t>tidal surges</a:t>
            </a:r>
            <a:endParaRPr lang="en-GB" sz="800" dirty="0">
              <a:solidFill>
                <a:schemeClr val="accent2">
                  <a:lumMod val="75000"/>
                </a:schemeClr>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923330"/>
          </a:xfrm>
          <a:prstGeom prst="rect">
            <a:avLst/>
          </a:prstGeom>
        </p:spPr>
        <p:txBody>
          <a:bodyPr wrap="square">
            <a:spAutoFit/>
          </a:bodyPr>
          <a:lstStyle/>
          <a:p>
            <a:r>
              <a:rPr lang="en-GB" dirty="0">
                <a:solidFill>
                  <a:schemeClr val="bg2">
                    <a:lumMod val="90000"/>
                    <a:lumOff val="10000"/>
                  </a:schemeClr>
                </a:solidFill>
              </a:rPr>
              <a:t>Poor ocean conditions caused flooding in the port of ______ yesterday, affecting dozens of families, who had to evacuate. The threat from flooding due to rising sea levels is becoming increasingly serious and the need for more effective defences more urgent.</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
        <p:nvSpPr>
          <p:cNvPr id="7" name="Rectangle 6">
            <a:extLst>
              <a:ext uri="{FF2B5EF4-FFF2-40B4-BE49-F238E27FC236}">
                <a16:creationId xmlns:a16="http://schemas.microsoft.com/office/drawing/2014/main" id="{D55C04EB-4F15-1942-85AE-2FB04C8717F9}"/>
              </a:ext>
            </a:extLst>
          </p:cNvPr>
          <p:cNvSpPr/>
          <p:nvPr/>
        </p:nvSpPr>
        <p:spPr>
          <a:xfrm>
            <a:off x="937203" y="2933220"/>
            <a:ext cx="8599251" cy="369332"/>
          </a:xfrm>
          <a:prstGeom prst="rect">
            <a:avLst/>
          </a:prstGeom>
        </p:spPr>
        <p:txBody>
          <a:bodyPr wrap="square">
            <a:spAutoFit/>
          </a:bodyPr>
          <a:lstStyle/>
          <a:p>
            <a:r>
              <a:rPr lang="en-GB" b="1" dirty="0">
                <a:solidFill>
                  <a:schemeClr val="accent2">
                    <a:lumMod val="75000"/>
                  </a:schemeClr>
                </a:solidFill>
                <a:ea typeface="Arial" panose="020B0604020202020204" pitchFamily="34" charset="0"/>
              </a:rPr>
              <a:t>Answer: Tidal surges, e.g. Pacific Islands, Caribbean</a:t>
            </a:r>
          </a:p>
        </p:txBody>
      </p:sp>
    </p:spTree>
    <p:extLst>
      <p:ext uri="{BB962C8B-B14F-4D97-AF65-F5344CB8AC3E}">
        <p14:creationId xmlns:p14="http://schemas.microsoft.com/office/powerpoint/2010/main" val="3288290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
        <p:nvSpPr>
          <p:cNvPr id="8" name="Rectangle 7">
            <a:extLst>
              <a:ext uri="{FF2B5EF4-FFF2-40B4-BE49-F238E27FC236}">
                <a16:creationId xmlns:a16="http://schemas.microsoft.com/office/drawing/2014/main" id="{CAA6BE9E-E74A-CC40-93F2-882F41349D42}"/>
              </a:ext>
            </a:extLst>
          </p:cNvPr>
          <p:cNvSpPr/>
          <p:nvPr/>
        </p:nvSpPr>
        <p:spPr>
          <a:xfrm>
            <a:off x="3278010" y="261958"/>
            <a:ext cx="8813259" cy="5297284"/>
          </a:xfrm>
          <a:prstGeom prst="rect">
            <a:avLst/>
          </a:prstGeom>
        </p:spPr>
        <p:txBody>
          <a:bodyPr wrap="square">
            <a:spAutoFit/>
          </a:bodyPr>
          <a:lstStyle/>
          <a:p>
            <a:pPr marL="457200" indent="-457200">
              <a:lnSpc>
                <a:spcPct val="115000"/>
              </a:lnSpc>
              <a:spcAft>
                <a:spcPts val="1000"/>
              </a:spcAft>
            </a:pPr>
            <a:r>
              <a:rPr lang="en-GB" sz="1400" dirty="0">
                <a:solidFill>
                  <a:srgbClr val="230859"/>
                </a:solidFill>
                <a:ea typeface="Arial" panose="020B0604020202020204" pitchFamily="34" charset="0"/>
              </a:rPr>
              <a:t>1	With temperatures </a:t>
            </a:r>
            <a:r>
              <a:rPr lang="en-GB" sz="1400" b="1" dirty="0">
                <a:solidFill>
                  <a:srgbClr val="230859"/>
                </a:solidFill>
                <a:ea typeface="Arial" panose="020B0604020202020204" pitchFamily="34" charset="0"/>
              </a:rPr>
              <a:t>exceeding </a:t>
            </a:r>
            <a:r>
              <a:rPr lang="en-GB" sz="1400" dirty="0">
                <a:solidFill>
                  <a:srgbClr val="230859"/>
                </a:solidFill>
                <a:ea typeface="Arial" panose="020B0604020202020204" pitchFamily="34" charset="0"/>
              </a:rPr>
              <a:t>40 degrees</a:t>
            </a:r>
            <a:r>
              <a:rPr lang="en-GB" sz="1400" b="1" dirty="0">
                <a:solidFill>
                  <a:srgbClr val="230859"/>
                </a:solidFill>
                <a:ea typeface="Arial" panose="020B0604020202020204" pitchFamily="34" charset="0"/>
              </a:rPr>
              <a:t> </a:t>
            </a:r>
            <a:r>
              <a:rPr lang="en-GB" sz="1400" dirty="0">
                <a:solidFill>
                  <a:srgbClr val="230859"/>
                </a:solidFill>
                <a:ea typeface="Arial" panose="020B0604020202020204" pitchFamily="34" charset="0"/>
              </a:rPr>
              <a:t>in parts of the country, the chance of more rain is still a long way off. If the </a:t>
            </a:r>
            <a:r>
              <a:rPr lang="en-GB" sz="1400" b="1" dirty="0">
                <a:solidFill>
                  <a:srgbClr val="230859"/>
                </a:solidFill>
                <a:ea typeface="Arial" panose="020B0604020202020204" pitchFamily="34" charset="0"/>
              </a:rPr>
              <a:t>monsoon </a:t>
            </a:r>
            <a:r>
              <a:rPr lang="en-GB" sz="1400" dirty="0">
                <a:solidFill>
                  <a:srgbClr val="230859"/>
                </a:solidFill>
                <a:ea typeface="Arial" panose="020B0604020202020204" pitchFamily="34" charset="0"/>
              </a:rPr>
              <a:t>fails again, it could </a:t>
            </a:r>
            <a:r>
              <a:rPr lang="en-GB" sz="1400" b="1" dirty="0">
                <a:solidFill>
                  <a:srgbClr val="230859"/>
                </a:solidFill>
                <a:ea typeface="Arial" panose="020B0604020202020204" pitchFamily="34" charset="0"/>
              </a:rPr>
              <a:t>destroy harvests </a:t>
            </a:r>
            <a:r>
              <a:rPr lang="en-GB" sz="1400" dirty="0">
                <a:solidFill>
                  <a:srgbClr val="230859"/>
                </a:solidFill>
                <a:ea typeface="Arial" panose="020B0604020202020204" pitchFamily="34" charset="0"/>
              </a:rPr>
              <a:t>which millions of people in ______ rely on. </a:t>
            </a:r>
          </a:p>
          <a:p>
            <a:pPr marL="457200" indent="-457200">
              <a:lnSpc>
                <a:spcPct val="115000"/>
              </a:lnSpc>
              <a:spcAft>
                <a:spcPts val="1000"/>
              </a:spcAft>
            </a:pPr>
            <a:r>
              <a:rPr lang="en-GB" sz="1400" dirty="0">
                <a:solidFill>
                  <a:srgbClr val="230859"/>
                </a:solidFill>
                <a:ea typeface="Arial" panose="020B0604020202020204" pitchFamily="34" charset="0"/>
              </a:rPr>
              <a:t>2	Towns along the River _____ have been </a:t>
            </a:r>
            <a:r>
              <a:rPr lang="en-GB" sz="1400" b="1" dirty="0">
                <a:solidFill>
                  <a:srgbClr val="230859"/>
                </a:solidFill>
                <a:ea typeface="Arial" panose="020B0604020202020204" pitchFamily="34" charset="0"/>
              </a:rPr>
              <a:t>coping with</a:t>
            </a:r>
            <a:r>
              <a:rPr lang="en-GB" sz="1400" dirty="0">
                <a:solidFill>
                  <a:srgbClr val="230859"/>
                </a:solidFill>
                <a:ea typeface="Arial" panose="020B0604020202020204" pitchFamily="34" charset="0"/>
              </a:rPr>
              <a:t> flooded streets and houses after unusually </a:t>
            </a:r>
            <a:r>
              <a:rPr lang="en-GB" sz="1400" b="1" dirty="0">
                <a:solidFill>
                  <a:srgbClr val="230859"/>
                </a:solidFill>
                <a:ea typeface="Arial" panose="020B0604020202020204" pitchFamily="34" charset="0"/>
              </a:rPr>
              <a:t>heavy rains</a:t>
            </a:r>
            <a:r>
              <a:rPr lang="en-GB" sz="1400" dirty="0">
                <a:solidFill>
                  <a:srgbClr val="230859"/>
                </a:solidFill>
                <a:ea typeface="Arial" panose="020B0604020202020204" pitchFamily="34" charset="0"/>
              </a:rPr>
              <a:t> caused the river to burst its banks. </a:t>
            </a:r>
            <a:r>
              <a:rPr lang="en-GB" sz="1400" b="1" dirty="0">
                <a:solidFill>
                  <a:srgbClr val="230859"/>
                </a:solidFill>
                <a:ea typeface="Arial" panose="020B0604020202020204" pitchFamily="34" charset="0"/>
              </a:rPr>
              <a:t>Residents are being advised</a:t>
            </a:r>
            <a:r>
              <a:rPr lang="en-GB" sz="1400" dirty="0">
                <a:solidFill>
                  <a:srgbClr val="230859"/>
                </a:solidFill>
                <a:ea typeface="Arial" panose="020B0604020202020204" pitchFamily="34" charset="0"/>
              </a:rPr>
              <a:t> to take food and other </a:t>
            </a:r>
            <a:r>
              <a:rPr lang="en-GB" sz="1400" b="1" dirty="0">
                <a:solidFill>
                  <a:srgbClr val="230859"/>
                </a:solidFill>
                <a:ea typeface="Arial" panose="020B0604020202020204" pitchFamily="34" charset="0"/>
              </a:rPr>
              <a:t>essential items</a:t>
            </a:r>
            <a:r>
              <a:rPr lang="en-GB" sz="1400" dirty="0">
                <a:solidFill>
                  <a:srgbClr val="230859"/>
                </a:solidFill>
                <a:ea typeface="Arial" panose="020B0604020202020204" pitchFamily="34" charset="0"/>
              </a:rPr>
              <a:t> upstairs or to higher ground. </a:t>
            </a:r>
          </a:p>
          <a:p>
            <a:pPr marL="457200" indent="-457200">
              <a:lnSpc>
                <a:spcPct val="115000"/>
              </a:lnSpc>
              <a:spcAft>
                <a:spcPts val="1000"/>
              </a:spcAft>
            </a:pPr>
            <a:r>
              <a:rPr lang="en-GB" sz="1400" dirty="0">
                <a:solidFill>
                  <a:srgbClr val="230859"/>
                </a:solidFill>
                <a:ea typeface="Arial" panose="020B0604020202020204" pitchFamily="34" charset="0"/>
              </a:rPr>
              <a:t>3	</a:t>
            </a:r>
            <a:r>
              <a:rPr lang="en-GB" sz="1400" b="1" dirty="0">
                <a:solidFill>
                  <a:srgbClr val="230859"/>
                </a:solidFill>
                <a:ea typeface="Arial" panose="020B0604020202020204" pitchFamily="34" charset="0"/>
              </a:rPr>
              <a:t>Firefighters</a:t>
            </a:r>
            <a:r>
              <a:rPr lang="en-GB" sz="1400" dirty="0">
                <a:solidFill>
                  <a:srgbClr val="230859"/>
                </a:solidFill>
                <a:ea typeface="Arial" panose="020B0604020202020204" pitchFamily="34" charset="0"/>
              </a:rPr>
              <a:t> are struggling to get the flames </a:t>
            </a:r>
            <a:r>
              <a:rPr lang="en-GB" sz="1400" b="1" dirty="0">
                <a:solidFill>
                  <a:srgbClr val="230859"/>
                </a:solidFill>
                <a:ea typeface="Arial" panose="020B0604020202020204" pitchFamily="34" charset="0"/>
              </a:rPr>
              <a:t>under control</a:t>
            </a:r>
            <a:r>
              <a:rPr lang="en-GB" sz="1400" dirty="0">
                <a:solidFill>
                  <a:srgbClr val="230859"/>
                </a:solidFill>
                <a:ea typeface="Arial" panose="020B0604020202020204" pitchFamily="34" charset="0"/>
              </a:rPr>
              <a:t>. Smoke is making the job harder, but if the winds change direction, it could </a:t>
            </a:r>
            <a:r>
              <a:rPr lang="en-GB" sz="1400" b="1" dirty="0">
                <a:solidFill>
                  <a:srgbClr val="230859"/>
                </a:solidFill>
                <a:ea typeface="Arial" panose="020B0604020202020204" pitchFamily="34" charset="0"/>
              </a:rPr>
              <a:t>spread</a:t>
            </a:r>
            <a:r>
              <a:rPr lang="en-GB" sz="1400" dirty="0">
                <a:solidFill>
                  <a:srgbClr val="230859"/>
                </a:solidFill>
                <a:ea typeface="Arial" panose="020B0604020202020204" pitchFamily="34" charset="0"/>
              </a:rPr>
              <a:t> to villages in the _____ region. </a:t>
            </a:r>
          </a:p>
          <a:p>
            <a:pPr marL="457200" indent="-457200">
              <a:lnSpc>
                <a:spcPct val="115000"/>
              </a:lnSpc>
              <a:spcAft>
                <a:spcPts val="1000"/>
              </a:spcAft>
            </a:pPr>
            <a:r>
              <a:rPr lang="en-GB" sz="1400" dirty="0">
                <a:solidFill>
                  <a:srgbClr val="230859"/>
                </a:solidFill>
                <a:ea typeface="Arial" panose="020B0604020202020204" pitchFamily="34" charset="0"/>
              </a:rPr>
              <a:t>4	</a:t>
            </a:r>
            <a:r>
              <a:rPr lang="en-GB" sz="1400" b="1" dirty="0">
                <a:solidFill>
                  <a:srgbClr val="230859"/>
                </a:solidFill>
                <a:ea typeface="Arial" panose="020B0604020202020204" pitchFamily="34" charset="0"/>
              </a:rPr>
              <a:t>Conditions</a:t>
            </a:r>
            <a:r>
              <a:rPr lang="en-GB" sz="1400" dirty="0">
                <a:solidFill>
                  <a:srgbClr val="230859"/>
                </a:solidFill>
                <a:ea typeface="Arial" panose="020B0604020202020204" pitchFamily="34" charset="0"/>
              </a:rPr>
              <a:t> in ______ mean that many roads in the area are </a:t>
            </a:r>
            <a:r>
              <a:rPr lang="en-GB" sz="1400" b="1" dirty="0">
                <a:solidFill>
                  <a:srgbClr val="230859"/>
                </a:solidFill>
                <a:ea typeface="Arial" panose="020B0604020202020204" pitchFamily="34" charset="0"/>
              </a:rPr>
              <a:t>blocked</a:t>
            </a:r>
            <a:r>
              <a:rPr lang="en-GB" sz="1400" dirty="0">
                <a:solidFill>
                  <a:srgbClr val="230859"/>
                </a:solidFill>
                <a:ea typeface="Arial" panose="020B0604020202020204" pitchFamily="34" charset="0"/>
              </a:rPr>
              <a:t>, with more </a:t>
            </a:r>
            <a:r>
              <a:rPr lang="en-GB" sz="1400" b="1" dirty="0">
                <a:solidFill>
                  <a:srgbClr val="230859"/>
                </a:solidFill>
                <a:ea typeface="Arial" panose="020B0604020202020204" pitchFamily="34" charset="0"/>
              </a:rPr>
              <a:t>heavy snowfall expected</a:t>
            </a:r>
            <a:r>
              <a:rPr lang="en-GB" sz="1400" dirty="0">
                <a:solidFill>
                  <a:srgbClr val="230859"/>
                </a:solidFill>
                <a:ea typeface="Arial" panose="020B0604020202020204" pitchFamily="34" charset="0"/>
              </a:rPr>
              <a:t> tonight. </a:t>
            </a:r>
            <a:r>
              <a:rPr lang="en-GB" sz="1400" b="1" dirty="0">
                <a:solidFill>
                  <a:srgbClr val="230859"/>
                </a:solidFill>
                <a:ea typeface="Arial" panose="020B0604020202020204" pitchFamily="34" charset="0"/>
              </a:rPr>
              <a:t>Police are advising</a:t>
            </a:r>
            <a:r>
              <a:rPr lang="en-GB" sz="1400" dirty="0">
                <a:solidFill>
                  <a:srgbClr val="230859"/>
                </a:solidFill>
                <a:ea typeface="Arial" panose="020B0604020202020204" pitchFamily="34" charset="0"/>
              </a:rPr>
              <a:t> drivers to avoid travel if at all possible.  </a:t>
            </a:r>
          </a:p>
          <a:p>
            <a:pPr marL="457200" indent="-457200">
              <a:lnSpc>
                <a:spcPct val="115000"/>
              </a:lnSpc>
              <a:spcAft>
                <a:spcPts val="1000"/>
              </a:spcAft>
            </a:pPr>
            <a:r>
              <a:rPr lang="en-GB" sz="1400" dirty="0">
                <a:solidFill>
                  <a:srgbClr val="230859"/>
                </a:solidFill>
                <a:ea typeface="Arial" panose="020B0604020202020204" pitchFamily="34" charset="0"/>
              </a:rPr>
              <a:t>5	_____ is experiencing some of the worst </a:t>
            </a:r>
            <a:r>
              <a:rPr lang="en-GB" sz="1400" b="1" dirty="0">
                <a:solidFill>
                  <a:srgbClr val="230859"/>
                </a:solidFill>
                <a:ea typeface="Arial" panose="020B0604020202020204" pitchFamily="34" charset="0"/>
              </a:rPr>
              <a:t>air pollution</a:t>
            </a:r>
            <a:r>
              <a:rPr lang="en-GB" sz="1400" dirty="0">
                <a:solidFill>
                  <a:srgbClr val="230859"/>
                </a:solidFill>
                <a:ea typeface="Arial" panose="020B0604020202020204" pitchFamily="34" charset="0"/>
              </a:rPr>
              <a:t> of the year this weekend. </a:t>
            </a:r>
            <a:r>
              <a:rPr lang="en-GB" sz="1400" b="1" dirty="0">
                <a:solidFill>
                  <a:srgbClr val="230859"/>
                </a:solidFill>
                <a:ea typeface="Arial" panose="020B0604020202020204" pitchFamily="34" charset="0"/>
              </a:rPr>
              <a:t>Levels</a:t>
            </a:r>
            <a:r>
              <a:rPr lang="en-GB" sz="1400" dirty="0">
                <a:solidFill>
                  <a:srgbClr val="230859"/>
                </a:solidFill>
                <a:ea typeface="Arial" panose="020B0604020202020204" pitchFamily="34" charset="0"/>
              </a:rPr>
              <a:t> </a:t>
            </a:r>
            <a:r>
              <a:rPr lang="en-GB" sz="1400" b="1" dirty="0">
                <a:solidFill>
                  <a:srgbClr val="230859"/>
                </a:solidFill>
                <a:ea typeface="Arial" panose="020B0604020202020204" pitchFamily="34" charset="0"/>
              </a:rPr>
              <a:t>of</a:t>
            </a:r>
            <a:r>
              <a:rPr lang="en-GB" sz="1400" dirty="0">
                <a:solidFill>
                  <a:srgbClr val="230859"/>
                </a:solidFill>
                <a:ea typeface="Arial" panose="020B0604020202020204" pitchFamily="34" charset="0"/>
              </a:rPr>
              <a:t> PM2.5 particles, the tiny particles in the air that can harm the lungs, are at 24 times</a:t>
            </a:r>
            <a:r>
              <a:rPr lang="en-GB" sz="1400" b="1" dirty="0">
                <a:solidFill>
                  <a:srgbClr val="230859"/>
                </a:solidFill>
                <a:ea typeface="Arial" panose="020B0604020202020204" pitchFamily="34" charset="0"/>
              </a:rPr>
              <a:t> the recommended limit</a:t>
            </a:r>
            <a:r>
              <a:rPr lang="en-GB" sz="1400" dirty="0">
                <a:solidFill>
                  <a:srgbClr val="230859"/>
                </a:solidFill>
                <a:ea typeface="Arial" panose="020B0604020202020204" pitchFamily="34" charset="0"/>
              </a:rPr>
              <a:t>, meaning that just going outside is </a:t>
            </a:r>
            <a:r>
              <a:rPr lang="en-GB" sz="1400" b="1" dirty="0">
                <a:solidFill>
                  <a:srgbClr val="230859"/>
                </a:solidFill>
                <a:ea typeface="Arial" panose="020B0604020202020204" pitchFamily="34" charset="0"/>
              </a:rPr>
              <a:t>hazardous</a:t>
            </a:r>
            <a:r>
              <a:rPr lang="en-GB" sz="1400" dirty="0">
                <a:solidFill>
                  <a:srgbClr val="230859"/>
                </a:solidFill>
                <a:ea typeface="Arial" panose="020B0604020202020204" pitchFamily="34" charset="0"/>
              </a:rPr>
              <a:t>. </a:t>
            </a:r>
          </a:p>
          <a:p>
            <a:pPr marL="457200" indent="-457200">
              <a:lnSpc>
                <a:spcPct val="115000"/>
              </a:lnSpc>
              <a:spcAft>
                <a:spcPts val="1000"/>
              </a:spcAft>
            </a:pPr>
            <a:r>
              <a:rPr lang="en-GB" sz="1400" dirty="0">
                <a:solidFill>
                  <a:srgbClr val="230859"/>
                </a:solidFill>
                <a:ea typeface="Arial" panose="020B0604020202020204" pitchFamily="34" charset="0"/>
              </a:rPr>
              <a:t>6	At least two people were killed when it touched down in the centre of ______ last night. It </a:t>
            </a:r>
            <a:r>
              <a:rPr lang="en-GB" sz="1400" b="1" dirty="0">
                <a:solidFill>
                  <a:srgbClr val="230859"/>
                </a:solidFill>
                <a:ea typeface="Arial" panose="020B0604020202020204" pitchFamily="34" charset="0"/>
              </a:rPr>
              <a:t>caused a great deal of damage</a:t>
            </a:r>
            <a:r>
              <a:rPr lang="en-GB" sz="1400" dirty="0">
                <a:solidFill>
                  <a:srgbClr val="230859"/>
                </a:solidFill>
                <a:ea typeface="Arial" panose="020B0604020202020204" pitchFamily="34" charset="0"/>
              </a:rPr>
              <a:t>, destroying several buildings in its path. </a:t>
            </a:r>
          </a:p>
          <a:p>
            <a:pPr marL="457200" indent="-457200">
              <a:lnSpc>
                <a:spcPct val="115000"/>
              </a:lnSpc>
              <a:spcAft>
                <a:spcPts val="1000"/>
              </a:spcAft>
            </a:pPr>
            <a:r>
              <a:rPr lang="en-GB" sz="1400" dirty="0">
                <a:solidFill>
                  <a:srgbClr val="230859"/>
                </a:solidFill>
                <a:ea typeface="Arial" panose="020B0604020202020204" pitchFamily="34" charset="0"/>
              </a:rPr>
              <a:t>7	</a:t>
            </a:r>
            <a:r>
              <a:rPr lang="en-GB" sz="1400" b="1" dirty="0">
                <a:solidFill>
                  <a:srgbClr val="230859"/>
                </a:solidFill>
                <a:ea typeface="Arial" panose="020B0604020202020204" pitchFamily="34" charset="0"/>
              </a:rPr>
              <a:t>Poor ocean conditions</a:t>
            </a:r>
            <a:r>
              <a:rPr lang="en-GB" sz="1400" dirty="0">
                <a:solidFill>
                  <a:srgbClr val="230859"/>
                </a:solidFill>
                <a:ea typeface="Arial" panose="020B0604020202020204" pitchFamily="34" charset="0"/>
              </a:rPr>
              <a:t> caused flooding in the port of ______ yesterday, </a:t>
            </a:r>
            <a:r>
              <a:rPr lang="en-GB" sz="1400" b="1" dirty="0">
                <a:solidFill>
                  <a:srgbClr val="230859"/>
                </a:solidFill>
                <a:ea typeface="Arial" panose="020B0604020202020204" pitchFamily="34" charset="0"/>
              </a:rPr>
              <a:t>affecting dozens of families</a:t>
            </a:r>
            <a:r>
              <a:rPr lang="en-GB" sz="1400" dirty="0">
                <a:solidFill>
                  <a:srgbClr val="230859"/>
                </a:solidFill>
                <a:ea typeface="Arial" panose="020B0604020202020204" pitchFamily="34" charset="0"/>
              </a:rPr>
              <a:t>, who had to </a:t>
            </a:r>
            <a:r>
              <a:rPr lang="en-GB" sz="1400" b="1" dirty="0">
                <a:solidFill>
                  <a:srgbClr val="230859"/>
                </a:solidFill>
                <a:ea typeface="Arial" panose="020B0604020202020204" pitchFamily="34" charset="0"/>
              </a:rPr>
              <a:t>evacuate</a:t>
            </a:r>
            <a:r>
              <a:rPr lang="en-GB" sz="1400" dirty="0">
                <a:solidFill>
                  <a:srgbClr val="230859"/>
                </a:solidFill>
                <a:ea typeface="Arial" panose="020B0604020202020204" pitchFamily="34" charset="0"/>
              </a:rPr>
              <a:t>. The </a:t>
            </a:r>
            <a:r>
              <a:rPr lang="en-GB" sz="1400" b="1" dirty="0">
                <a:solidFill>
                  <a:srgbClr val="230859"/>
                </a:solidFill>
                <a:ea typeface="Arial" panose="020B0604020202020204" pitchFamily="34" charset="0"/>
              </a:rPr>
              <a:t>threat from</a:t>
            </a:r>
            <a:r>
              <a:rPr lang="en-GB" sz="1400" dirty="0">
                <a:solidFill>
                  <a:srgbClr val="230859"/>
                </a:solidFill>
                <a:ea typeface="Arial" panose="020B0604020202020204" pitchFamily="34" charset="0"/>
              </a:rPr>
              <a:t> flooding </a:t>
            </a:r>
            <a:r>
              <a:rPr lang="en-GB" sz="1400" b="1" dirty="0">
                <a:solidFill>
                  <a:srgbClr val="230859"/>
                </a:solidFill>
                <a:ea typeface="Arial" panose="020B0604020202020204" pitchFamily="34" charset="0"/>
              </a:rPr>
              <a:t>due to rising sea levels</a:t>
            </a:r>
            <a:r>
              <a:rPr lang="en-GB" sz="1400" dirty="0">
                <a:solidFill>
                  <a:srgbClr val="230859"/>
                </a:solidFill>
                <a:ea typeface="Arial" panose="020B0604020202020204" pitchFamily="34" charset="0"/>
              </a:rPr>
              <a:t> is becoming increasingly serious and the need for more </a:t>
            </a:r>
            <a:r>
              <a:rPr lang="en-GB" sz="1400" b="1" dirty="0">
                <a:solidFill>
                  <a:srgbClr val="230859"/>
                </a:solidFill>
                <a:ea typeface="Arial" panose="020B0604020202020204" pitchFamily="34" charset="0"/>
              </a:rPr>
              <a:t>effective defences</a:t>
            </a:r>
            <a:r>
              <a:rPr lang="en-GB" sz="1400" dirty="0">
                <a:solidFill>
                  <a:srgbClr val="230859"/>
                </a:solidFill>
                <a:ea typeface="Arial" panose="020B0604020202020204" pitchFamily="34" charset="0"/>
              </a:rPr>
              <a:t> more urgent. </a:t>
            </a:r>
            <a:endParaRPr lang="en-GB" sz="1400" dirty="0">
              <a:solidFill>
                <a:srgbClr val="230859"/>
              </a:solidFill>
              <a:effectLst/>
              <a:ea typeface="Arial" panose="020B0604020202020204" pitchFamily="34" charset="0"/>
            </a:endParaRPr>
          </a:p>
        </p:txBody>
      </p:sp>
      <p:sp>
        <p:nvSpPr>
          <p:cNvPr id="10" name="Rectangle 9">
            <a:extLst>
              <a:ext uri="{FF2B5EF4-FFF2-40B4-BE49-F238E27FC236}">
                <a16:creationId xmlns:a16="http://schemas.microsoft.com/office/drawing/2014/main" id="{0B58581E-4537-DA4E-83AC-C5EEAD33C99B}"/>
              </a:ext>
            </a:extLst>
          </p:cNvPr>
          <p:cNvSpPr/>
          <p:nvPr/>
        </p:nvSpPr>
        <p:spPr>
          <a:xfrm>
            <a:off x="450216" y="1686118"/>
            <a:ext cx="2574170" cy="3339376"/>
          </a:xfrm>
          <a:prstGeom prst="rect">
            <a:avLst/>
          </a:prstGeom>
        </p:spPr>
        <p:txBody>
          <a:bodyPr wrap="square">
            <a:spAutoFit/>
          </a:bodyPr>
          <a:lstStyle/>
          <a:p>
            <a:pPr marL="288000" indent="-288000">
              <a:spcAft>
                <a:spcPts val="600"/>
              </a:spcAft>
              <a:buFont typeface="+mj-lt"/>
              <a:buAutoNum type="alphaLcPeriod"/>
            </a:pPr>
            <a:r>
              <a:rPr lang="en-GB" sz="1600" b="1" dirty="0">
                <a:solidFill>
                  <a:srgbClr val="005CB9"/>
                </a:solidFill>
              </a:rPr>
              <a:t>bad weather (at sea)</a:t>
            </a:r>
          </a:p>
          <a:p>
            <a:pPr marL="288000" indent="-288000">
              <a:spcAft>
                <a:spcPts val="600"/>
              </a:spcAft>
              <a:buFont typeface="+mj-lt"/>
              <a:buAutoNum type="alphaLcPeriod"/>
            </a:pPr>
            <a:r>
              <a:rPr lang="en-GB" sz="1600" b="1" dirty="0">
                <a:solidFill>
                  <a:srgbClr val="005CB9"/>
                </a:solidFill>
              </a:rPr>
              <a:t>danger</a:t>
            </a:r>
          </a:p>
          <a:p>
            <a:pPr marL="288000" indent="-288000">
              <a:spcAft>
                <a:spcPts val="600"/>
              </a:spcAft>
              <a:buFont typeface="+mj-lt"/>
              <a:buAutoNum type="alphaLcPeriod"/>
            </a:pPr>
            <a:r>
              <a:rPr lang="en-GB" sz="1600" b="1" dirty="0">
                <a:solidFill>
                  <a:srgbClr val="005CB9"/>
                </a:solidFill>
              </a:rPr>
              <a:t>dangerous</a:t>
            </a:r>
          </a:p>
          <a:p>
            <a:pPr marL="288000" indent="-288000">
              <a:spcAft>
                <a:spcPts val="600"/>
              </a:spcAft>
              <a:buFont typeface="+mj-lt"/>
              <a:buAutoNum type="alphaLcPeriod"/>
            </a:pPr>
            <a:r>
              <a:rPr lang="en-GB" sz="1600" b="1" dirty="0">
                <a:solidFill>
                  <a:srgbClr val="005CB9"/>
                </a:solidFill>
              </a:rPr>
              <a:t>destroyed a lot of  property</a:t>
            </a:r>
          </a:p>
          <a:p>
            <a:pPr marL="288000" indent="-288000">
              <a:spcAft>
                <a:spcPts val="600"/>
              </a:spcAft>
              <a:buFont typeface="+mj-lt"/>
              <a:buAutoNum type="alphaLcPeriod"/>
            </a:pPr>
            <a:r>
              <a:rPr lang="en-GB" sz="1600" b="1" dirty="0">
                <a:solidFill>
                  <a:srgbClr val="005CB9"/>
                </a:solidFill>
              </a:rPr>
              <a:t>being more than</a:t>
            </a:r>
          </a:p>
          <a:p>
            <a:pPr marL="288000" indent="-288000">
              <a:spcAft>
                <a:spcPts val="600"/>
              </a:spcAft>
              <a:buFont typeface="+mj-lt"/>
              <a:buAutoNum type="alphaLcPeriod"/>
            </a:pPr>
            <a:r>
              <a:rPr lang="en-GB" sz="1600" b="1" dirty="0">
                <a:solidFill>
                  <a:srgbClr val="005CB9"/>
                </a:solidFill>
              </a:rPr>
              <a:t>impossible to use because something is in the way</a:t>
            </a:r>
          </a:p>
          <a:p>
            <a:pPr marL="288000" indent="-288000">
              <a:spcAft>
                <a:spcPts val="600"/>
              </a:spcAft>
              <a:buFont typeface="+mj-lt"/>
              <a:buAutoNum type="alphaLcPeriod"/>
            </a:pPr>
            <a:r>
              <a:rPr lang="en-GB" sz="1600" b="1" dirty="0">
                <a:solidFill>
                  <a:srgbClr val="005CB9"/>
                </a:solidFill>
              </a:rPr>
              <a:t>leave your home</a:t>
            </a:r>
          </a:p>
          <a:p>
            <a:pPr marL="288000" indent="-288000">
              <a:spcAft>
                <a:spcPts val="600"/>
              </a:spcAft>
              <a:buFont typeface="+mj-lt"/>
              <a:buAutoNum type="alphaLcPeriod"/>
            </a:pPr>
            <a:r>
              <a:rPr lang="en-GB" sz="1600" b="1" dirty="0">
                <a:solidFill>
                  <a:srgbClr val="005CB9"/>
                </a:solidFill>
              </a:rPr>
              <a:t>lots of rain/snow    </a:t>
            </a:r>
          </a:p>
        </p:txBody>
      </p:sp>
      <p:sp>
        <p:nvSpPr>
          <p:cNvPr id="5" name="Rectangle 4">
            <a:extLst>
              <a:ext uri="{FF2B5EF4-FFF2-40B4-BE49-F238E27FC236}">
                <a16:creationId xmlns:a16="http://schemas.microsoft.com/office/drawing/2014/main" id="{5C380ED7-78D6-0149-BAE1-98C1046E6704}"/>
              </a:ext>
            </a:extLst>
          </p:cNvPr>
          <p:cNvSpPr/>
          <p:nvPr/>
        </p:nvSpPr>
        <p:spPr>
          <a:xfrm>
            <a:off x="252920" y="321373"/>
            <a:ext cx="3308675" cy="1200329"/>
          </a:xfrm>
          <a:prstGeom prst="rect">
            <a:avLst/>
          </a:prstGeom>
        </p:spPr>
        <p:txBody>
          <a:bodyPr wrap="square">
            <a:spAutoFit/>
          </a:bodyPr>
          <a:lstStyle/>
          <a:p>
            <a:r>
              <a:rPr lang="en-GB" sz="2400" b="1" dirty="0">
                <a:solidFill>
                  <a:schemeClr val="bg2">
                    <a:lumMod val="90000"/>
                    <a:lumOff val="10000"/>
                  </a:schemeClr>
                </a:solidFill>
              </a:rPr>
              <a:t>Task 3: </a:t>
            </a:r>
            <a:br>
              <a:rPr lang="en-GB" sz="2400" b="1" dirty="0">
                <a:solidFill>
                  <a:schemeClr val="bg2">
                    <a:lumMod val="90000"/>
                    <a:lumOff val="10000"/>
                  </a:schemeClr>
                </a:solidFill>
              </a:rPr>
            </a:br>
            <a:r>
              <a:rPr lang="en-GB" sz="2400" b="1" dirty="0">
                <a:solidFill>
                  <a:schemeClr val="bg2">
                    <a:lumMod val="90000"/>
                    <a:lumOff val="10000"/>
                  </a:schemeClr>
                </a:solidFill>
              </a:rPr>
              <a:t>Vocabulary </a:t>
            </a:r>
            <a:br>
              <a:rPr lang="en-GB" sz="2400" b="1" dirty="0">
                <a:solidFill>
                  <a:schemeClr val="bg2">
                    <a:lumMod val="90000"/>
                    <a:lumOff val="10000"/>
                  </a:schemeClr>
                </a:solidFill>
              </a:rPr>
            </a:br>
            <a:r>
              <a:rPr lang="en-GB" sz="2400" b="1" dirty="0">
                <a:solidFill>
                  <a:schemeClr val="bg2">
                    <a:lumMod val="90000"/>
                    <a:lumOff val="10000"/>
                  </a:schemeClr>
                </a:solidFill>
              </a:rPr>
              <a:t>search</a:t>
            </a:r>
          </a:p>
        </p:txBody>
      </p:sp>
    </p:spTree>
    <p:extLst>
      <p:ext uri="{BB962C8B-B14F-4D97-AF65-F5344CB8AC3E}">
        <p14:creationId xmlns:p14="http://schemas.microsoft.com/office/powerpoint/2010/main" val="1590306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
        <p:nvSpPr>
          <p:cNvPr id="5" name="Rectangle 4">
            <a:extLst>
              <a:ext uri="{FF2B5EF4-FFF2-40B4-BE49-F238E27FC236}">
                <a16:creationId xmlns:a16="http://schemas.microsoft.com/office/drawing/2014/main" id="{F2AB7813-CECA-2045-8FC1-C92237A97C2A}"/>
              </a:ext>
            </a:extLst>
          </p:cNvPr>
          <p:cNvSpPr/>
          <p:nvPr/>
        </p:nvSpPr>
        <p:spPr>
          <a:xfrm>
            <a:off x="450216" y="1679799"/>
            <a:ext cx="2641282" cy="3339376"/>
          </a:xfrm>
          <a:prstGeom prst="rect">
            <a:avLst/>
          </a:prstGeom>
        </p:spPr>
        <p:txBody>
          <a:bodyPr wrap="square">
            <a:spAutoFit/>
          </a:bodyPr>
          <a:lstStyle/>
          <a:p>
            <a:pPr marL="288000" indent="-288000">
              <a:spcAft>
                <a:spcPts val="600"/>
              </a:spcAft>
              <a:buFont typeface="+mj-lt"/>
              <a:buAutoNum type="alphaLcPeriod"/>
            </a:pPr>
            <a:r>
              <a:rPr lang="en-GB" sz="1600" b="1" dirty="0">
                <a:solidFill>
                  <a:srgbClr val="FF0000"/>
                </a:solidFill>
              </a:rPr>
              <a:t>bad weather (at sea)</a:t>
            </a:r>
          </a:p>
          <a:p>
            <a:pPr marL="288000" indent="-288000">
              <a:spcAft>
                <a:spcPts val="600"/>
              </a:spcAft>
              <a:buFont typeface="+mj-lt"/>
              <a:buAutoNum type="alphaLcPeriod"/>
            </a:pPr>
            <a:r>
              <a:rPr lang="en-GB" sz="1600" b="1" dirty="0">
                <a:solidFill>
                  <a:srgbClr val="00B050"/>
                </a:solidFill>
              </a:rPr>
              <a:t>danger</a:t>
            </a:r>
          </a:p>
          <a:p>
            <a:pPr marL="288000" indent="-288000">
              <a:spcAft>
                <a:spcPts val="600"/>
              </a:spcAft>
              <a:buFont typeface="+mj-lt"/>
              <a:buAutoNum type="alphaLcPeriod"/>
            </a:pPr>
            <a:r>
              <a:rPr lang="en-GB" sz="1600" b="1" dirty="0">
                <a:solidFill>
                  <a:schemeClr val="accent2">
                    <a:lumMod val="75000"/>
                  </a:schemeClr>
                </a:solidFill>
              </a:rPr>
              <a:t>dangerous</a:t>
            </a:r>
          </a:p>
          <a:p>
            <a:pPr marL="288000" indent="-288000">
              <a:spcAft>
                <a:spcPts val="600"/>
              </a:spcAft>
              <a:buFont typeface="+mj-lt"/>
              <a:buAutoNum type="alphaLcPeriod"/>
            </a:pPr>
            <a:r>
              <a:rPr lang="en-GB" sz="1600" b="1" dirty="0">
                <a:solidFill>
                  <a:schemeClr val="accent5">
                    <a:lumMod val="75000"/>
                  </a:schemeClr>
                </a:solidFill>
              </a:rPr>
              <a:t>destroyed a lot of property</a:t>
            </a:r>
          </a:p>
          <a:p>
            <a:pPr marL="288000" indent="-288000">
              <a:spcAft>
                <a:spcPts val="600"/>
              </a:spcAft>
              <a:buFont typeface="+mj-lt"/>
              <a:buAutoNum type="alphaLcPeriod"/>
            </a:pPr>
            <a:r>
              <a:rPr lang="en-GB" sz="1600" b="1" dirty="0">
                <a:solidFill>
                  <a:schemeClr val="bg2">
                    <a:lumMod val="75000"/>
                    <a:lumOff val="25000"/>
                  </a:schemeClr>
                </a:solidFill>
              </a:rPr>
              <a:t>being more than</a:t>
            </a:r>
          </a:p>
          <a:p>
            <a:pPr marL="288000" indent="-288000">
              <a:spcAft>
                <a:spcPts val="600"/>
              </a:spcAft>
              <a:buFont typeface="+mj-lt"/>
              <a:buAutoNum type="alphaLcPeriod"/>
            </a:pPr>
            <a:r>
              <a:rPr lang="en-GB" sz="1600" b="1" dirty="0">
                <a:solidFill>
                  <a:schemeClr val="accent1">
                    <a:lumMod val="75000"/>
                  </a:schemeClr>
                </a:solidFill>
              </a:rPr>
              <a:t>impossible to use because something is in the way</a:t>
            </a:r>
          </a:p>
          <a:p>
            <a:pPr marL="288000" indent="-288000">
              <a:spcAft>
                <a:spcPts val="600"/>
              </a:spcAft>
              <a:buFont typeface="+mj-lt"/>
              <a:buAutoNum type="alphaLcPeriod"/>
            </a:pPr>
            <a:r>
              <a:rPr lang="en-GB" sz="1600" b="1" dirty="0">
                <a:solidFill>
                  <a:srgbClr val="920061"/>
                </a:solidFill>
              </a:rPr>
              <a:t>leave your home</a:t>
            </a:r>
          </a:p>
          <a:p>
            <a:pPr marL="288000" indent="-288000">
              <a:spcAft>
                <a:spcPts val="600"/>
              </a:spcAft>
              <a:buFont typeface="+mj-lt"/>
              <a:buAutoNum type="alphaLcPeriod"/>
            </a:pPr>
            <a:r>
              <a:rPr lang="en-GB" sz="1600" b="1" dirty="0">
                <a:solidFill>
                  <a:srgbClr val="005CB9"/>
                </a:solidFill>
              </a:rPr>
              <a:t>lots of rain/snow    </a:t>
            </a:r>
          </a:p>
        </p:txBody>
      </p:sp>
      <p:sp>
        <p:nvSpPr>
          <p:cNvPr id="6" name="Rectangle 5">
            <a:extLst>
              <a:ext uri="{FF2B5EF4-FFF2-40B4-BE49-F238E27FC236}">
                <a16:creationId xmlns:a16="http://schemas.microsoft.com/office/drawing/2014/main" id="{5ED49E31-6B85-5E42-8C99-20AC777FA8B6}"/>
              </a:ext>
            </a:extLst>
          </p:cNvPr>
          <p:cNvSpPr/>
          <p:nvPr/>
        </p:nvSpPr>
        <p:spPr>
          <a:xfrm>
            <a:off x="3297888" y="351410"/>
            <a:ext cx="8813259" cy="5297284"/>
          </a:xfrm>
          <a:prstGeom prst="rect">
            <a:avLst/>
          </a:prstGeom>
        </p:spPr>
        <p:txBody>
          <a:bodyPr wrap="square">
            <a:spAutoFit/>
          </a:bodyPr>
          <a:lstStyle/>
          <a:p>
            <a:pPr marL="457200" indent="-457200">
              <a:lnSpc>
                <a:spcPct val="115000"/>
              </a:lnSpc>
              <a:spcAft>
                <a:spcPts val="1000"/>
              </a:spcAft>
            </a:pPr>
            <a:r>
              <a:rPr lang="en-GB" sz="1400" dirty="0">
                <a:solidFill>
                  <a:srgbClr val="230859"/>
                </a:solidFill>
                <a:ea typeface="Arial" panose="020B0604020202020204" pitchFamily="34" charset="0"/>
              </a:rPr>
              <a:t>1	With temperatures </a:t>
            </a:r>
            <a:r>
              <a:rPr lang="en-GB" sz="1400" b="1" dirty="0">
                <a:solidFill>
                  <a:schemeClr val="bg2">
                    <a:lumMod val="75000"/>
                    <a:lumOff val="25000"/>
                  </a:schemeClr>
                </a:solidFill>
                <a:ea typeface="Arial" panose="020B0604020202020204" pitchFamily="34" charset="0"/>
              </a:rPr>
              <a:t>exceeding</a:t>
            </a:r>
            <a:r>
              <a:rPr lang="en-GB" sz="1400" b="1" dirty="0">
                <a:solidFill>
                  <a:srgbClr val="230859"/>
                </a:solidFill>
                <a:ea typeface="Arial" panose="020B0604020202020204" pitchFamily="34" charset="0"/>
              </a:rPr>
              <a:t> </a:t>
            </a:r>
            <a:r>
              <a:rPr lang="en-GB" sz="1400" dirty="0">
                <a:solidFill>
                  <a:srgbClr val="230859"/>
                </a:solidFill>
                <a:ea typeface="Arial" panose="020B0604020202020204" pitchFamily="34" charset="0"/>
              </a:rPr>
              <a:t>40 degrees</a:t>
            </a:r>
            <a:r>
              <a:rPr lang="en-GB" sz="1400" b="1" dirty="0">
                <a:solidFill>
                  <a:srgbClr val="230859"/>
                </a:solidFill>
                <a:ea typeface="Arial" panose="020B0604020202020204" pitchFamily="34" charset="0"/>
              </a:rPr>
              <a:t> </a:t>
            </a:r>
            <a:r>
              <a:rPr lang="en-GB" sz="1400" dirty="0">
                <a:solidFill>
                  <a:srgbClr val="230859"/>
                </a:solidFill>
                <a:ea typeface="Arial" panose="020B0604020202020204" pitchFamily="34" charset="0"/>
              </a:rPr>
              <a:t>in parts of the country, the chance of more rain is still a long way off. If the </a:t>
            </a:r>
            <a:r>
              <a:rPr lang="en-GB" sz="1400" b="1" dirty="0">
                <a:solidFill>
                  <a:srgbClr val="230859"/>
                </a:solidFill>
                <a:ea typeface="Arial" panose="020B0604020202020204" pitchFamily="34" charset="0"/>
              </a:rPr>
              <a:t>monsoon </a:t>
            </a:r>
            <a:r>
              <a:rPr lang="en-GB" sz="1400" dirty="0">
                <a:solidFill>
                  <a:srgbClr val="230859"/>
                </a:solidFill>
                <a:ea typeface="Arial" panose="020B0604020202020204" pitchFamily="34" charset="0"/>
              </a:rPr>
              <a:t>fails again, it could </a:t>
            </a:r>
            <a:r>
              <a:rPr lang="en-GB" sz="1400" b="1" dirty="0">
                <a:solidFill>
                  <a:srgbClr val="230859"/>
                </a:solidFill>
                <a:ea typeface="Arial" panose="020B0604020202020204" pitchFamily="34" charset="0"/>
              </a:rPr>
              <a:t>destroy harvests </a:t>
            </a:r>
            <a:r>
              <a:rPr lang="en-GB" sz="1400" dirty="0">
                <a:solidFill>
                  <a:srgbClr val="230859"/>
                </a:solidFill>
                <a:ea typeface="Arial" panose="020B0604020202020204" pitchFamily="34" charset="0"/>
              </a:rPr>
              <a:t>which millions of people in ______ rely on. </a:t>
            </a:r>
          </a:p>
          <a:p>
            <a:pPr marL="457200" indent="-457200">
              <a:lnSpc>
                <a:spcPct val="115000"/>
              </a:lnSpc>
              <a:spcAft>
                <a:spcPts val="1000"/>
              </a:spcAft>
            </a:pPr>
            <a:r>
              <a:rPr lang="en-GB" sz="1400" dirty="0">
                <a:solidFill>
                  <a:srgbClr val="230859"/>
                </a:solidFill>
                <a:ea typeface="Arial" panose="020B0604020202020204" pitchFamily="34" charset="0"/>
              </a:rPr>
              <a:t>2	Towns along the River _____ have been </a:t>
            </a:r>
            <a:r>
              <a:rPr lang="en-GB" sz="1400" b="1" dirty="0">
                <a:solidFill>
                  <a:srgbClr val="230859"/>
                </a:solidFill>
                <a:ea typeface="Arial" panose="020B0604020202020204" pitchFamily="34" charset="0"/>
              </a:rPr>
              <a:t>coping with</a:t>
            </a:r>
            <a:r>
              <a:rPr lang="en-GB" sz="1400" dirty="0">
                <a:solidFill>
                  <a:srgbClr val="230859"/>
                </a:solidFill>
                <a:ea typeface="Arial" panose="020B0604020202020204" pitchFamily="34" charset="0"/>
              </a:rPr>
              <a:t> flooded streets and houses after unusually </a:t>
            </a:r>
            <a:r>
              <a:rPr lang="en-GB" sz="1400" b="1" dirty="0">
                <a:solidFill>
                  <a:srgbClr val="005CB9"/>
                </a:solidFill>
                <a:ea typeface="Arial" panose="020B0604020202020204" pitchFamily="34" charset="0"/>
              </a:rPr>
              <a:t>heavy rains</a:t>
            </a:r>
            <a:r>
              <a:rPr lang="en-GB" sz="1400" dirty="0">
                <a:solidFill>
                  <a:srgbClr val="005CB9"/>
                </a:solidFill>
                <a:ea typeface="Arial" panose="020B0604020202020204" pitchFamily="34" charset="0"/>
              </a:rPr>
              <a:t> </a:t>
            </a:r>
            <a:r>
              <a:rPr lang="en-GB" sz="1400" dirty="0">
                <a:solidFill>
                  <a:srgbClr val="230859"/>
                </a:solidFill>
                <a:ea typeface="Arial" panose="020B0604020202020204" pitchFamily="34" charset="0"/>
              </a:rPr>
              <a:t>caused the river to burst its banks. </a:t>
            </a:r>
            <a:r>
              <a:rPr lang="en-GB" sz="1400" b="1" dirty="0">
                <a:solidFill>
                  <a:srgbClr val="230859"/>
                </a:solidFill>
                <a:ea typeface="Arial" panose="020B0604020202020204" pitchFamily="34" charset="0"/>
              </a:rPr>
              <a:t>Residents are being advised</a:t>
            </a:r>
            <a:r>
              <a:rPr lang="en-GB" sz="1400" dirty="0">
                <a:solidFill>
                  <a:srgbClr val="230859"/>
                </a:solidFill>
                <a:ea typeface="Arial" panose="020B0604020202020204" pitchFamily="34" charset="0"/>
              </a:rPr>
              <a:t> to take food and other </a:t>
            </a:r>
            <a:r>
              <a:rPr lang="en-GB" sz="1400" b="1" dirty="0">
                <a:solidFill>
                  <a:srgbClr val="230859"/>
                </a:solidFill>
                <a:ea typeface="Arial" panose="020B0604020202020204" pitchFamily="34" charset="0"/>
              </a:rPr>
              <a:t>essential items</a:t>
            </a:r>
            <a:r>
              <a:rPr lang="en-GB" sz="1400" dirty="0">
                <a:solidFill>
                  <a:srgbClr val="230859"/>
                </a:solidFill>
                <a:ea typeface="Arial" panose="020B0604020202020204" pitchFamily="34" charset="0"/>
              </a:rPr>
              <a:t> upstairs or to higher ground. </a:t>
            </a:r>
          </a:p>
          <a:p>
            <a:pPr marL="457200" indent="-457200">
              <a:lnSpc>
                <a:spcPct val="115000"/>
              </a:lnSpc>
              <a:spcAft>
                <a:spcPts val="1000"/>
              </a:spcAft>
            </a:pPr>
            <a:r>
              <a:rPr lang="en-GB" sz="1400" dirty="0">
                <a:solidFill>
                  <a:srgbClr val="230859"/>
                </a:solidFill>
                <a:ea typeface="Arial" panose="020B0604020202020204" pitchFamily="34" charset="0"/>
              </a:rPr>
              <a:t>3	</a:t>
            </a:r>
            <a:r>
              <a:rPr lang="en-GB" sz="1400" b="1" dirty="0">
                <a:solidFill>
                  <a:srgbClr val="230859"/>
                </a:solidFill>
                <a:ea typeface="Arial" panose="020B0604020202020204" pitchFamily="34" charset="0"/>
              </a:rPr>
              <a:t>Firefighters</a:t>
            </a:r>
            <a:r>
              <a:rPr lang="en-GB" sz="1400" dirty="0">
                <a:solidFill>
                  <a:srgbClr val="230859"/>
                </a:solidFill>
                <a:ea typeface="Arial" panose="020B0604020202020204" pitchFamily="34" charset="0"/>
              </a:rPr>
              <a:t> are struggling to get the flames </a:t>
            </a:r>
            <a:r>
              <a:rPr lang="en-GB" sz="1400" b="1" dirty="0">
                <a:solidFill>
                  <a:srgbClr val="230859"/>
                </a:solidFill>
                <a:ea typeface="Arial" panose="020B0604020202020204" pitchFamily="34" charset="0"/>
              </a:rPr>
              <a:t>under control</a:t>
            </a:r>
            <a:r>
              <a:rPr lang="en-GB" sz="1400" dirty="0">
                <a:solidFill>
                  <a:srgbClr val="230859"/>
                </a:solidFill>
                <a:ea typeface="Arial" panose="020B0604020202020204" pitchFamily="34" charset="0"/>
              </a:rPr>
              <a:t>. Smoke is making the job harder, but if the winds change direction, it could </a:t>
            </a:r>
            <a:r>
              <a:rPr lang="en-GB" sz="1400" b="1" dirty="0">
                <a:solidFill>
                  <a:srgbClr val="230859"/>
                </a:solidFill>
                <a:ea typeface="Arial" panose="020B0604020202020204" pitchFamily="34" charset="0"/>
              </a:rPr>
              <a:t>spread</a:t>
            </a:r>
            <a:r>
              <a:rPr lang="en-GB" sz="1400" dirty="0">
                <a:solidFill>
                  <a:srgbClr val="230859"/>
                </a:solidFill>
                <a:ea typeface="Arial" panose="020B0604020202020204" pitchFamily="34" charset="0"/>
              </a:rPr>
              <a:t> to villages in the _____ region. </a:t>
            </a:r>
          </a:p>
          <a:p>
            <a:pPr marL="457200" indent="-457200">
              <a:lnSpc>
                <a:spcPct val="115000"/>
              </a:lnSpc>
              <a:spcAft>
                <a:spcPts val="1000"/>
              </a:spcAft>
            </a:pPr>
            <a:r>
              <a:rPr lang="en-GB" sz="1400" dirty="0">
                <a:solidFill>
                  <a:srgbClr val="230859"/>
                </a:solidFill>
                <a:ea typeface="Arial" panose="020B0604020202020204" pitchFamily="34" charset="0"/>
              </a:rPr>
              <a:t>4	</a:t>
            </a:r>
            <a:r>
              <a:rPr lang="en-GB" sz="1400" b="1" dirty="0">
                <a:solidFill>
                  <a:srgbClr val="230859"/>
                </a:solidFill>
                <a:ea typeface="Arial" panose="020B0604020202020204" pitchFamily="34" charset="0"/>
              </a:rPr>
              <a:t>Conditions</a:t>
            </a:r>
            <a:r>
              <a:rPr lang="en-GB" sz="1400" dirty="0">
                <a:solidFill>
                  <a:srgbClr val="230859"/>
                </a:solidFill>
                <a:ea typeface="Arial" panose="020B0604020202020204" pitchFamily="34" charset="0"/>
              </a:rPr>
              <a:t> in ______ mean that many roads in the area are </a:t>
            </a:r>
            <a:r>
              <a:rPr lang="en-GB" sz="1400" b="1" dirty="0">
                <a:solidFill>
                  <a:schemeClr val="accent1">
                    <a:lumMod val="75000"/>
                  </a:schemeClr>
                </a:solidFill>
                <a:ea typeface="Arial" panose="020B0604020202020204" pitchFamily="34" charset="0"/>
              </a:rPr>
              <a:t>blocked</a:t>
            </a:r>
            <a:r>
              <a:rPr lang="en-GB" sz="1400" dirty="0">
                <a:solidFill>
                  <a:srgbClr val="230859"/>
                </a:solidFill>
                <a:ea typeface="Arial" panose="020B0604020202020204" pitchFamily="34" charset="0"/>
              </a:rPr>
              <a:t>, with more </a:t>
            </a:r>
            <a:r>
              <a:rPr lang="en-GB" sz="1400" b="1" dirty="0">
                <a:solidFill>
                  <a:srgbClr val="005CB9"/>
                </a:solidFill>
                <a:ea typeface="Arial" panose="020B0604020202020204" pitchFamily="34" charset="0"/>
              </a:rPr>
              <a:t>heavy snowfall</a:t>
            </a:r>
            <a:r>
              <a:rPr lang="en-GB" sz="1400" b="1" dirty="0">
                <a:solidFill>
                  <a:srgbClr val="230859"/>
                </a:solidFill>
                <a:ea typeface="Arial" panose="020B0604020202020204" pitchFamily="34" charset="0"/>
              </a:rPr>
              <a:t> expected</a:t>
            </a:r>
            <a:r>
              <a:rPr lang="en-GB" sz="1400" dirty="0">
                <a:solidFill>
                  <a:srgbClr val="230859"/>
                </a:solidFill>
                <a:ea typeface="Arial" panose="020B0604020202020204" pitchFamily="34" charset="0"/>
              </a:rPr>
              <a:t> tonight. </a:t>
            </a:r>
            <a:r>
              <a:rPr lang="en-GB" sz="1400" b="1" dirty="0">
                <a:solidFill>
                  <a:srgbClr val="230859"/>
                </a:solidFill>
                <a:ea typeface="Arial" panose="020B0604020202020204" pitchFamily="34" charset="0"/>
              </a:rPr>
              <a:t>Police are advising</a:t>
            </a:r>
            <a:r>
              <a:rPr lang="en-GB" sz="1400" dirty="0">
                <a:solidFill>
                  <a:srgbClr val="230859"/>
                </a:solidFill>
                <a:ea typeface="Arial" panose="020B0604020202020204" pitchFamily="34" charset="0"/>
              </a:rPr>
              <a:t> drivers to avoid travel if at all possible.  </a:t>
            </a:r>
          </a:p>
          <a:p>
            <a:pPr marL="457200" indent="-457200">
              <a:lnSpc>
                <a:spcPct val="115000"/>
              </a:lnSpc>
              <a:spcAft>
                <a:spcPts val="1000"/>
              </a:spcAft>
            </a:pPr>
            <a:r>
              <a:rPr lang="en-GB" sz="1400" dirty="0">
                <a:solidFill>
                  <a:srgbClr val="230859"/>
                </a:solidFill>
                <a:ea typeface="Arial" panose="020B0604020202020204" pitchFamily="34" charset="0"/>
              </a:rPr>
              <a:t>5	_____ is experiencing some of the worst </a:t>
            </a:r>
            <a:r>
              <a:rPr lang="en-GB" sz="1400" b="1" dirty="0">
                <a:solidFill>
                  <a:srgbClr val="230859"/>
                </a:solidFill>
                <a:ea typeface="Arial" panose="020B0604020202020204" pitchFamily="34" charset="0"/>
              </a:rPr>
              <a:t>air pollution</a:t>
            </a:r>
            <a:r>
              <a:rPr lang="en-GB" sz="1400" dirty="0">
                <a:solidFill>
                  <a:srgbClr val="230859"/>
                </a:solidFill>
                <a:ea typeface="Arial" panose="020B0604020202020204" pitchFamily="34" charset="0"/>
              </a:rPr>
              <a:t> of the year this weekend. </a:t>
            </a:r>
            <a:r>
              <a:rPr lang="en-GB" sz="1400" b="1" dirty="0">
                <a:solidFill>
                  <a:srgbClr val="230859"/>
                </a:solidFill>
                <a:ea typeface="Arial" panose="020B0604020202020204" pitchFamily="34" charset="0"/>
              </a:rPr>
              <a:t>Levels</a:t>
            </a:r>
            <a:r>
              <a:rPr lang="en-GB" sz="1400" dirty="0">
                <a:solidFill>
                  <a:srgbClr val="230859"/>
                </a:solidFill>
                <a:ea typeface="Arial" panose="020B0604020202020204" pitchFamily="34" charset="0"/>
              </a:rPr>
              <a:t> </a:t>
            </a:r>
            <a:r>
              <a:rPr lang="en-GB" sz="1400" b="1" dirty="0">
                <a:solidFill>
                  <a:srgbClr val="230859"/>
                </a:solidFill>
                <a:ea typeface="Arial" panose="020B0604020202020204" pitchFamily="34" charset="0"/>
              </a:rPr>
              <a:t>of</a:t>
            </a:r>
            <a:r>
              <a:rPr lang="en-GB" sz="1400" dirty="0">
                <a:solidFill>
                  <a:srgbClr val="230859"/>
                </a:solidFill>
                <a:ea typeface="Arial" panose="020B0604020202020204" pitchFamily="34" charset="0"/>
              </a:rPr>
              <a:t> PM2.5 particles, the tiny particles in the air that can harm the lungs, are at 24 times</a:t>
            </a:r>
            <a:r>
              <a:rPr lang="en-GB" sz="1400" b="1" dirty="0">
                <a:solidFill>
                  <a:srgbClr val="230859"/>
                </a:solidFill>
                <a:ea typeface="Arial" panose="020B0604020202020204" pitchFamily="34" charset="0"/>
              </a:rPr>
              <a:t> the recommended limit</a:t>
            </a:r>
            <a:r>
              <a:rPr lang="en-GB" sz="1400" dirty="0">
                <a:solidFill>
                  <a:srgbClr val="230859"/>
                </a:solidFill>
                <a:ea typeface="Arial" panose="020B0604020202020204" pitchFamily="34" charset="0"/>
              </a:rPr>
              <a:t>, meaning that just going outside is </a:t>
            </a:r>
            <a:r>
              <a:rPr lang="en-GB" sz="1400" b="1" dirty="0">
                <a:solidFill>
                  <a:schemeClr val="accent2">
                    <a:lumMod val="75000"/>
                  </a:schemeClr>
                </a:solidFill>
                <a:ea typeface="Arial" panose="020B0604020202020204" pitchFamily="34" charset="0"/>
              </a:rPr>
              <a:t>hazardous</a:t>
            </a:r>
            <a:r>
              <a:rPr lang="en-GB" sz="1400" dirty="0">
                <a:solidFill>
                  <a:srgbClr val="230859"/>
                </a:solidFill>
                <a:ea typeface="Arial" panose="020B0604020202020204" pitchFamily="34" charset="0"/>
              </a:rPr>
              <a:t>. </a:t>
            </a:r>
          </a:p>
          <a:p>
            <a:pPr marL="457200" indent="-457200">
              <a:lnSpc>
                <a:spcPct val="115000"/>
              </a:lnSpc>
              <a:spcAft>
                <a:spcPts val="1000"/>
              </a:spcAft>
            </a:pPr>
            <a:r>
              <a:rPr lang="en-GB" sz="1400" dirty="0">
                <a:solidFill>
                  <a:srgbClr val="230859"/>
                </a:solidFill>
                <a:ea typeface="Arial" panose="020B0604020202020204" pitchFamily="34" charset="0"/>
              </a:rPr>
              <a:t>6	At least two people were killed when it touched down in the centre of ______ last night. It </a:t>
            </a:r>
            <a:r>
              <a:rPr lang="en-GB" sz="1400" b="1" dirty="0">
                <a:solidFill>
                  <a:schemeClr val="accent5">
                    <a:lumMod val="75000"/>
                  </a:schemeClr>
                </a:solidFill>
                <a:ea typeface="Arial" panose="020B0604020202020204" pitchFamily="34" charset="0"/>
              </a:rPr>
              <a:t>caused a great deal of damage</a:t>
            </a:r>
            <a:r>
              <a:rPr lang="en-GB" sz="1400" dirty="0">
                <a:solidFill>
                  <a:srgbClr val="230859"/>
                </a:solidFill>
                <a:ea typeface="Arial" panose="020B0604020202020204" pitchFamily="34" charset="0"/>
              </a:rPr>
              <a:t>, destroying several buildings in its path. </a:t>
            </a:r>
          </a:p>
          <a:p>
            <a:pPr marL="457200" indent="-457200">
              <a:lnSpc>
                <a:spcPct val="115000"/>
              </a:lnSpc>
              <a:spcAft>
                <a:spcPts val="1000"/>
              </a:spcAft>
            </a:pPr>
            <a:r>
              <a:rPr lang="en-GB" sz="1400" dirty="0">
                <a:solidFill>
                  <a:srgbClr val="230859"/>
                </a:solidFill>
                <a:ea typeface="Arial" panose="020B0604020202020204" pitchFamily="34" charset="0"/>
              </a:rPr>
              <a:t>7	</a:t>
            </a:r>
            <a:r>
              <a:rPr lang="en-GB" sz="1400" b="1" dirty="0">
                <a:solidFill>
                  <a:srgbClr val="FF0000"/>
                </a:solidFill>
                <a:ea typeface="Arial" panose="020B0604020202020204" pitchFamily="34" charset="0"/>
              </a:rPr>
              <a:t>Poor ocean conditions</a:t>
            </a:r>
            <a:r>
              <a:rPr lang="en-GB" sz="1400" dirty="0">
                <a:solidFill>
                  <a:srgbClr val="FF0000"/>
                </a:solidFill>
                <a:ea typeface="Arial" panose="020B0604020202020204" pitchFamily="34" charset="0"/>
              </a:rPr>
              <a:t> </a:t>
            </a:r>
            <a:r>
              <a:rPr lang="en-GB" sz="1400" dirty="0">
                <a:solidFill>
                  <a:srgbClr val="230859"/>
                </a:solidFill>
                <a:ea typeface="Arial" panose="020B0604020202020204" pitchFamily="34" charset="0"/>
              </a:rPr>
              <a:t>caused flooding in the port of ______ yesterday, </a:t>
            </a:r>
            <a:r>
              <a:rPr lang="en-GB" sz="1400" b="1" dirty="0">
                <a:solidFill>
                  <a:srgbClr val="230859"/>
                </a:solidFill>
                <a:ea typeface="Arial" panose="020B0604020202020204" pitchFamily="34" charset="0"/>
              </a:rPr>
              <a:t>affecting dozens of families</a:t>
            </a:r>
            <a:r>
              <a:rPr lang="en-GB" sz="1400" dirty="0">
                <a:solidFill>
                  <a:srgbClr val="230859"/>
                </a:solidFill>
                <a:ea typeface="Arial" panose="020B0604020202020204" pitchFamily="34" charset="0"/>
              </a:rPr>
              <a:t>, who had to </a:t>
            </a:r>
            <a:r>
              <a:rPr lang="en-GB" sz="1400" b="1" dirty="0">
                <a:solidFill>
                  <a:srgbClr val="920061"/>
                </a:solidFill>
                <a:ea typeface="Arial" panose="020B0604020202020204" pitchFamily="34" charset="0"/>
              </a:rPr>
              <a:t>evacuate</a:t>
            </a:r>
            <a:r>
              <a:rPr lang="en-GB" sz="1400" dirty="0">
                <a:solidFill>
                  <a:srgbClr val="230859"/>
                </a:solidFill>
                <a:ea typeface="Arial" panose="020B0604020202020204" pitchFamily="34" charset="0"/>
              </a:rPr>
              <a:t>. The </a:t>
            </a:r>
            <a:r>
              <a:rPr lang="en-GB" sz="1400" b="1" dirty="0">
                <a:solidFill>
                  <a:srgbClr val="00B050"/>
                </a:solidFill>
                <a:ea typeface="Arial" panose="020B0604020202020204" pitchFamily="34" charset="0"/>
              </a:rPr>
              <a:t>threat</a:t>
            </a:r>
            <a:r>
              <a:rPr lang="en-GB" sz="1400" b="1" dirty="0">
                <a:solidFill>
                  <a:srgbClr val="230859"/>
                </a:solidFill>
                <a:ea typeface="Arial" panose="020B0604020202020204" pitchFamily="34" charset="0"/>
              </a:rPr>
              <a:t> from</a:t>
            </a:r>
            <a:r>
              <a:rPr lang="en-GB" sz="1400" dirty="0">
                <a:solidFill>
                  <a:srgbClr val="230859"/>
                </a:solidFill>
                <a:ea typeface="Arial" panose="020B0604020202020204" pitchFamily="34" charset="0"/>
              </a:rPr>
              <a:t> flooding </a:t>
            </a:r>
            <a:r>
              <a:rPr lang="en-GB" sz="1400" b="1" dirty="0">
                <a:solidFill>
                  <a:srgbClr val="230859"/>
                </a:solidFill>
                <a:ea typeface="Arial" panose="020B0604020202020204" pitchFamily="34" charset="0"/>
              </a:rPr>
              <a:t>due to rising sea levels</a:t>
            </a:r>
            <a:r>
              <a:rPr lang="en-GB" sz="1400" dirty="0">
                <a:solidFill>
                  <a:srgbClr val="230859"/>
                </a:solidFill>
                <a:ea typeface="Arial" panose="020B0604020202020204" pitchFamily="34" charset="0"/>
              </a:rPr>
              <a:t> is becoming increasingly serious and the need for more </a:t>
            </a:r>
            <a:r>
              <a:rPr lang="en-GB" sz="1400" b="1" dirty="0">
                <a:solidFill>
                  <a:srgbClr val="230859"/>
                </a:solidFill>
                <a:ea typeface="Arial" panose="020B0604020202020204" pitchFamily="34" charset="0"/>
              </a:rPr>
              <a:t>effective defences</a:t>
            </a:r>
            <a:r>
              <a:rPr lang="en-GB" sz="1400" dirty="0">
                <a:solidFill>
                  <a:srgbClr val="230859"/>
                </a:solidFill>
                <a:ea typeface="Arial" panose="020B0604020202020204" pitchFamily="34" charset="0"/>
              </a:rPr>
              <a:t> more urgent. </a:t>
            </a:r>
            <a:endParaRPr lang="en-GB" sz="1400" dirty="0">
              <a:solidFill>
                <a:srgbClr val="230859"/>
              </a:solidFill>
              <a:effectLst/>
              <a:ea typeface="Arial" panose="020B0604020202020204" pitchFamily="34" charset="0"/>
            </a:endParaRPr>
          </a:p>
        </p:txBody>
      </p:sp>
      <p:sp>
        <p:nvSpPr>
          <p:cNvPr id="7" name="Rectangle 6">
            <a:extLst>
              <a:ext uri="{FF2B5EF4-FFF2-40B4-BE49-F238E27FC236}">
                <a16:creationId xmlns:a16="http://schemas.microsoft.com/office/drawing/2014/main" id="{CE9A11DE-D193-0449-9BB9-EEC82398C7AC}"/>
              </a:ext>
            </a:extLst>
          </p:cNvPr>
          <p:cNvSpPr/>
          <p:nvPr/>
        </p:nvSpPr>
        <p:spPr>
          <a:xfrm>
            <a:off x="252920" y="321373"/>
            <a:ext cx="2957419" cy="1200329"/>
          </a:xfrm>
          <a:prstGeom prst="rect">
            <a:avLst/>
          </a:prstGeom>
        </p:spPr>
        <p:txBody>
          <a:bodyPr wrap="square">
            <a:spAutoFit/>
          </a:bodyPr>
          <a:lstStyle/>
          <a:p>
            <a:r>
              <a:rPr lang="en-GB" sz="2400" b="1" dirty="0">
                <a:solidFill>
                  <a:schemeClr val="bg2">
                    <a:lumMod val="90000"/>
                    <a:lumOff val="10000"/>
                  </a:schemeClr>
                </a:solidFill>
              </a:rPr>
              <a:t>Task 3: Vocabulary search</a:t>
            </a:r>
          </a:p>
        </p:txBody>
      </p:sp>
    </p:spTree>
    <p:extLst>
      <p:ext uri="{BB962C8B-B14F-4D97-AF65-F5344CB8AC3E}">
        <p14:creationId xmlns:p14="http://schemas.microsoft.com/office/powerpoint/2010/main" val="2419746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7159" y="2459504"/>
            <a:ext cx="7025910" cy="1938992"/>
          </a:xfrm>
          <a:prstGeom prst="rect">
            <a:avLst/>
          </a:prstGeom>
        </p:spPr>
        <p:txBody>
          <a:bodyPr wrap="square">
            <a:spAutoFit/>
          </a:bodyPr>
          <a:lstStyle/>
          <a:p>
            <a:r>
              <a:rPr lang="en-GB" sz="2000" b="1" dirty="0">
                <a:solidFill>
                  <a:schemeClr val="bg2">
                    <a:lumMod val="50000"/>
                    <a:lumOff val="50000"/>
                  </a:schemeClr>
                </a:solidFill>
              </a:rPr>
              <a:t>1    What is the weather event?   </a:t>
            </a:r>
          </a:p>
          <a:p>
            <a:r>
              <a:rPr lang="en-GB" sz="2000" b="1" dirty="0">
                <a:solidFill>
                  <a:schemeClr val="bg2">
                    <a:lumMod val="50000"/>
                    <a:lumOff val="50000"/>
                  </a:schemeClr>
                </a:solidFill>
              </a:rPr>
              <a:t> </a:t>
            </a:r>
          </a:p>
          <a:p>
            <a:r>
              <a:rPr lang="en-GB" sz="2000" b="1" dirty="0">
                <a:solidFill>
                  <a:schemeClr val="bg2">
                    <a:lumMod val="50000"/>
                    <a:lumOff val="50000"/>
                  </a:schemeClr>
                </a:solidFill>
              </a:rPr>
              <a:t>2    Where in the world is it?    </a:t>
            </a:r>
          </a:p>
          <a:p>
            <a:endParaRPr lang="en-GB" sz="2000" b="1" dirty="0">
              <a:solidFill>
                <a:schemeClr val="bg2">
                  <a:lumMod val="50000"/>
                  <a:lumOff val="50000"/>
                </a:schemeClr>
              </a:solidFill>
            </a:endParaRPr>
          </a:p>
          <a:p>
            <a:r>
              <a:rPr lang="en-GB" sz="2000" b="1" dirty="0">
                <a:solidFill>
                  <a:schemeClr val="bg2">
                    <a:lumMod val="50000"/>
                    <a:lumOff val="50000"/>
                  </a:schemeClr>
                </a:solidFill>
              </a:rPr>
              <a:t>3    When does it happen?</a:t>
            </a:r>
          </a:p>
          <a:p>
            <a:endParaRPr lang="en-GB" sz="2000" b="1" dirty="0">
              <a:solidFill>
                <a:schemeClr val="bg2">
                  <a:lumMod val="50000"/>
                  <a:lumOff val="50000"/>
                </a:schemeClr>
              </a:solidFill>
            </a:endParaRPr>
          </a:p>
        </p:txBody>
      </p:sp>
      <p:sp>
        <p:nvSpPr>
          <p:cNvPr id="3" name="Rectangle 2"/>
          <p:cNvSpPr/>
          <p:nvPr/>
        </p:nvSpPr>
        <p:spPr>
          <a:xfrm>
            <a:off x="1347843" y="902666"/>
            <a:ext cx="10084341" cy="830997"/>
          </a:xfrm>
          <a:prstGeom prst="rect">
            <a:avLst/>
          </a:prstGeom>
        </p:spPr>
        <p:txBody>
          <a:bodyPr wrap="square">
            <a:spAutoFit/>
          </a:bodyPr>
          <a:lstStyle/>
          <a:p>
            <a:r>
              <a:rPr lang="en-GB" sz="2400" b="1" dirty="0">
                <a:solidFill>
                  <a:schemeClr val="bg2">
                    <a:lumMod val="75000"/>
                    <a:lumOff val="25000"/>
                  </a:schemeClr>
                </a:solidFill>
              </a:rPr>
              <a:t>Task 4: Listen to three news reports and answer the questions about each report. What do all the events have in common?</a:t>
            </a:r>
          </a:p>
        </p:txBody>
      </p:sp>
      <p:pic>
        <p:nvPicPr>
          <p:cNvPr id="8" name="Graphic 83">
            <a:extLst>
              <a:ext uri="{FF2B5EF4-FFF2-40B4-BE49-F238E27FC236}">
                <a16:creationId xmlns:a16="http://schemas.microsoft.com/office/drawing/2014/main" id="{930E179C-3A3E-3543-AE34-B0C63FEC2768}"/>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4327" y="697234"/>
            <a:ext cx="1257272" cy="1241859"/>
          </a:xfrm>
          <a:prstGeom prst="rect">
            <a:avLst/>
          </a:prstGeom>
        </p:spPr>
      </p:pic>
      <p:sp>
        <p:nvSpPr>
          <p:cNvPr id="9" name="Text Placeholder 3">
            <a:extLst>
              <a:ext uri="{FF2B5EF4-FFF2-40B4-BE49-F238E27FC236}">
                <a16:creationId xmlns:a16="http://schemas.microsoft.com/office/drawing/2014/main" id="{B425F7A3-E293-8D4C-9D56-9D24EE0CFAE9}"/>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2267662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8560" y="1762195"/>
            <a:ext cx="11147900" cy="2169825"/>
          </a:xfrm>
          <a:prstGeom prst="rect">
            <a:avLst/>
          </a:prstGeom>
        </p:spPr>
        <p:txBody>
          <a:bodyPr wrap="square">
            <a:spAutoFit/>
          </a:bodyPr>
          <a:lstStyle/>
          <a:p>
            <a:pPr marL="457200" indent="-457200">
              <a:spcAft>
                <a:spcPts val="600"/>
              </a:spcAft>
              <a:buFont typeface="+mj-lt"/>
              <a:buAutoNum type="arabicPeriod"/>
            </a:pPr>
            <a:r>
              <a:rPr lang="en-GB" sz="2000" dirty="0">
                <a:solidFill>
                  <a:schemeClr val="bg2">
                    <a:lumMod val="90000"/>
                    <a:lumOff val="10000"/>
                  </a:schemeClr>
                </a:solidFill>
              </a:rPr>
              <a:t>What’s your favourite season? Why?</a:t>
            </a:r>
          </a:p>
          <a:p>
            <a:pPr marL="457200" indent="-457200">
              <a:spcAft>
                <a:spcPts val="600"/>
              </a:spcAft>
              <a:buFont typeface="+mj-lt"/>
              <a:buAutoNum type="arabicPeriod"/>
            </a:pPr>
            <a:r>
              <a:rPr lang="en-GB" sz="2000" dirty="0">
                <a:solidFill>
                  <a:schemeClr val="bg2">
                    <a:lumMod val="90000"/>
                    <a:lumOff val="10000"/>
                  </a:schemeClr>
                </a:solidFill>
              </a:rPr>
              <a:t>Do you have many extreme weather events in your country? What season do they occur in?</a:t>
            </a:r>
          </a:p>
          <a:p>
            <a:pPr marL="457200" indent="-457200">
              <a:spcAft>
                <a:spcPts val="600"/>
              </a:spcAft>
              <a:buFont typeface="+mj-lt"/>
              <a:buAutoNum type="arabicPeriod"/>
            </a:pPr>
            <a:r>
              <a:rPr lang="en-GB" sz="2000" dirty="0">
                <a:solidFill>
                  <a:schemeClr val="bg2">
                    <a:lumMod val="90000"/>
                    <a:lumOff val="10000"/>
                  </a:schemeClr>
                </a:solidFill>
              </a:rPr>
              <a:t>Has there been any unexpected weather in the last few months? Do you think weather patterns are changing in your country? If so, why do you think this is?</a:t>
            </a:r>
          </a:p>
          <a:p>
            <a:pPr marL="457200" indent="-457200">
              <a:spcAft>
                <a:spcPts val="600"/>
              </a:spcAft>
              <a:buFont typeface="+mj-lt"/>
              <a:buAutoNum type="arabicPeriod"/>
            </a:pPr>
            <a:r>
              <a:rPr lang="en-GB" sz="2000" dirty="0">
                <a:solidFill>
                  <a:schemeClr val="bg2">
                    <a:lumMod val="90000"/>
                    <a:lumOff val="10000"/>
                  </a:schemeClr>
                </a:solidFill>
              </a:rPr>
              <a:t>Which of these are common problems in your country or region? </a:t>
            </a:r>
          </a:p>
        </p:txBody>
      </p:sp>
      <p:sp>
        <p:nvSpPr>
          <p:cNvPr id="3" name="Rectangle 2"/>
          <p:cNvSpPr/>
          <p:nvPr/>
        </p:nvSpPr>
        <p:spPr>
          <a:xfrm>
            <a:off x="408560" y="976407"/>
            <a:ext cx="10084341" cy="461665"/>
          </a:xfrm>
          <a:prstGeom prst="rect">
            <a:avLst/>
          </a:prstGeom>
        </p:spPr>
        <p:txBody>
          <a:bodyPr wrap="square">
            <a:spAutoFit/>
          </a:bodyPr>
          <a:lstStyle/>
          <a:p>
            <a:r>
              <a:rPr lang="en-GB" sz="2400" b="1" dirty="0">
                <a:solidFill>
                  <a:schemeClr val="bg2">
                    <a:lumMod val="90000"/>
                    <a:lumOff val="10000"/>
                  </a:schemeClr>
                </a:solidFill>
              </a:rPr>
              <a:t>Task 1: Discuss the questions.</a:t>
            </a:r>
          </a:p>
        </p:txBody>
      </p:sp>
      <p:sp>
        <p:nvSpPr>
          <p:cNvPr id="6" name="Rectangle 5"/>
          <p:cNvSpPr/>
          <p:nvPr/>
        </p:nvSpPr>
        <p:spPr>
          <a:xfrm>
            <a:off x="875489"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ea typeface="Arial" panose="020B0604020202020204" pitchFamily="34" charset="0"/>
              </a:rPr>
              <a:t>blizzards      flooding     forest fires     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smog     tornadoes     tidal surges</a:t>
            </a:r>
            <a:endParaRPr lang="en-GB" sz="800" dirty="0">
              <a:solidFill>
                <a:srgbClr val="005CB9"/>
              </a:solidFill>
              <a:effectLst/>
              <a:ea typeface="Arial" panose="020B0604020202020204" pitchFamily="34" charset="0"/>
            </a:endParaRPr>
          </a:p>
        </p:txBody>
      </p:sp>
      <p:sp>
        <p:nvSpPr>
          <p:cNvPr id="10" name="Text Placeholder 3">
            <a:extLst>
              <a:ext uri="{FF2B5EF4-FFF2-40B4-BE49-F238E27FC236}">
                <a16:creationId xmlns:a16="http://schemas.microsoft.com/office/drawing/2014/main" id="{1A07234C-9321-D843-852A-86FFA200105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4283674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64339" y="2085571"/>
            <a:ext cx="9248115" cy="3170099"/>
          </a:xfrm>
          <a:prstGeom prst="rect">
            <a:avLst/>
          </a:prstGeom>
        </p:spPr>
        <p:txBody>
          <a:bodyPr wrap="square">
            <a:spAutoFit/>
          </a:bodyPr>
          <a:lstStyle/>
          <a:p>
            <a:pPr marL="457200" indent="-457200">
              <a:spcAft>
                <a:spcPts val="1200"/>
              </a:spcAft>
              <a:buFont typeface="+mj-lt"/>
              <a:buAutoNum type="alphaLcPeriod"/>
            </a:pPr>
            <a:r>
              <a:rPr lang="en-GB" sz="2000" b="1" dirty="0">
                <a:solidFill>
                  <a:schemeClr val="bg2">
                    <a:lumMod val="50000"/>
                    <a:lumOff val="50000"/>
                  </a:schemeClr>
                </a:solidFill>
              </a:rPr>
              <a:t>is not immediately dangerous to people? </a:t>
            </a:r>
          </a:p>
          <a:p>
            <a:pPr marL="457200" indent="-457200">
              <a:spcAft>
                <a:spcPts val="1200"/>
              </a:spcAft>
              <a:buFont typeface="+mj-lt"/>
              <a:buAutoNum type="alphaLcPeriod"/>
            </a:pPr>
            <a:r>
              <a:rPr lang="en-GB" sz="2000" b="1" dirty="0">
                <a:solidFill>
                  <a:schemeClr val="bg2">
                    <a:lumMod val="50000"/>
                    <a:lumOff val="50000"/>
                  </a:schemeClr>
                </a:solidFill>
              </a:rPr>
              <a:t>is affecting poor people worse? </a:t>
            </a:r>
          </a:p>
          <a:p>
            <a:pPr marL="457200" indent="-457200">
              <a:spcAft>
                <a:spcPts val="1200"/>
              </a:spcAft>
              <a:buFont typeface="+mj-lt"/>
              <a:buAutoNum type="alphaLcPeriod"/>
            </a:pPr>
            <a:r>
              <a:rPr lang="en-GB" sz="2000" b="1" dirty="0">
                <a:solidFill>
                  <a:schemeClr val="bg2">
                    <a:lumMod val="50000"/>
                    <a:lumOff val="50000"/>
                  </a:schemeClr>
                </a:solidFill>
              </a:rPr>
              <a:t>is damaging the economy? </a:t>
            </a:r>
          </a:p>
          <a:p>
            <a:pPr marL="457200" indent="-457200">
              <a:spcAft>
                <a:spcPts val="1200"/>
              </a:spcAft>
              <a:buFont typeface="+mj-lt"/>
              <a:buAutoNum type="alphaLcPeriod"/>
            </a:pPr>
            <a:r>
              <a:rPr lang="en-GB" sz="2000" b="1" dirty="0">
                <a:solidFill>
                  <a:schemeClr val="bg2">
                    <a:lumMod val="50000"/>
                    <a:lumOff val="50000"/>
                  </a:schemeClr>
                </a:solidFill>
              </a:rPr>
              <a:t>is good news to some people? </a:t>
            </a:r>
          </a:p>
          <a:p>
            <a:pPr marL="457200" indent="-457200">
              <a:spcAft>
                <a:spcPts val="1200"/>
              </a:spcAft>
              <a:buFont typeface="+mj-lt"/>
              <a:buAutoNum type="alphaLcPeriod"/>
            </a:pPr>
            <a:r>
              <a:rPr lang="en-GB" sz="2000" b="1" dirty="0">
                <a:solidFill>
                  <a:schemeClr val="bg2">
                    <a:lumMod val="50000"/>
                    <a:lumOff val="50000"/>
                  </a:schemeClr>
                </a:solidFill>
              </a:rPr>
              <a:t>is more common in other parts of the country? </a:t>
            </a:r>
          </a:p>
          <a:p>
            <a:pPr marL="457200" indent="-457200">
              <a:spcAft>
                <a:spcPts val="1200"/>
              </a:spcAft>
              <a:buFont typeface="+mj-lt"/>
              <a:buAutoNum type="alphaLcPeriod"/>
            </a:pPr>
            <a:r>
              <a:rPr lang="en-GB" sz="2000" b="1" dirty="0">
                <a:solidFill>
                  <a:schemeClr val="bg2">
                    <a:lumMod val="50000"/>
                    <a:lumOff val="50000"/>
                  </a:schemeClr>
                </a:solidFill>
              </a:rPr>
              <a:t>means that next time it is likely to be even worse? </a:t>
            </a:r>
          </a:p>
          <a:p>
            <a:endParaRPr lang="en-GB" sz="2000" b="1" dirty="0">
              <a:solidFill>
                <a:schemeClr val="bg2">
                  <a:lumMod val="50000"/>
                  <a:lumOff val="50000"/>
                </a:schemeClr>
              </a:solidFill>
            </a:endParaRPr>
          </a:p>
        </p:txBody>
      </p:sp>
      <p:sp>
        <p:nvSpPr>
          <p:cNvPr id="3" name="Rectangle 2"/>
          <p:cNvSpPr/>
          <p:nvPr/>
        </p:nvSpPr>
        <p:spPr>
          <a:xfrm>
            <a:off x="1252611" y="1087330"/>
            <a:ext cx="10084341" cy="830997"/>
          </a:xfrm>
          <a:prstGeom prst="rect">
            <a:avLst/>
          </a:prstGeom>
        </p:spPr>
        <p:txBody>
          <a:bodyPr wrap="square">
            <a:spAutoFit/>
          </a:bodyPr>
          <a:lstStyle/>
          <a:p>
            <a:r>
              <a:rPr lang="en-GB" sz="2400" b="1" dirty="0">
                <a:solidFill>
                  <a:schemeClr val="bg2">
                    <a:lumMod val="75000"/>
                    <a:lumOff val="25000"/>
                  </a:schemeClr>
                </a:solidFill>
              </a:rPr>
              <a:t>Task 5: Listen to the reports again. Which of the weather events …</a:t>
            </a:r>
          </a:p>
        </p:txBody>
      </p:sp>
      <p:pic>
        <p:nvPicPr>
          <p:cNvPr id="5" name="Graphic 83">
            <a:extLst>
              <a:ext uri="{FF2B5EF4-FFF2-40B4-BE49-F238E27FC236}">
                <a16:creationId xmlns:a16="http://schemas.microsoft.com/office/drawing/2014/main" id="{F5B69019-C362-0242-98C1-FEFC49D8012A}"/>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4327" y="697234"/>
            <a:ext cx="1257272" cy="1241859"/>
          </a:xfrm>
          <a:prstGeom prst="rect">
            <a:avLst/>
          </a:prstGeom>
        </p:spPr>
      </p:pic>
      <p:sp>
        <p:nvSpPr>
          <p:cNvPr id="9" name="Text Placeholder 3">
            <a:extLst>
              <a:ext uri="{FF2B5EF4-FFF2-40B4-BE49-F238E27FC236}">
                <a16:creationId xmlns:a16="http://schemas.microsoft.com/office/drawing/2014/main" id="{59284172-EBBA-0040-A954-E45C03CAB396}"/>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3541196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52611" y="2103993"/>
            <a:ext cx="9248115" cy="2246769"/>
          </a:xfrm>
          <a:prstGeom prst="rect">
            <a:avLst/>
          </a:prstGeom>
        </p:spPr>
        <p:txBody>
          <a:bodyPr wrap="square">
            <a:spAutoFit/>
          </a:bodyPr>
          <a:lstStyle/>
          <a:p>
            <a:r>
              <a:rPr lang="en-GB" sz="2000" b="1" dirty="0">
                <a:solidFill>
                  <a:schemeClr val="bg2">
                    <a:lumMod val="50000"/>
                    <a:lumOff val="50000"/>
                  </a:schemeClr>
                </a:solidFill>
              </a:rPr>
              <a:t>Which of the three news reports is the most worrying, in your opinion? Why?</a:t>
            </a:r>
          </a:p>
          <a:p>
            <a:endParaRPr lang="en-GB" sz="2000" b="1" dirty="0">
              <a:solidFill>
                <a:schemeClr val="bg2">
                  <a:lumMod val="50000"/>
                  <a:lumOff val="50000"/>
                </a:schemeClr>
              </a:solidFill>
            </a:endParaRPr>
          </a:p>
          <a:p>
            <a:r>
              <a:rPr lang="en-GB" sz="2000" b="1" dirty="0">
                <a:solidFill>
                  <a:schemeClr val="bg2">
                    <a:lumMod val="50000"/>
                    <a:lumOff val="50000"/>
                  </a:schemeClr>
                </a:solidFill>
              </a:rPr>
              <a:t>What can be done now to reduce the chances that the climate will become more extreme in the future? By ordinary people? By governments?</a:t>
            </a:r>
          </a:p>
          <a:p>
            <a:endParaRPr lang="en-GB" sz="2000" b="1" dirty="0">
              <a:solidFill>
                <a:schemeClr val="bg2">
                  <a:lumMod val="50000"/>
                  <a:lumOff val="50000"/>
                </a:schemeClr>
              </a:solidFill>
            </a:endParaRPr>
          </a:p>
        </p:txBody>
      </p:sp>
      <p:sp>
        <p:nvSpPr>
          <p:cNvPr id="3" name="Rectangle 2"/>
          <p:cNvSpPr/>
          <p:nvPr/>
        </p:nvSpPr>
        <p:spPr>
          <a:xfrm>
            <a:off x="1252611" y="1087330"/>
            <a:ext cx="10084341" cy="461665"/>
          </a:xfrm>
          <a:prstGeom prst="rect">
            <a:avLst/>
          </a:prstGeom>
        </p:spPr>
        <p:txBody>
          <a:bodyPr wrap="square">
            <a:spAutoFit/>
          </a:bodyPr>
          <a:lstStyle/>
          <a:p>
            <a:r>
              <a:rPr lang="en-GB" sz="2400" b="1" dirty="0">
                <a:solidFill>
                  <a:schemeClr val="bg2">
                    <a:lumMod val="75000"/>
                    <a:lumOff val="25000"/>
                  </a:schemeClr>
                </a:solidFill>
              </a:rPr>
              <a:t>Task 6: Discuss the questions in pairs.</a:t>
            </a:r>
          </a:p>
        </p:txBody>
      </p:sp>
      <p:sp>
        <p:nvSpPr>
          <p:cNvPr id="9" name="Text Placeholder 3">
            <a:extLst>
              <a:ext uri="{FF2B5EF4-FFF2-40B4-BE49-F238E27FC236}">
                <a16:creationId xmlns:a16="http://schemas.microsoft.com/office/drawing/2014/main" id="{59284172-EBBA-0040-A954-E45C03CAB396}"/>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23741238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8029" y="288462"/>
            <a:ext cx="11042094" cy="707886"/>
          </a:xfrm>
          <a:prstGeom prst="rect">
            <a:avLst/>
          </a:prstGeom>
        </p:spPr>
        <p:txBody>
          <a:bodyPr wrap="square">
            <a:spAutoFit/>
          </a:bodyPr>
          <a:lstStyle/>
          <a:p>
            <a:r>
              <a:rPr lang="en-GB" sz="2000" b="1" dirty="0">
                <a:solidFill>
                  <a:schemeClr val="bg2">
                    <a:lumMod val="75000"/>
                    <a:lumOff val="25000"/>
                  </a:schemeClr>
                </a:solidFill>
              </a:rPr>
              <a:t>Task 7: An extreme weather event is threatening to hit your region. You will work in groups to plan communications about the event to the public. Follow the steps. </a:t>
            </a:r>
          </a:p>
        </p:txBody>
      </p:sp>
      <p:sp>
        <p:nvSpPr>
          <p:cNvPr id="9" name="Text Placeholder 3">
            <a:extLst>
              <a:ext uri="{FF2B5EF4-FFF2-40B4-BE49-F238E27FC236}">
                <a16:creationId xmlns:a16="http://schemas.microsoft.com/office/drawing/2014/main" id="{59284172-EBBA-0040-A954-E45C03CAB396}"/>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
        <p:nvSpPr>
          <p:cNvPr id="7" name="Rectangle 6">
            <a:extLst>
              <a:ext uri="{FF2B5EF4-FFF2-40B4-BE49-F238E27FC236}">
                <a16:creationId xmlns:a16="http://schemas.microsoft.com/office/drawing/2014/main" id="{588C527B-A7AF-EF40-B245-3A8696D3DD8A}"/>
              </a:ext>
            </a:extLst>
          </p:cNvPr>
          <p:cNvSpPr/>
          <p:nvPr/>
        </p:nvSpPr>
        <p:spPr>
          <a:xfrm>
            <a:off x="816065" y="1119435"/>
            <a:ext cx="6426742" cy="4154984"/>
          </a:xfrm>
          <a:prstGeom prst="rect">
            <a:avLst/>
          </a:prstGeom>
        </p:spPr>
        <p:txBody>
          <a:bodyPr wrap="square">
            <a:spAutoFit/>
          </a:bodyPr>
          <a:lstStyle/>
          <a:p>
            <a:pPr marL="342900" marR="0" lvl="0" indent="-34290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i="0" u="none" strike="noStrike" kern="0" cap="none" spc="0" normalizeH="0" baseline="0" noProof="0" dirty="0">
                <a:ln>
                  <a:noFill/>
                </a:ln>
                <a:solidFill>
                  <a:srgbClr val="230859"/>
                </a:solidFill>
                <a:effectLst/>
                <a:uLnTx/>
                <a:uFillTx/>
              </a:rPr>
              <a:t>Choose a weather event that could affect your region in the future.</a:t>
            </a:r>
          </a:p>
          <a:p>
            <a:pPr marL="342900" marR="0" lvl="0" indent="-34290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i="0" u="none" strike="noStrike" kern="0" cap="none" spc="0" normalizeH="0" baseline="0" noProof="0" dirty="0">
                <a:ln>
                  <a:noFill/>
                </a:ln>
                <a:solidFill>
                  <a:srgbClr val="230859"/>
                </a:solidFill>
                <a:effectLst/>
                <a:uLnTx/>
                <a:uFillTx/>
              </a:rPr>
              <a:t>Your teacher will give you one of these roles: police officer, local politician, emergency service planner. Plan what you need to do to prepare the region for the event and to keep everyone safe. </a:t>
            </a:r>
            <a:r>
              <a:rPr lang="en-GB" kern="0" dirty="0">
                <a:solidFill>
                  <a:srgbClr val="230859"/>
                </a:solidFill>
              </a:rPr>
              <a:t>If it’s possible, s</a:t>
            </a:r>
            <a:r>
              <a:rPr kumimoji="0" lang="en-GB" i="0" u="none" strike="noStrike" kern="0" cap="none" spc="0" normalizeH="0" baseline="0" noProof="0" dirty="0" err="1">
                <a:ln>
                  <a:noFill/>
                </a:ln>
                <a:solidFill>
                  <a:srgbClr val="230859"/>
                </a:solidFill>
                <a:effectLst/>
                <a:uLnTx/>
                <a:uFillTx/>
              </a:rPr>
              <a:t>earch</a:t>
            </a:r>
            <a:r>
              <a:rPr kumimoji="0" lang="en-GB" i="0" u="none" strike="noStrike" kern="0" cap="none" spc="0" normalizeH="0" baseline="0" noProof="0" dirty="0">
                <a:ln>
                  <a:noFill/>
                </a:ln>
                <a:solidFill>
                  <a:srgbClr val="230859"/>
                </a:solidFill>
                <a:effectLst/>
                <a:uLnTx/>
                <a:uFillTx/>
              </a:rPr>
              <a:t> online for ideas.</a:t>
            </a:r>
          </a:p>
          <a:p>
            <a:pPr marL="342900" marR="0" lvl="0" indent="-34290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i="0" u="none" strike="noStrike" kern="0" cap="none" spc="0" normalizeH="0" baseline="0" noProof="0" dirty="0">
                <a:ln>
                  <a:noFill/>
                </a:ln>
                <a:solidFill>
                  <a:srgbClr val="230859"/>
                </a:solidFill>
                <a:effectLst/>
                <a:uLnTx/>
                <a:uFillTx/>
              </a:rPr>
              <a:t>Your teacher will put you into a new group: an Emergency Planning Committee. Decide important messages you should give the public and the advice they need to stay safe.</a:t>
            </a:r>
          </a:p>
          <a:p>
            <a:pPr marL="342900" marR="0" lvl="0" indent="-34290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i="0" u="none" strike="noStrike" kern="0" cap="none" spc="0" normalizeH="0" baseline="0" noProof="0" dirty="0">
                <a:ln>
                  <a:noFill/>
                </a:ln>
                <a:solidFill>
                  <a:srgbClr val="230859"/>
                </a:solidFill>
                <a:effectLst/>
                <a:uLnTx/>
                <a:uFillTx/>
              </a:rPr>
              <a:t>Write a series of social media messages to communicate to the public.</a:t>
            </a:r>
          </a:p>
        </p:txBody>
      </p:sp>
      <p:pic>
        <p:nvPicPr>
          <p:cNvPr id="8" name="Picture 7">
            <a:extLst>
              <a:ext uri="{FF2B5EF4-FFF2-40B4-BE49-F238E27FC236}">
                <a16:creationId xmlns:a16="http://schemas.microsoft.com/office/drawing/2014/main" id="{83A60029-7D76-6B45-8DB5-794EECCEF57F}"/>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462781" y="1831817"/>
            <a:ext cx="4489362" cy="3504575"/>
          </a:xfrm>
          <a:prstGeom prst="rect">
            <a:avLst/>
          </a:prstGeom>
          <a:ln w="12700" cap="rnd">
            <a:solidFill>
              <a:schemeClr val="bg1">
                <a:lumMod val="65000"/>
              </a:schemeClr>
            </a:solidFill>
            <a:round/>
          </a:ln>
        </p:spPr>
      </p:pic>
    </p:spTree>
    <p:extLst>
      <p:ext uri="{BB962C8B-B14F-4D97-AF65-F5344CB8AC3E}">
        <p14:creationId xmlns:p14="http://schemas.microsoft.com/office/powerpoint/2010/main" val="172282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461665"/>
          </a:xfrm>
          <a:prstGeom prst="rect">
            <a:avLst/>
          </a:prstGeom>
        </p:spPr>
        <p:txBody>
          <a:bodyPr wrap="square">
            <a:spAutoFit/>
          </a:bodyPr>
          <a:lstStyle/>
          <a:p>
            <a:r>
              <a:rPr lang="en-GB" sz="2400" b="1" dirty="0" err="1">
                <a:solidFill>
                  <a:schemeClr val="bg2">
                    <a:lumMod val="90000"/>
                    <a:lumOff val="10000"/>
                  </a:schemeClr>
                </a:solidFill>
              </a:rPr>
              <a:t>Audioscript</a:t>
            </a:r>
            <a:r>
              <a:rPr lang="en-GB" sz="2400" b="1" dirty="0">
                <a:solidFill>
                  <a:schemeClr val="bg2">
                    <a:lumMod val="90000"/>
                    <a:lumOff val="10000"/>
                  </a:schemeClr>
                </a:solidFill>
              </a:rPr>
              <a:t> 1</a:t>
            </a:r>
          </a:p>
        </p:txBody>
      </p:sp>
      <p:sp>
        <p:nvSpPr>
          <p:cNvPr id="5" name="Rectangle 4">
            <a:extLst>
              <a:ext uri="{FF2B5EF4-FFF2-40B4-BE49-F238E27FC236}">
                <a16:creationId xmlns:a16="http://schemas.microsoft.com/office/drawing/2014/main" id="{D2328884-4375-6C49-8D17-81C043247715}"/>
              </a:ext>
            </a:extLst>
          </p:cNvPr>
          <p:cNvSpPr/>
          <p:nvPr/>
        </p:nvSpPr>
        <p:spPr>
          <a:xfrm>
            <a:off x="813775" y="1225339"/>
            <a:ext cx="10564450" cy="4359911"/>
          </a:xfrm>
          <a:prstGeom prst="rect">
            <a:avLst/>
          </a:prstGeom>
        </p:spPr>
        <p:txBody>
          <a:bodyPr wrap="square">
            <a:spAutoFit/>
          </a:bodyPr>
          <a:lstStyle/>
          <a:p>
            <a:pPr marL="230505">
              <a:lnSpc>
                <a:spcPct val="115000"/>
              </a:lnSpc>
              <a:spcAft>
                <a:spcPts val="600"/>
              </a:spcAft>
            </a:pPr>
            <a:r>
              <a:rPr lang="en-GB" sz="1800" dirty="0">
                <a:solidFill>
                  <a:schemeClr val="bg1"/>
                </a:solidFill>
                <a:effectLst/>
                <a:ea typeface="Arial" panose="020B0604020202020204" pitchFamily="34" charset="0"/>
              </a:rPr>
              <a:t>Farmers in Eastern India are feeling the effects of another bad monsoon this month. Overall, June was 19 per cent down on average rainfall and July looks as if it’s going to continue affecting the east and central provinces of the country. Although not likely to reach the devastating conditions of 2032, a poor harvest is expected, and the Indian economy is likely to be affected. </a:t>
            </a:r>
            <a:endParaRPr lang="en-GB" sz="1800" dirty="0">
              <a:solidFill>
                <a:schemeClr val="bg1"/>
              </a:solidFill>
              <a:effectLst/>
              <a:ea typeface="Times New Roman" panose="02020603050405020304" pitchFamily="18" charset="0"/>
            </a:endParaRPr>
          </a:p>
          <a:p>
            <a:pPr marL="230505">
              <a:lnSpc>
                <a:spcPct val="115000"/>
              </a:lnSpc>
              <a:spcAft>
                <a:spcPts val="600"/>
              </a:spcAft>
            </a:pPr>
            <a:r>
              <a:rPr lang="en-GB" sz="1800" dirty="0">
                <a:solidFill>
                  <a:schemeClr val="bg1"/>
                </a:solidFill>
                <a:effectLst/>
                <a:ea typeface="Arial" panose="020B0604020202020204" pitchFamily="34" charset="0"/>
              </a:rPr>
              <a:t>In 2032, almost half of India, home to more than 500 million people, experienced drought-like conditions, and the accompanying heatwave killed many people in the eastern state of Bihar. Many more vulnerable families are being forced to leave their lands and take shelter in relief camps.</a:t>
            </a:r>
            <a:endParaRPr lang="en-GB" sz="1800" dirty="0">
              <a:solidFill>
                <a:schemeClr val="bg1"/>
              </a:solidFill>
              <a:effectLst/>
              <a:ea typeface="Times New Roman" panose="02020603050405020304" pitchFamily="18" charset="0"/>
            </a:endParaRPr>
          </a:p>
          <a:p>
            <a:pPr marL="230505">
              <a:lnSpc>
                <a:spcPct val="115000"/>
              </a:lnSpc>
              <a:spcAft>
                <a:spcPts val="600"/>
              </a:spcAft>
            </a:pPr>
            <a:r>
              <a:rPr lang="en-GB" sz="1800" dirty="0">
                <a:solidFill>
                  <a:schemeClr val="bg1"/>
                </a:solidFill>
                <a:effectLst/>
                <a:ea typeface="Arial" panose="020B0604020202020204" pitchFamily="34" charset="0"/>
              </a:rPr>
              <a:t>Since the 2020s, which were much drier than normal, there has been on average five per cent more rain on average in India than before 2020. The rain is falling at unusual times of year, causing damage to crops. But this year, it looks likely that we are returning to the other extreme: drought conditions.  </a:t>
            </a:r>
            <a:r>
              <a:rPr lang="en-GB" sz="1800" dirty="0">
                <a:effectLst/>
                <a:latin typeface="Arial" panose="020B0604020202020204" pitchFamily="34" charset="0"/>
                <a:ea typeface="Arial" panose="020B0604020202020204" pitchFamily="34" charset="0"/>
              </a:rPr>
              <a:t>conditions.</a:t>
            </a:r>
            <a:endParaRPr lang="en-GB" sz="1800" dirty="0">
              <a:effectLst/>
              <a:latin typeface="Arial" panose="020B0604020202020204" pitchFamily="34" charset="0"/>
              <a:ea typeface="Times New Roman" panose="02020603050405020304" pitchFamily="18" charset="0"/>
            </a:endParaRP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3204568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461665"/>
          </a:xfrm>
          <a:prstGeom prst="rect">
            <a:avLst/>
          </a:prstGeom>
        </p:spPr>
        <p:txBody>
          <a:bodyPr wrap="square">
            <a:spAutoFit/>
          </a:bodyPr>
          <a:lstStyle/>
          <a:p>
            <a:r>
              <a:rPr lang="en-GB" sz="2400" b="1" dirty="0" err="1">
                <a:solidFill>
                  <a:schemeClr val="bg2">
                    <a:lumMod val="90000"/>
                    <a:lumOff val="10000"/>
                  </a:schemeClr>
                </a:solidFill>
              </a:rPr>
              <a:t>Audioscript</a:t>
            </a:r>
            <a:r>
              <a:rPr lang="en-GB" sz="2400" b="1" dirty="0">
                <a:solidFill>
                  <a:schemeClr val="bg2">
                    <a:lumMod val="90000"/>
                    <a:lumOff val="10000"/>
                  </a:schemeClr>
                </a:solidFill>
              </a:rPr>
              <a:t> 2</a:t>
            </a:r>
          </a:p>
        </p:txBody>
      </p:sp>
      <p:sp>
        <p:nvSpPr>
          <p:cNvPr id="5" name="Rectangle 4">
            <a:extLst>
              <a:ext uri="{FF2B5EF4-FFF2-40B4-BE49-F238E27FC236}">
                <a16:creationId xmlns:a16="http://schemas.microsoft.com/office/drawing/2014/main" id="{D2328884-4375-6C49-8D17-81C043247715}"/>
              </a:ext>
            </a:extLst>
          </p:cNvPr>
          <p:cNvSpPr/>
          <p:nvPr/>
        </p:nvSpPr>
        <p:spPr>
          <a:xfrm>
            <a:off x="813775" y="1225339"/>
            <a:ext cx="10564450" cy="4038221"/>
          </a:xfrm>
          <a:prstGeom prst="rect">
            <a:avLst/>
          </a:prstGeom>
        </p:spPr>
        <p:txBody>
          <a:bodyPr wrap="square">
            <a:spAutoFit/>
          </a:bodyPr>
          <a:lstStyle/>
          <a:p>
            <a:pPr marL="230505">
              <a:lnSpc>
                <a:spcPct val="115000"/>
              </a:lnSpc>
              <a:spcAft>
                <a:spcPts val="600"/>
              </a:spcAft>
            </a:pPr>
            <a:r>
              <a:rPr lang="en-GB" sz="1800" dirty="0">
                <a:solidFill>
                  <a:schemeClr val="bg1"/>
                </a:solidFill>
                <a:effectLst/>
                <a:ea typeface="Arial" panose="020B0604020202020204" pitchFamily="34" charset="0"/>
              </a:rPr>
              <a:t>Areas of eastern Siberia are experiencing unusually high temperatures, leading to wildfires across the region. While it isn't uncommon for these areas of tundra to burn in summer, scientists say there is reason to be worried. Marianna Vinogradov, professor in environmental geography at the Moscow School of Economics, said that the size of the fires has not been seen since 2027. </a:t>
            </a:r>
            <a:endParaRPr lang="en-GB" sz="1800" dirty="0">
              <a:solidFill>
                <a:schemeClr val="bg1"/>
              </a:solidFill>
              <a:effectLst/>
              <a:ea typeface="Times New Roman" panose="02020603050405020304" pitchFamily="18" charset="0"/>
            </a:endParaRPr>
          </a:p>
          <a:p>
            <a:pPr marL="230505">
              <a:lnSpc>
                <a:spcPct val="115000"/>
              </a:lnSpc>
              <a:spcAft>
                <a:spcPts val="600"/>
              </a:spcAft>
            </a:pPr>
            <a:r>
              <a:rPr lang="en-GB" sz="1800" dirty="0">
                <a:solidFill>
                  <a:schemeClr val="bg1"/>
                </a:solidFill>
                <a:effectLst/>
                <a:ea typeface="Arial" panose="020B0604020202020204" pitchFamily="34" charset="0"/>
              </a:rPr>
              <a:t>The fires are further north than usual, and the explanation, unsurprisingly, is human-caused global heating. The Arctic region is experiencing rising temperatures at more than twice the speed than the rest of the planet.</a:t>
            </a:r>
            <a:endParaRPr lang="en-GB" sz="1800" dirty="0">
              <a:solidFill>
                <a:schemeClr val="bg1"/>
              </a:solidFill>
              <a:effectLst/>
              <a:ea typeface="Times New Roman" panose="02020603050405020304" pitchFamily="18" charset="0"/>
            </a:endParaRPr>
          </a:p>
          <a:p>
            <a:pPr marL="230505">
              <a:lnSpc>
                <a:spcPct val="115000"/>
              </a:lnSpc>
              <a:spcAft>
                <a:spcPts val="600"/>
              </a:spcAft>
            </a:pPr>
            <a:r>
              <a:rPr lang="en-GB" sz="1800" dirty="0">
                <a:solidFill>
                  <a:schemeClr val="bg1"/>
                </a:solidFill>
                <a:effectLst/>
                <a:ea typeface="Arial" panose="020B0604020202020204" pitchFamily="34" charset="0"/>
              </a:rPr>
              <a:t>The good news is that these fires are a long way from towns or villages. What is not so good is that they will only make the situation worse in future years. It seems the fires are burning through ‘peat’, which is soil that keeps the carbon locked in the ground. When they burn, carbon stores emit greenhouse gases, which further exacerbate global warming, leading to more fires.</a:t>
            </a:r>
            <a:endParaRPr lang="en-GB" sz="1800" dirty="0">
              <a:solidFill>
                <a:schemeClr val="bg1"/>
              </a:solidFill>
              <a:effectLst/>
              <a:ea typeface="Times New Roman" panose="02020603050405020304" pitchFamily="18" charset="0"/>
            </a:endParaRP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21139066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461665"/>
          </a:xfrm>
          <a:prstGeom prst="rect">
            <a:avLst/>
          </a:prstGeom>
        </p:spPr>
        <p:txBody>
          <a:bodyPr wrap="square">
            <a:spAutoFit/>
          </a:bodyPr>
          <a:lstStyle/>
          <a:p>
            <a:r>
              <a:rPr lang="en-GB" sz="2400" b="1" dirty="0" err="1">
                <a:solidFill>
                  <a:schemeClr val="bg2">
                    <a:lumMod val="90000"/>
                    <a:lumOff val="10000"/>
                  </a:schemeClr>
                </a:solidFill>
              </a:rPr>
              <a:t>Audioscript</a:t>
            </a:r>
            <a:r>
              <a:rPr lang="en-GB" sz="2400" b="1" dirty="0">
                <a:solidFill>
                  <a:schemeClr val="bg2">
                    <a:lumMod val="90000"/>
                    <a:lumOff val="10000"/>
                  </a:schemeClr>
                </a:solidFill>
              </a:rPr>
              <a:t> 3</a:t>
            </a:r>
          </a:p>
        </p:txBody>
      </p:sp>
      <p:sp>
        <p:nvSpPr>
          <p:cNvPr id="5" name="Rectangle 4">
            <a:extLst>
              <a:ext uri="{FF2B5EF4-FFF2-40B4-BE49-F238E27FC236}">
                <a16:creationId xmlns:a16="http://schemas.microsoft.com/office/drawing/2014/main" id="{D2328884-4375-6C49-8D17-81C043247715}"/>
              </a:ext>
            </a:extLst>
          </p:cNvPr>
          <p:cNvSpPr/>
          <p:nvPr/>
        </p:nvSpPr>
        <p:spPr>
          <a:xfrm>
            <a:off x="813775" y="1225339"/>
            <a:ext cx="10564450" cy="4115166"/>
          </a:xfrm>
          <a:prstGeom prst="rect">
            <a:avLst/>
          </a:prstGeom>
        </p:spPr>
        <p:txBody>
          <a:bodyPr wrap="square">
            <a:spAutoFit/>
          </a:bodyPr>
          <a:lstStyle/>
          <a:p>
            <a:pPr marL="230505">
              <a:lnSpc>
                <a:spcPct val="115000"/>
              </a:lnSpc>
              <a:spcAft>
                <a:spcPts val="600"/>
              </a:spcAft>
            </a:pPr>
            <a:r>
              <a:rPr lang="en-GB" sz="1800" dirty="0">
                <a:solidFill>
                  <a:schemeClr val="bg1"/>
                </a:solidFill>
                <a:effectLst/>
                <a:ea typeface="Arial" panose="020B0604020202020204" pitchFamily="34" charset="0"/>
              </a:rPr>
              <a:t>The Red Sea coast of Saudi Arabia is under several centimetres of snow this morning as the region south of Mecca experiences snow for the second time this winter. Families were out enjoying the cold snap. One group of children decided that a snowman was boring and built a snow camel instead.</a:t>
            </a:r>
            <a:endParaRPr lang="en-GB" sz="1800" dirty="0">
              <a:solidFill>
                <a:schemeClr val="bg1"/>
              </a:solidFill>
              <a:effectLst/>
              <a:ea typeface="Times New Roman" panose="02020603050405020304" pitchFamily="18" charset="0"/>
            </a:endParaRPr>
          </a:p>
          <a:p>
            <a:pPr marL="230505">
              <a:lnSpc>
                <a:spcPct val="115000"/>
              </a:lnSpc>
              <a:spcAft>
                <a:spcPts val="600"/>
              </a:spcAft>
            </a:pPr>
            <a:r>
              <a:rPr lang="en-GB" sz="1800" dirty="0">
                <a:solidFill>
                  <a:schemeClr val="bg1"/>
                </a:solidFill>
                <a:effectLst/>
                <a:ea typeface="Arial" panose="020B0604020202020204" pitchFamily="34" charset="0"/>
              </a:rPr>
              <a:t>It’s not all fun, though. The local traffic police are warning drivers to be especially careful in the snowy conditions. </a:t>
            </a:r>
            <a:endParaRPr lang="en-GB" sz="1800" dirty="0">
              <a:solidFill>
                <a:schemeClr val="bg1"/>
              </a:solidFill>
              <a:effectLst/>
              <a:ea typeface="Times New Roman" panose="02020603050405020304" pitchFamily="18" charset="0"/>
            </a:endParaRPr>
          </a:p>
          <a:p>
            <a:pPr marL="230505">
              <a:lnSpc>
                <a:spcPct val="115000"/>
              </a:lnSpc>
              <a:spcAft>
                <a:spcPts val="600"/>
              </a:spcAft>
            </a:pPr>
            <a:r>
              <a:rPr lang="en-GB" sz="1800" dirty="0">
                <a:solidFill>
                  <a:schemeClr val="bg1"/>
                </a:solidFill>
                <a:effectLst/>
                <a:ea typeface="Arial" panose="020B0604020202020204" pitchFamily="34" charset="0"/>
              </a:rPr>
              <a:t>Although snow has always been a regular feature of the northern mountain regions, the first record of snow in this part of the country wasn’t until 2021. Since then, despite hotter summers in recent years, Saudis have enjoyed regular snowfall in winter in many parts of the country. As with most other parts of the world, weather is becoming more extreme and less predictable because of human carbon emissions. </a:t>
            </a:r>
            <a:endParaRPr lang="en-GB" sz="1800" dirty="0">
              <a:solidFill>
                <a:schemeClr val="bg1"/>
              </a:solidFill>
              <a:effectLst/>
              <a:ea typeface="Times New Roman" panose="02020603050405020304" pitchFamily="18" charset="0"/>
            </a:endParaRPr>
          </a:p>
          <a:p>
            <a:pPr marL="230505">
              <a:lnSpc>
                <a:spcPct val="115000"/>
              </a:lnSpc>
              <a:spcAft>
                <a:spcPts val="600"/>
              </a:spcAft>
            </a:pPr>
            <a:endParaRPr lang="en-GB" sz="1800" dirty="0">
              <a:solidFill>
                <a:schemeClr val="bg1"/>
              </a:solidFill>
              <a:effectLst/>
              <a:ea typeface="Times New Roman" panose="02020603050405020304" pitchFamily="18" charset="0"/>
            </a:endParaRP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1783203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647B803-9EE0-6F42-85BC-7E45E869EBED}"/>
              </a:ext>
            </a:extLst>
          </p:cNvPr>
          <p:cNvSpPr>
            <a:spLocks noGrp="1"/>
          </p:cNvSpPr>
          <p:nvPr>
            <p:ph type="body" sz="quarter" idx="14"/>
          </p:nvPr>
        </p:nvSpPr>
        <p:spPr>
          <a:xfrm>
            <a:off x="484631" y="423392"/>
            <a:ext cx="3773470" cy="3005607"/>
          </a:xfrm>
        </p:spPr>
        <p:txBody>
          <a:bodyPr/>
          <a:lstStyle/>
          <a:p>
            <a:r>
              <a:rPr lang="en-GB" sz="3600" b="0" dirty="0">
                <a:latin typeface="+mn-lt"/>
              </a:rPr>
              <a:t>Storm coming!</a:t>
            </a:r>
          </a:p>
          <a:p>
            <a:endParaRPr lang="en-GB" sz="3600" b="0" dirty="0">
              <a:latin typeface="+mn-lt"/>
            </a:endParaRPr>
          </a:p>
          <a:p>
            <a:endParaRPr lang="en-GB" sz="3600" b="0" dirty="0">
              <a:latin typeface="+mn-lt"/>
            </a:endParaRPr>
          </a:p>
          <a:p>
            <a:r>
              <a:rPr lang="en-GB" sz="3600" b="0" dirty="0">
                <a:solidFill>
                  <a:schemeClr val="bg2">
                    <a:lumMod val="10000"/>
                    <a:lumOff val="90000"/>
                  </a:schemeClr>
                </a:solidFill>
                <a:latin typeface="+mn-lt"/>
              </a:rPr>
              <a:t>Thank you</a:t>
            </a:r>
          </a:p>
          <a:p>
            <a:endParaRPr lang="en-GB" sz="3600" b="0" dirty="0">
              <a:latin typeface="+mn-lt"/>
            </a:endParaRPr>
          </a:p>
          <a:p>
            <a:endParaRPr lang="en-GB" sz="3600" b="0" dirty="0">
              <a:latin typeface="+mn-lt"/>
            </a:endParaRPr>
          </a:p>
        </p:txBody>
      </p:sp>
      <p:sp>
        <p:nvSpPr>
          <p:cNvPr id="7" name="Text Placeholder 3">
            <a:extLst>
              <a:ext uri="{FF2B5EF4-FFF2-40B4-BE49-F238E27FC236}">
                <a16:creationId xmlns:a16="http://schemas.microsoft.com/office/drawing/2014/main" id="{6806C6FD-8FE2-4248-8C9A-7AAE61FB32D0}"/>
              </a:ext>
            </a:extLst>
          </p:cNvPr>
          <p:cNvSpPr txBox="1">
            <a:spLocks/>
          </p:cNvSpPr>
          <p:nvPr/>
        </p:nvSpPr>
        <p:spPr>
          <a:xfrm>
            <a:off x="450215" y="6026350"/>
            <a:ext cx="2591159" cy="736195"/>
          </a:xfrm>
          <a:prstGeom prst="rect">
            <a:avLst/>
          </a:prstGeom>
        </p:spPr>
        <p:txBody>
          <a:bodyPr vert="horz" lIns="0" tIns="0" rIns="0" bIns="0" rtlCol="0" anchor="t" anchorCtr="0">
            <a:noAutofit/>
          </a:bodyPr>
          <a:lstStyle>
            <a:lvl1pPr marL="0" marR="0" indent="0" algn="l" defTabSz="1219215" rtl="0" eaLnBrk="1" fontAlgn="auto" latinLnBrk="0" hangingPunct="1">
              <a:lnSpc>
                <a:spcPct val="100000"/>
              </a:lnSpc>
              <a:spcBef>
                <a:spcPts val="0"/>
              </a:spcBef>
              <a:spcAft>
                <a:spcPts val="0"/>
              </a:spcAft>
              <a:buClrTx/>
              <a:buSzTx/>
              <a:buFontTx/>
              <a:buNone/>
              <a:tabLst/>
              <a:defRPr sz="1500" b="1" i="0" kern="1200">
                <a:solidFill>
                  <a:schemeClr val="tx1"/>
                </a:solidFill>
                <a:latin typeface="British Council Sans" panose="020B0504020202020204" pitchFamily="34" charset="0"/>
                <a:ea typeface="British Council Sans" panose="020B0504020202020204" pitchFamily="34" charset="0"/>
                <a:cs typeface="British Council Sans" panose="020B0504020202020204" pitchFamily="34" charset="0"/>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r>
              <a:rPr lang="en-GB" b="0" dirty="0">
                <a:solidFill>
                  <a:schemeClr val="bg2"/>
                </a:solidFill>
              </a:rPr>
              <a:t>www.teachingenglish.org.uk</a:t>
            </a:r>
          </a:p>
          <a:p>
            <a:r>
              <a:rPr lang="en-US" sz="600" b="0" dirty="0">
                <a:solidFill>
                  <a:schemeClr val="bg2"/>
                </a:solidFill>
              </a:rPr>
              <a:t>© British Council 2021 The United Kingdom’s international </a:t>
            </a:r>
            <a:r>
              <a:rPr lang="en-US" sz="600" b="0" dirty="0" err="1">
                <a:solidFill>
                  <a:schemeClr val="bg2"/>
                </a:solidFill>
              </a:rPr>
              <a:t>organisation</a:t>
            </a:r>
            <a:r>
              <a:rPr lang="en-US" sz="600" b="0" dirty="0">
                <a:solidFill>
                  <a:schemeClr val="bg2"/>
                </a:solidFill>
              </a:rPr>
              <a:t> for educational opportunities and cultural relations. We are registered in England as a charity.</a:t>
            </a:r>
            <a:endParaRPr lang="en-GB" sz="600" b="0" dirty="0">
              <a:solidFill>
                <a:schemeClr val="bg2"/>
              </a:solidFill>
            </a:endParaRPr>
          </a:p>
          <a:p>
            <a:endParaRPr lang="en-GB" dirty="0">
              <a:solidFill>
                <a:schemeClr val="bg2"/>
              </a:solidFill>
            </a:endParaRPr>
          </a:p>
        </p:txBody>
      </p:sp>
      <p:pic>
        <p:nvPicPr>
          <p:cNvPr id="5" name="Picture 4" descr="A picture containing nature, dirty&#10;&#10;Description automatically generated">
            <a:extLst>
              <a:ext uri="{FF2B5EF4-FFF2-40B4-BE49-F238E27FC236}">
                <a16:creationId xmlns:a16="http://schemas.microsoft.com/office/drawing/2014/main" id="{CB211729-F549-F54B-BFCC-5E1043F316D2}"/>
              </a:ext>
            </a:extLst>
          </p:cNvPr>
          <p:cNvPicPr/>
          <p:nvPr/>
        </p:nvPicPr>
        <p:blipFill rotWithShape="1">
          <a:blip r:embed="rId2">
            <a:extLst>
              <a:ext uri="{28A0092B-C50C-407E-A947-70E740481C1C}">
                <a14:useLocalDpi xmlns:a14="http://schemas.microsoft.com/office/drawing/2010/main" val="0"/>
              </a:ext>
            </a:extLst>
          </a:blip>
          <a:srcRect t="12353" r="6520" b="9805"/>
          <a:stretch/>
        </p:blipFill>
        <p:spPr bwMode="auto">
          <a:xfrm>
            <a:off x="4393096" y="0"/>
            <a:ext cx="7798904" cy="575475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71553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875489"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ea typeface="Arial" panose="020B0604020202020204" pitchFamily="34" charset="0"/>
              </a:rPr>
              <a:t>blizzards      flooding     forest fires     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smog     tornadoes     tidal surges</a:t>
            </a:r>
            <a:endParaRPr lang="en-GB" sz="800" dirty="0">
              <a:solidFill>
                <a:srgbClr val="005CB9"/>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923330"/>
          </a:xfrm>
          <a:prstGeom prst="rect">
            <a:avLst/>
          </a:prstGeom>
        </p:spPr>
        <p:txBody>
          <a:bodyPr wrap="square">
            <a:spAutoFit/>
          </a:bodyPr>
          <a:lstStyle/>
          <a:p>
            <a:r>
              <a:rPr lang="en-GB" dirty="0">
                <a:solidFill>
                  <a:schemeClr val="bg2">
                    <a:lumMod val="90000"/>
                    <a:lumOff val="10000"/>
                  </a:schemeClr>
                </a:solidFill>
              </a:rPr>
              <a:t>With temperatures exceeding 40 degrees in parts of the country, the chance of more rain is still a long way off. If the monsoon fails again, it could destroy harvests which millions of people in ______ rely on. </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2179305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875489"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ea typeface="Arial" panose="020B0604020202020204" pitchFamily="34" charset="0"/>
              </a:rPr>
              <a:t>blizzards      flooding     forest fires     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a:t>
            </a:r>
            <a:r>
              <a:rPr lang="en-GB" b="1" dirty="0">
                <a:solidFill>
                  <a:schemeClr val="accent2">
                    <a:lumMod val="75000"/>
                  </a:schemeClr>
                </a:solidFill>
                <a:ea typeface="Arial" panose="020B0604020202020204" pitchFamily="34" charset="0"/>
              </a:rPr>
              <a:t>drought</a:t>
            </a:r>
            <a:r>
              <a:rPr lang="en-GB" b="1" dirty="0">
                <a:solidFill>
                  <a:srgbClr val="005CB9"/>
                </a:solidFill>
                <a:ea typeface="Arial" panose="020B0604020202020204" pitchFamily="34" charset="0"/>
              </a:rPr>
              <a:t>     smog     tornadoes     tidal surges</a:t>
            </a:r>
            <a:endParaRPr lang="en-GB" sz="800" dirty="0">
              <a:solidFill>
                <a:srgbClr val="005CB9"/>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923330"/>
          </a:xfrm>
          <a:prstGeom prst="rect">
            <a:avLst/>
          </a:prstGeom>
        </p:spPr>
        <p:txBody>
          <a:bodyPr wrap="square">
            <a:spAutoFit/>
          </a:bodyPr>
          <a:lstStyle/>
          <a:p>
            <a:r>
              <a:rPr lang="en-GB" dirty="0">
                <a:solidFill>
                  <a:schemeClr val="bg2">
                    <a:lumMod val="90000"/>
                    <a:lumOff val="10000"/>
                  </a:schemeClr>
                </a:solidFill>
              </a:rPr>
              <a:t>With temperatures exceeding 40 degrees in parts of the country, the chance of more rain is still a long way off. If the monsoon fails again, it could destroy harvests which millions of people in ______ rely on. </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
        <p:nvSpPr>
          <p:cNvPr id="2" name="Rectangle 1">
            <a:extLst>
              <a:ext uri="{FF2B5EF4-FFF2-40B4-BE49-F238E27FC236}">
                <a16:creationId xmlns:a16="http://schemas.microsoft.com/office/drawing/2014/main" id="{A8F9BD13-6E77-3248-9532-7F939F0643AC}"/>
              </a:ext>
            </a:extLst>
          </p:cNvPr>
          <p:cNvSpPr/>
          <p:nvPr/>
        </p:nvSpPr>
        <p:spPr>
          <a:xfrm>
            <a:off x="875489" y="3062550"/>
            <a:ext cx="9823174" cy="369332"/>
          </a:xfrm>
          <a:prstGeom prst="rect">
            <a:avLst/>
          </a:prstGeom>
        </p:spPr>
        <p:txBody>
          <a:bodyPr wrap="square">
            <a:spAutoFit/>
          </a:bodyPr>
          <a:lstStyle/>
          <a:p>
            <a:r>
              <a:rPr lang="en-GB" b="1" dirty="0">
                <a:solidFill>
                  <a:schemeClr val="accent2">
                    <a:lumMod val="75000"/>
                  </a:schemeClr>
                </a:solidFill>
                <a:ea typeface="Arial" panose="020B0604020202020204" pitchFamily="34" charset="0"/>
              </a:rPr>
              <a:t>Answer: Drought – many parts of the world are affected, e.g. India, Africa.</a:t>
            </a:r>
          </a:p>
        </p:txBody>
      </p:sp>
    </p:spTree>
    <p:extLst>
      <p:ext uri="{BB962C8B-B14F-4D97-AF65-F5344CB8AC3E}">
        <p14:creationId xmlns:p14="http://schemas.microsoft.com/office/powerpoint/2010/main" val="2572700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875489"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ea typeface="Arial" panose="020B0604020202020204" pitchFamily="34" charset="0"/>
              </a:rPr>
              <a:t>blizzards      flooding     forest fires     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smog     tornadoes     tidal surges</a:t>
            </a:r>
            <a:endParaRPr lang="en-GB" sz="800" dirty="0">
              <a:solidFill>
                <a:srgbClr val="005CB9"/>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923330"/>
          </a:xfrm>
          <a:prstGeom prst="rect">
            <a:avLst/>
          </a:prstGeom>
        </p:spPr>
        <p:txBody>
          <a:bodyPr wrap="square">
            <a:spAutoFit/>
          </a:bodyPr>
          <a:lstStyle/>
          <a:p>
            <a:r>
              <a:rPr lang="en-GB" dirty="0">
                <a:solidFill>
                  <a:schemeClr val="bg2">
                    <a:lumMod val="90000"/>
                    <a:lumOff val="10000"/>
                  </a:schemeClr>
                </a:solidFill>
              </a:rPr>
              <a:t>Towns along the River _____ have been coping with flooded streets and houses after unusually heavy rains caused the river to burst its banks. Residents are being advised to take food and other essential items upstairs or to higher ground.  </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727301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937203"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ea typeface="Arial" panose="020B0604020202020204" pitchFamily="34" charset="0"/>
              </a:rPr>
              <a:t>blizzards      </a:t>
            </a:r>
            <a:r>
              <a:rPr lang="en-GB" b="1" dirty="0">
                <a:solidFill>
                  <a:schemeClr val="accent2">
                    <a:lumMod val="75000"/>
                  </a:schemeClr>
                </a:solidFill>
                <a:ea typeface="Arial" panose="020B0604020202020204" pitchFamily="34" charset="0"/>
              </a:rPr>
              <a:t>flooding</a:t>
            </a:r>
            <a:r>
              <a:rPr lang="en-GB" b="1" dirty="0">
                <a:solidFill>
                  <a:srgbClr val="005CB9"/>
                </a:solidFill>
                <a:ea typeface="Arial" panose="020B0604020202020204" pitchFamily="34" charset="0"/>
              </a:rPr>
              <a:t>     forest fires     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smog     tornadoes     tidal surges</a:t>
            </a:r>
            <a:endParaRPr lang="en-GB" sz="800" dirty="0">
              <a:solidFill>
                <a:srgbClr val="005CB9"/>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923330"/>
          </a:xfrm>
          <a:prstGeom prst="rect">
            <a:avLst/>
          </a:prstGeom>
        </p:spPr>
        <p:txBody>
          <a:bodyPr wrap="square">
            <a:spAutoFit/>
          </a:bodyPr>
          <a:lstStyle/>
          <a:p>
            <a:r>
              <a:rPr lang="en-GB" dirty="0">
                <a:solidFill>
                  <a:schemeClr val="bg2">
                    <a:lumMod val="90000"/>
                    <a:lumOff val="10000"/>
                  </a:schemeClr>
                </a:solidFill>
              </a:rPr>
              <a:t>Towns along the River _____ have been coping with flooded streets and houses after unusually heavy rains caused the river to burst its banks. Residents are being advised to take food and other essential items upstairs or to higher ground.  </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
        <p:nvSpPr>
          <p:cNvPr id="7" name="Rectangle 6">
            <a:extLst>
              <a:ext uri="{FF2B5EF4-FFF2-40B4-BE49-F238E27FC236}">
                <a16:creationId xmlns:a16="http://schemas.microsoft.com/office/drawing/2014/main" id="{6AA6E9E7-04F1-CA4B-857E-5CF70CBF3108}"/>
              </a:ext>
            </a:extLst>
          </p:cNvPr>
          <p:cNvSpPr/>
          <p:nvPr/>
        </p:nvSpPr>
        <p:spPr>
          <a:xfrm>
            <a:off x="875489" y="2907407"/>
            <a:ext cx="10564450" cy="646331"/>
          </a:xfrm>
          <a:prstGeom prst="rect">
            <a:avLst/>
          </a:prstGeom>
        </p:spPr>
        <p:txBody>
          <a:bodyPr wrap="square">
            <a:spAutoFit/>
          </a:bodyPr>
          <a:lstStyle/>
          <a:p>
            <a:r>
              <a:rPr lang="en-GB" b="1" dirty="0">
                <a:solidFill>
                  <a:schemeClr val="accent2">
                    <a:lumMod val="75000"/>
                  </a:schemeClr>
                </a:solidFill>
                <a:ea typeface="Arial" panose="020B0604020202020204" pitchFamily="34" charset="0"/>
              </a:rPr>
              <a:t>Answer: Flooding – many parts of the world are affected, e.g. Europe, Latin America, Bangladesh.</a:t>
            </a:r>
          </a:p>
        </p:txBody>
      </p:sp>
    </p:spTree>
    <p:extLst>
      <p:ext uri="{BB962C8B-B14F-4D97-AF65-F5344CB8AC3E}">
        <p14:creationId xmlns:p14="http://schemas.microsoft.com/office/powerpoint/2010/main" val="2538470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937203"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ea typeface="Arial" panose="020B0604020202020204" pitchFamily="34" charset="0"/>
              </a:rPr>
              <a:t>blizzards      </a:t>
            </a:r>
            <a:r>
              <a:rPr lang="en-GB" b="1" dirty="0">
                <a:solidFill>
                  <a:srgbClr val="005CB9"/>
                </a:solidFill>
              </a:rPr>
              <a:t>flooding</a:t>
            </a:r>
            <a:r>
              <a:rPr lang="en-GB" b="1" dirty="0">
                <a:solidFill>
                  <a:srgbClr val="005CB9"/>
                </a:solidFill>
                <a:ea typeface="Arial" panose="020B0604020202020204" pitchFamily="34" charset="0"/>
              </a:rPr>
              <a:t>     </a:t>
            </a:r>
            <a:r>
              <a:rPr lang="en-GB" b="1" dirty="0">
                <a:solidFill>
                  <a:srgbClr val="005CB9"/>
                </a:solidFill>
              </a:rPr>
              <a:t>forest fires     </a:t>
            </a:r>
            <a:r>
              <a:rPr lang="en-GB" b="1" dirty="0">
                <a:solidFill>
                  <a:srgbClr val="005CB9"/>
                </a:solidFill>
                <a:ea typeface="Arial" panose="020B0604020202020204" pitchFamily="34" charset="0"/>
              </a:rPr>
              <a:t>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smog     tornadoes     tidal surges</a:t>
            </a:r>
            <a:endParaRPr lang="en-GB" sz="800" dirty="0">
              <a:solidFill>
                <a:srgbClr val="005CB9"/>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646331"/>
          </a:xfrm>
          <a:prstGeom prst="rect">
            <a:avLst/>
          </a:prstGeom>
        </p:spPr>
        <p:txBody>
          <a:bodyPr wrap="square">
            <a:spAutoFit/>
          </a:bodyPr>
          <a:lstStyle/>
          <a:p>
            <a:r>
              <a:rPr lang="en-GB" dirty="0">
                <a:solidFill>
                  <a:schemeClr val="bg2">
                    <a:lumMod val="90000"/>
                    <a:lumOff val="10000"/>
                  </a:schemeClr>
                </a:solidFill>
              </a:rPr>
              <a:t>Firefighters are struggling to get the flames under control. Smoke is making the job harder, but if the winds change direction, it could spread to villages in the _____ region.</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3976251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937203"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ea typeface="Arial" panose="020B0604020202020204" pitchFamily="34" charset="0"/>
              </a:rPr>
              <a:t>blizzards      </a:t>
            </a:r>
            <a:r>
              <a:rPr lang="en-GB" b="1" dirty="0">
                <a:solidFill>
                  <a:srgbClr val="005CB9"/>
                </a:solidFill>
              </a:rPr>
              <a:t>flooding</a:t>
            </a:r>
            <a:r>
              <a:rPr lang="en-GB" b="1" dirty="0">
                <a:solidFill>
                  <a:srgbClr val="005CB9"/>
                </a:solidFill>
                <a:ea typeface="Arial" panose="020B0604020202020204" pitchFamily="34" charset="0"/>
              </a:rPr>
              <a:t>     </a:t>
            </a:r>
            <a:r>
              <a:rPr lang="en-GB" b="1" dirty="0">
                <a:solidFill>
                  <a:schemeClr val="accent2">
                    <a:lumMod val="75000"/>
                  </a:schemeClr>
                </a:solidFill>
                <a:ea typeface="Arial" panose="020B0604020202020204" pitchFamily="34" charset="0"/>
              </a:rPr>
              <a:t>forest fires     </a:t>
            </a:r>
            <a:r>
              <a:rPr lang="en-GB" b="1" dirty="0">
                <a:solidFill>
                  <a:srgbClr val="005CB9"/>
                </a:solidFill>
                <a:ea typeface="Arial" panose="020B0604020202020204" pitchFamily="34" charset="0"/>
              </a:rPr>
              <a:t>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smog     tornadoes     tidal surges</a:t>
            </a:r>
            <a:endParaRPr lang="en-GB" sz="800" dirty="0">
              <a:solidFill>
                <a:srgbClr val="005CB9"/>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646331"/>
          </a:xfrm>
          <a:prstGeom prst="rect">
            <a:avLst/>
          </a:prstGeom>
        </p:spPr>
        <p:txBody>
          <a:bodyPr wrap="square">
            <a:spAutoFit/>
          </a:bodyPr>
          <a:lstStyle/>
          <a:p>
            <a:r>
              <a:rPr lang="en-GB" dirty="0">
                <a:solidFill>
                  <a:schemeClr val="bg2">
                    <a:lumMod val="90000"/>
                    <a:lumOff val="10000"/>
                  </a:schemeClr>
                </a:solidFill>
              </a:rPr>
              <a:t>Firefighters are struggling to get the flames under control. Smoke is making the job harder, but if the winds change direction, it could spread to villages in the _____ region.</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
        <p:nvSpPr>
          <p:cNvPr id="2" name="Rectangle 1">
            <a:extLst>
              <a:ext uri="{FF2B5EF4-FFF2-40B4-BE49-F238E27FC236}">
                <a16:creationId xmlns:a16="http://schemas.microsoft.com/office/drawing/2014/main" id="{FE8A0D65-86BB-D74B-9DFE-9B90FE73B3F5}"/>
              </a:ext>
            </a:extLst>
          </p:cNvPr>
          <p:cNvSpPr/>
          <p:nvPr/>
        </p:nvSpPr>
        <p:spPr>
          <a:xfrm>
            <a:off x="937203" y="2768907"/>
            <a:ext cx="10441020" cy="369332"/>
          </a:xfrm>
          <a:prstGeom prst="rect">
            <a:avLst/>
          </a:prstGeom>
        </p:spPr>
        <p:txBody>
          <a:bodyPr wrap="square">
            <a:spAutoFit/>
          </a:bodyPr>
          <a:lstStyle/>
          <a:p>
            <a:r>
              <a:rPr lang="en-GB" b="1" dirty="0">
                <a:solidFill>
                  <a:schemeClr val="accent2">
                    <a:lumMod val="75000"/>
                  </a:schemeClr>
                </a:solidFill>
                <a:ea typeface="Arial" panose="020B0604020202020204" pitchFamily="34" charset="0"/>
              </a:rPr>
              <a:t>Answer: Forest fires – many parts of the world are affected, e.g. Australia, China, the US.</a:t>
            </a:r>
          </a:p>
        </p:txBody>
      </p:sp>
    </p:spTree>
    <p:extLst>
      <p:ext uri="{BB962C8B-B14F-4D97-AF65-F5344CB8AC3E}">
        <p14:creationId xmlns:p14="http://schemas.microsoft.com/office/powerpoint/2010/main" val="1118422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560" y="560416"/>
            <a:ext cx="10084341" cy="830997"/>
          </a:xfrm>
          <a:prstGeom prst="rect">
            <a:avLst/>
          </a:prstGeom>
        </p:spPr>
        <p:txBody>
          <a:bodyPr wrap="square">
            <a:spAutoFit/>
          </a:bodyPr>
          <a:lstStyle/>
          <a:p>
            <a:r>
              <a:rPr lang="en-GB" sz="2400" b="1" dirty="0">
                <a:solidFill>
                  <a:schemeClr val="bg2">
                    <a:lumMod val="90000"/>
                    <a:lumOff val="10000"/>
                  </a:schemeClr>
                </a:solidFill>
              </a:rPr>
              <a:t>Task 2: Match extracts from news reports to one of the words in Task 1. Where in the world might these events be happening?</a:t>
            </a:r>
          </a:p>
        </p:txBody>
      </p:sp>
      <p:sp>
        <p:nvSpPr>
          <p:cNvPr id="6" name="Rectangle 5"/>
          <p:cNvSpPr/>
          <p:nvPr/>
        </p:nvSpPr>
        <p:spPr>
          <a:xfrm>
            <a:off x="937203" y="4481640"/>
            <a:ext cx="10441021" cy="867995"/>
          </a:xfrm>
          <a:prstGeom prst="rect">
            <a:avLst/>
          </a:prstGeom>
        </p:spPr>
        <p:txBody>
          <a:bodyPr wrap="square">
            <a:spAutoFit/>
          </a:bodyPr>
          <a:lstStyle/>
          <a:p>
            <a:pPr marL="450215">
              <a:lnSpc>
                <a:spcPct val="150000"/>
              </a:lnSpc>
              <a:spcAft>
                <a:spcPts val="1000"/>
              </a:spcAft>
            </a:pPr>
            <a:r>
              <a:rPr lang="en-GB" b="1" dirty="0">
                <a:solidFill>
                  <a:srgbClr val="005CB9"/>
                </a:solidFill>
              </a:rPr>
              <a:t>blizzards</a:t>
            </a:r>
            <a:r>
              <a:rPr lang="en-GB" b="1" dirty="0">
                <a:solidFill>
                  <a:srgbClr val="005CB9"/>
                </a:solidFill>
                <a:ea typeface="Arial" panose="020B0604020202020204" pitchFamily="34" charset="0"/>
              </a:rPr>
              <a:t>      </a:t>
            </a:r>
            <a:r>
              <a:rPr lang="en-GB" b="1" dirty="0">
                <a:solidFill>
                  <a:srgbClr val="005CB9"/>
                </a:solidFill>
              </a:rPr>
              <a:t>flooding</a:t>
            </a:r>
            <a:r>
              <a:rPr lang="en-GB" b="1" dirty="0">
                <a:solidFill>
                  <a:srgbClr val="005CB9"/>
                </a:solidFill>
                <a:ea typeface="Arial" panose="020B0604020202020204" pitchFamily="34" charset="0"/>
              </a:rPr>
              <a:t>     forest fires     heatwaves     hurricanes/cyclones/typhoons</a:t>
            </a:r>
            <a:r>
              <a:rPr lang="en-GB" b="1" baseline="30000" dirty="0">
                <a:solidFill>
                  <a:srgbClr val="005CB9"/>
                </a:solidFill>
                <a:ea typeface="Arial" panose="020B0604020202020204" pitchFamily="34" charset="0"/>
              </a:rPr>
              <a:t>1 </a:t>
            </a:r>
            <a:r>
              <a:rPr lang="en-GB" b="1" dirty="0">
                <a:solidFill>
                  <a:srgbClr val="005CB9"/>
                </a:solidFill>
                <a:ea typeface="Arial" panose="020B0604020202020204" pitchFamily="34" charset="0"/>
              </a:rPr>
              <a:t>     drought     smog     tornadoes     tidal surges</a:t>
            </a:r>
            <a:endParaRPr lang="en-GB" sz="800" dirty="0">
              <a:solidFill>
                <a:srgbClr val="005CB9"/>
              </a:solidFill>
              <a:effectLst/>
              <a:ea typeface="Arial" panose="020B0604020202020204" pitchFamily="34" charset="0"/>
            </a:endParaRPr>
          </a:p>
        </p:txBody>
      </p:sp>
      <p:sp>
        <p:nvSpPr>
          <p:cNvPr id="5" name="Rectangle 4">
            <a:extLst>
              <a:ext uri="{FF2B5EF4-FFF2-40B4-BE49-F238E27FC236}">
                <a16:creationId xmlns:a16="http://schemas.microsoft.com/office/drawing/2014/main" id="{D2328884-4375-6C49-8D17-81C043247715}"/>
              </a:ext>
            </a:extLst>
          </p:cNvPr>
          <p:cNvSpPr/>
          <p:nvPr/>
        </p:nvSpPr>
        <p:spPr>
          <a:xfrm>
            <a:off x="875489" y="1702507"/>
            <a:ext cx="10564450" cy="646331"/>
          </a:xfrm>
          <a:prstGeom prst="rect">
            <a:avLst/>
          </a:prstGeom>
        </p:spPr>
        <p:txBody>
          <a:bodyPr wrap="square">
            <a:spAutoFit/>
          </a:bodyPr>
          <a:lstStyle/>
          <a:p>
            <a:r>
              <a:rPr lang="en-GB" dirty="0">
                <a:solidFill>
                  <a:schemeClr val="bg2">
                    <a:lumMod val="90000"/>
                    <a:lumOff val="10000"/>
                  </a:schemeClr>
                </a:solidFill>
              </a:rPr>
              <a:t>Conditions in ______ mean that many roads in the area are blocked, with more heavy snowfall expected tonight. Police are advising drivers to avoid travel if at all possible.</a:t>
            </a:r>
          </a:p>
        </p:txBody>
      </p:sp>
      <p:sp>
        <p:nvSpPr>
          <p:cNvPr id="9" name="Text Placeholder 3">
            <a:extLst>
              <a:ext uri="{FF2B5EF4-FFF2-40B4-BE49-F238E27FC236}">
                <a16:creationId xmlns:a16="http://schemas.microsoft.com/office/drawing/2014/main" id="{17EB7CD4-C0F2-ED4C-BF00-DDFF6A800BC3}"/>
              </a:ext>
            </a:extLst>
          </p:cNvPr>
          <p:cNvSpPr>
            <a:spLocks noGrp="1"/>
          </p:cNvSpPr>
          <p:nvPr>
            <p:ph type="body" sz="quarter" idx="14"/>
          </p:nvPr>
        </p:nvSpPr>
        <p:spPr/>
        <p:txBody>
          <a:bodyPr/>
          <a:lstStyle/>
          <a:p>
            <a:pPr>
              <a:spcAft>
                <a:spcPts val="600"/>
              </a:spcAft>
            </a:pPr>
            <a:r>
              <a:rPr lang="en-GB" b="0" dirty="0"/>
              <a:t>www.teachingenglish.org.uk</a:t>
            </a:r>
          </a:p>
          <a:p>
            <a:r>
              <a:rPr lang="en-US" sz="600" b="0" dirty="0"/>
              <a:t>© British Council 2021 The United Kingdom’s international organisation for educational opportunities and cultural relations. We are registered in England as a charity.</a:t>
            </a:r>
            <a:endParaRPr lang="en-GB" sz="600" b="0" dirty="0"/>
          </a:p>
          <a:p>
            <a:endParaRPr lang="en-GB" dirty="0"/>
          </a:p>
        </p:txBody>
      </p:sp>
    </p:spTree>
    <p:extLst>
      <p:ext uri="{BB962C8B-B14F-4D97-AF65-F5344CB8AC3E}">
        <p14:creationId xmlns:p14="http://schemas.microsoft.com/office/powerpoint/2010/main" val="2871132153"/>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Cover - indigo</Template>
  <TotalTime>1054</TotalTime>
  <Words>3668</Words>
  <Application>Microsoft Office PowerPoint</Application>
  <PresentationFormat>Widescreen</PresentationFormat>
  <Paragraphs>178</Paragraphs>
  <Slides>26</Slides>
  <Notes>0</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26</vt:i4>
      </vt:variant>
    </vt:vector>
  </HeadingPairs>
  <TitlesOfParts>
    <vt:vector size="38" baseType="lpstr">
      <vt:lpstr>British Council Sans</vt:lpstr>
      <vt:lpstr>British Council Sans Light</vt:lpstr>
      <vt:lpstr>Arial</vt:lpstr>
      <vt:lpstr>Times New Roman</vt:lpstr>
      <vt:lpstr>Calibri</vt:lpstr>
      <vt:lpstr>British Council Sans Headline</vt:lpstr>
      <vt:lpstr>Cover - indigo</vt:lpstr>
      <vt:lpstr>Section - indigo</vt:lpstr>
      <vt:lpstr>Cover - white</vt:lpstr>
      <vt:lpstr>Section - white</vt:lpstr>
      <vt:lpstr>British Council</vt:lpstr>
      <vt:lpstr>British Council 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 on one  or two lines</dc:title>
  <dc:creator>Paul Braddock</dc:creator>
  <cp:lastModifiedBy>Kim Ashmore</cp:lastModifiedBy>
  <cp:revision>44</cp:revision>
  <cp:lastPrinted>2019-09-18T09:30:23Z</cp:lastPrinted>
  <dcterms:created xsi:type="dcterms:W3CDTF">2020-03-25T11:41:02Z</dcterms:created>
  <dcterms:modified xsi:type="dcterms:W3CDTF">2024-01-26T17:47:37Z</dcterms:modified>
</cp:coreProperties>
</file>