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slideLayouts/slideLayout2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09" r:id="rId1"/>
    <p:sldMasterId id="2147483754" r:id="rId2"/>
    <p:sldMasterId id="2147483727" r:id="rId3"/>
    <p:sldMasterId id="2147483759" r:id="rId4"/>
    <p:sldMasterId id="2147483660" r:id="rId5"/>
    <p:sldMasterId id="2147483700" r:id="rId6"/>
  </p:sldMasterIdLst>
  <p:notesMasterIdLst>
    <p:notesMasterId r:id="rId23"/>
  </p:notesMasterIdLst>
  <p:handoutMasterIdLst>
    <p:handoutMasterId r:id="rId24"/>
  </p:handoutMasterIdLst>
  <p:sldIdLst>
    <p:sldId id="281" r:id="rId7"/>
    <p:sldId id="388" r:id="rId8"/>
    <p:sldId id="389" r:id="rId9"/>
    <p:sldId id="363" r:id="rId10"/>
    <p:sldId id="365" r:id="rId11"/>
    <p:sldId id="366" r:id="rId12"/>
    <p:sldId id="367" r:id="rId13"/>
    <p:sldId id="390" r:id="rId14"/>
    <p:sldId id="391" r:id="rId15"/>
    <p:sldId id="392" r:id="rId16"/>
    <p:sldId id="393" r:id="rId17"/>
    <p:sldId id="394" r:id="rId18"/>
    <p:sldId id="395" r:id="rId19"/>
    <p:sldId id="396" r:id="rId20"/>
    <p:sldId id="397" r:id="rId21"/>
    <p:sldId id="305" r:id="rId22"/>
  </p:sldIdLst>
  <p:sldSz cx="12192000" cy="6858000"/>
  <p:notesSz cx="6858000" cy="9144000"/>
  <p:embeddedFontLst>
    <p:embeddedFont>
      <p:font typeface="British Council Sans" panose="020B0604020202020204" charset="0"/>
      <p:regular r:id="rId25"/>
      <p:bold r:id="rId26"/>
      <p:italic r:id="rId27"/>
      <p:boldItalic r:id="rId28"/>
    </p:embeddedFont>
    <p:embeddedFont>
      <p:font typeface="British Council Sans Headline" panose="020B0604020202020204" charset="0"/>
      <p:regular r:id="rId29"/>
      <p:bold r:id="rId30"/>
      <p:italic r:id="rId31"/>
      <p:boldItalic r:id="rId32"/>
    </p:embeddedFont>
    <p:embeddedFont>
      <p:font typeface="British Council Sans Light" panose="020B0404020202090204" charset="0"/>
      <p:regular r:id="rId33"/>
      <p: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0061"/>
    <a:srgbClr val="005C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78" autoAdjust="0"/>
    <p:restoredTop sz="0" autoAdjust="0"/>
  </p:normalViewPr>
  <p:slideViewPr>
    <p:cSldViewPr snapToGrid="0" snapToObjects="1">
      <p:cViewPr varScale="1">
        <p:scale>
          <a:sx n="77" d="100"/>
          <a:sy n="77" d="100"/>
        </p:scale>
        <p:origin x="96" y="5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5" d="100"/>
          <a:sy n="55" d="100"/>
        </p:scale>
        <p:origin x="2022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A7BA6-C638-465B-9AAD-85D10B1E07AD}" type="datetimeFigureOut">
              <a:rPr lang="en-GB" smtClean="0"/>
              <a:t>04/01/2024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C142D4-5647-4A56-9986-C5881B7B53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263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303045-9E18-4723-8DEC-FFCFCD854557}" type="datetimeFigureOut">
              <a:rPr lang="en-GB" smtClean="0"/>
              <a:t>04/01/2024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C7F705-F937-46CB-A48B-0D9E19179A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2058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37B7A-11A2-5243-9AEE-21A4452498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000" y="2340000"/>
            <a:ext cx="6876000" cy="1440000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800"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4D2CF9-6795-E24D-90F2-E0CA778EB3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000" y="1728000"/>
            <a:ext cx="6876000" cy="360000"/>
          </a:xfrm>
        </p:spPr>
        <p:txBody>
          <a:bodyPr anchor="b" anchorCtr="0"/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7FFC3-561C-5549-B697-6C8BB95A2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000" y="6192000"/>
            <a:ext cx="10944000" cy="180000"/>
          </a:xfrm>
        </p:spPr>
        <p:txBody>
          <a:bodyPr/>
          <a:lstStyle/>
          <a:p>
            <a:r>
              <a:rPr lang="en-GB" noProof="0"/>
              <a:t>www.teachingenglish.org.uk</a:t>
            </a:r>
            <a:endParaRPr lang="en-GB" noProof="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557C23-2C1E-6744-965A-EB94DA68E1AC}"/>
              </a:ext>
            </a:extLst>
          </p:cNvPr>
          <p:cNvCxnSpPr/>
          <p:nvPr userDrawn="1"/>
        </p:nvCxnSpPr>
        <p:spPr>
          <a:xfrm>
            <a:off x="648000" y="2232000"/>
            <a:ext cx="432000" cy="0"/>
          </a:xfrm>
          <a:prstGeom prst="line">
            <a:avLst/>
          </a:prstGeom>
          <a:ln w="3048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7DA8F83-4B3E-8A42-815F-9B018CE195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8000" y="4608000"/>
            <a:ext cx="6876000" cy="252000"/>
          </a:xfrm>
        </p:spPr>
        <p:txBody>
          <a:bodyPr anchor="b" anchorCtr="0"/>
          <a:lstStyle>
            <a:lvl1pPr>
              <a:spcBef>
                <a:spcPts val="0"/>
              </a:spcBef>
              <a:defRPr sz="18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B4A97B-8C6F-A742-9B60-1B6AE71A1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000" y="504000"/>
            <a:ext cx="14859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59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ternate Layout 2: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73C6C0-C09D-5A4D-BFC7-C61316530C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C474AD28-5626-944D-B344-67A0342ACC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632" y="423393"/>
            <a:ext cx="2677769" cy="553998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marL="0" marR="0" indent="0" algn="l" defTabSz="1219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>
                <a:solidFill>
                  <a:schemeClr val="tx1"/>
                </a:solidFill>
                <a:latin typeface="British Council Sans" panose="020B0504020202020204" pitchFamily="34" charset="0"/>
                <a:ea typeface="British Council Sans" panose="020B0504020202020204" pitchFamily="34" charset="0"/>
                <a:cs typeface="British Council Sans" panose="020B0504020202020204" pitchFamily="34" charset="0"/>
              </a:defRPr>
            </a:lvl1pPr>
          </a:lstStyle>
          <a:p>
            <a:pPr lvl="0"/>
            <a:r>
              <a:rPr lang="en-GB" dirty="0"/>
              <a:t>Caption 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66E6B53E-F3C3-B148-AE6E-A7170791DC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1746" y="6026350"/>
            <a:ext cx="2022767" cy="736195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marL="0" marR="0" indent="0" algn="l" defTabSz="1219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 i="0">
                <a:solidFill>
                  <a:schemeClr val="bg1"/>
                </a:solidFill>
                <a:latin typeface="British Council Sans" panose="020B0504020202020204" pitchFamily="34" charset="0"/>
                <a:ea typeface="British Council Sans" panose="020B0504020202020204" pitchFamily="34" charset="0"/>
                <a:cs typeface="British Council Sans" panose="020B0504020202020204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</a:p>
          <a:p>
            <a:pPr lvl="0"/>
            <a:r>
              <a:rPr lang="en-GB" dirty="0"/>
              <a:t>#</a:t>
            </a:r>
            <a:r>
              <a:rPr lang="en-GB" dirty="0" err="1"/>
              <a:t>TheClimateConnection</a:t>
            </a:r>
            <a:endParaRPr lang="en-GB" dirty="0"/>
          </a:p>
          <a:p>
            <a:pPr lvl="0"/>
            <a:r>
              <a:rPr lang="en-GB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890858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37B7A-11A2-5243-9AEE-21A4452498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000" y="2340000"/>
            <a:ext cx="6876000" cy="1440000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</a:t>
            </a:r>
            <a:r>
              <a:rPr lang="en-GB" noProof="0" dirty="0"/>
              <a:t>to</a:t>
            </a:r>
            <a:r>
              <a:rPr lang="en-US" dirty="0"/>
              <a:t>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4D2CF9-6795-E24D-90F2-E0CA778EB3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000" y="1728000"/>
            <a:ext cx="6876000" cy="360000"/>
          </a:xfrm>
        </p:spPr>
        <p:txBody>
          <a:bodyPr anchor="b" anchorCtr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</a:t>
            </a:r>
            <a:r>
              <a:rPr lang="en-US" dirty="0"/>
              <a:t>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7FFC3-561C-5549-B697-6C8BB95A2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www.teachingenglish.org.uk</a:t>
            </a:r>
            <a:endParaRPr lang="en-GB" noProof="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557C23-2C1E-6744-965A-EB94DA68E1AC}"/>
              </a:ext>
            </a:extLst>
          </p:cNvPr>
          <p:cNvCxnSpPr/>
          <p:nvPr userDrawn="1"/>
        </p:nvCxnSpPr>
        <p:spPr>
          <a:xfrm>
            <a:off x="648001" y="2232000"/>
            <a:ext cx="432000" cy="0"/>
          </a:xfrm>
          <a:prstGeom prst="line">
            <a:avLst/>
          </a:prstGeom>
          <a:ln w="3048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7DA8F83-4B3E-8A42-815F-9B018CE195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8000" y="4608000"/>
            <a:ext cx="6876000" cy="252000"/>
          </a:xfrm>
        </p:spPr>
        <p:txBody>
          <a:bodyPr anchor="b" anchorCtr="0"/>
          <a:lstStyle>
            <a:lvl1pPr>
              <a:spcBef>
                <a:spcPts val="0"/>
              </a:spcBef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</a:t>
            </a:r>
            <a:r>
              <a:rPr lang="en-GB" noProof="0" dirty="0"/>
              <a:t>Master</a:t>
            </a:r>
            <a:r>
              <a:rPr lang="en-US" dirty="0"/>
              <a:t>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28E9DE-B6D7-D144-9B89-4C1ED3A472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000" y="504000"/>
            <a:ext cx="1460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506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2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37B7A-11A2-5243-9AEE-21A4452498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000" y="2700000"/>
            <a:ext cx="6876000" cy="1440000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Click</a:t>
            </a:r>
            <a:r>
              <a:rPr lang="en-US" dirty="0"/>
              <a:t>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4D2CF9-6795-E24D-90F2-E0CA778EB3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000" y="1728000"/>
            <a:ext cx="6876000" cy="720000"/>
          </a:xfrm>
        </p:spPr>
        <p:txBody>
          <a:bodyPr anchor="b" anchorCtr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7FFC3-561C-5549-B697-6C8BB95A2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www.teachingenglish.org.uk</a:t>
            </a:r>
            <a:endParaRPr lang="en-GB" noProof="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557C23-2C1E-6744-965A-EB94DA68E1AC}"/>
              </a:ext>
            </a:extLst>
          </p:cNvPr>
          <p:cNvCxnSpPr/>
          <p:nvPr userDrawn="1"/>
        </p:nvCxnSpPr>
        <p:spPr>
          <a:xfrm>
            <a:off x="648001" y="2592000"/>
            <a:ext cx="432000" cy="0"/>
          </a:xfrm>
          <a:prstGeom prst="line">
            <a:avLst/>
          </a:prstGeom>
          <a:ln w="3048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7DA8F83-4B3E-8A42-815F-9B018CE195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8000" y="4608000"/>
            <a:ext cx="6876000" cy="252000"/>
          </a:xfrm>
        </p:spPr>
        <p:txBody>
          <a:bodyPr anchor="b" anchorCtr="0"/>
          <a:lstStyle>
            <a:lvl1pPr>
              <a:spcBef>
                <a:spcPts val="0"/>
              </a:spcBef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</a:t>
            </a:r>
            <a:r>
              <a:rPr lang="en-GB" noProof="0" dirty="0"/>
              <a:t>text</a:t>
            </a:r>
            <a:r>
              <a:rPr lang="en-US" dirty="0"/>
              <a:t>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41C586-C2C4-F543-85BF-E60883FCAC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000" y="504000"/>
            <a:ext cx="1460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58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37B7A-11A2-5243-9AEE-21A4452498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000" y="1728000"/>
            <a:ext cx="6876000" cy="1440000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Click</a:t>
            </a:r>
            <a:r>
              <a:rPr lang="en-US" dirty="0"/>
              <a:t>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7FFC3-561C-5549-B697-6C8BB95A2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www.teachingenglish.org.uk</a:t>
            </a:r>
            <a:endParaRPr lang="en-GB" noProof="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7DA8F83-4B3E-8A42-815F-9B018CE195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8000" y="4608000"/>
            <a:ext cx="6876000" cy="252000"/>
          </a:xfrm>
        </p:spPr>
        <p:txBody>
          <a:bodyPr anchor="b" anchorCtr="0"/>
          <a:lstStyle>
            <a:lvl1pPr>
              <a:spcBef>
                <a:spcPts val="0"/>
              </a:spcBef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</a:t>
            </a:r>
            <a:r>
              <a:rPr lang="en-GB" noProof="0" dirty="0"/>
              <a:t>text</a:t>
            </a:r>
            <a:r>
              <a:rPr lang="en-US" dirty="0"/>
              <a:t>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41C586-C2C4-F543-85BF-E60883FCAC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000" y="504000"/>
            <a:ext cx="1460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15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37B7A-11A2-5243-9AEE-21A4452498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000" y="2340000"/>
            <a:ext cx="6876000" cy="1440000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</a:t>
            </a:r>
            <a:r>
              <a:rPr lang="en-GB" noProof="0" dirty="0"/>
              <a:t>to</a:t>
            </a:r>
            <a:r>
              <a:rPr lang="en-US" dirty="0"/>
              <a:t>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4D2CF9-6795-E24D-90F2-E0CA778EB3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000" y="1728000"/>
            <a:ext cx="6876000" cy="360000"/>
          </a:xfrm>
        </p:spPr>
        <p:txBody>
          <a:bodyPr anchor="b" anchorCtr="0"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</a:t>
            </a:r>
            <a:r>
              <a:rPr lang="en-US" dirty="0"/>
              <a:t>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7FFC3-561C-5549-B697-6C8BB95A2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www.teachingenglish.org.uk</a:t>
            </a:r>
            <a:endParaRPr lang="en-GB" noProof="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557C23-2C1E-6744-965A-EB94DA68E1AC}"/>
              </a:ext>
            </a:extLst>
          </p:cNvPr>
          <p:cNvCxnSpPr/>
          <p:nvPr userDrawn="1"/>
        </p:nvCxnSpPr>
        <p:spPr>
          <a:xfrm>
            <a:off x="648000" y="2232000"/>
            <a:ext cx="432000" cy="0"/>
          </a:xfrm>
          <a:prstGeom prst="line">
            <a:avLst/>
          </a:prstGeom>
          <a:ln w="3048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7DA8F83-4B3E-8A42-815F-9B018CE195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8000" y="4608000"/>
            <a:ext cx="6876000" cy="252000"/>
          </a:xfrm>
        </p:spPr>
        <p:txBody>
          <a:bodyPr anchor="b" anchorCtr="0"/>
          <a:lstStyle>
            <a:lvl1pPr>
              <a:spcBef>
                <a:spcPts val="0"/>
              </a:spcBef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</a:t>
            </a:r>
            <a:r>
              <a:rPr lang="en-GB" noProof="0" dirty="0"/>
              <a:t>Master</a:t>
            </a:r>
            <a:r>
              <a:rPr lang="en-US" dirty="0"/>
              <a:t>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28E9DE-B6D7-D144-9B89-4C1ED3A472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000" y="504000"/>
            <a:ext cx="1460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02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2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37B7A-11A2-5243-9AEE-21A4452498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000" y="2700000"/>
            <a:ext cx="6876000" cy="1440000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Click</a:t>
            </a:r>
            <a:r>
              <a:rPr lang="en-US" dirty="0"/>
              <a:t>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4D2CF9-6795-E24D-90F2-E0CA778EB3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000" y="1728000"/>
            <a:ext cx="6876000" cy="720000"/>
          </a:xfrm>
        </p:spPr>
        <p:txBody>
          <a:bodyPr anchor="b" anchorCtr="0"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7FFC3-561C-5549-B697-6C8BB95A2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www.teachingenglish.org.uk</a:t>
            </a:r>
            <a:endParaRPr lang="en-GB" noProof="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557C23-2C1E-6744-965A-EB94DA68E1AC}"/>
              </a:ext>
            </a:extLst>
          </p:cNvPr>
          <p:cNvCxnSpPr/>
          <p:nvPr userDrawn="1"/>
        </p:nvCxnSpPr>
        <p:spPr>
          <a:xfrm>
            <a:off x="648000" y="2592000"/>
            <a:ext cx="432000" cy="0"/>
          </a:xfrm>
          <a:prstGeom prst="line">
            <a:avLst/>
          </a:prstGeom>
          <a:ln w="3048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7DA8F83-4B3E-8A42-815F-9B018CE195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8000" y="4608000"/>
            <a:ext cx="6876000" cy="252000"/>
          </a:xfrm>
        </p:spPr>
        <p:txBody>
          <a:bodyPr anchor="b" anchorCtr="0"/>
          <a:lstStyle>
            <a:lvl1pPr>
              <a:spcBef>
                <a:spcPts val="0"/>
              </a:spcBef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</a:t>
            </a:r>
            <a:r>
              <a:rPr lang="en-GB" noProof="0" dirty="0"/>
              <a:t>text</a:t>
            </a:r>
            <a:r>
              <a:rPr lang="en-US" dirty="0"/>
              <a:t>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41C586-C2C4-F543-85BF-E60883FCAC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000" y="504000"/>
            <a:ext cx="1460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072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37B7A-11A2-5243-9AEE-21A4452498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000" y="1728000"/>
            <a:ext cx="6876000" cy="1440000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Click</a:t>
            </a:r>
            <a:r>
              <a:rPr lang="en-US" dirty="0"/>
              <a:t>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7FFC3-561C-5549-B697-6C8BB95A2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www.teachingenglish.org.uk</a:t>
            </a:r>
            <a:endParaRPr lang="en-GB" noProof="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7DA8F83-4B3E-8A42-815F-9B018CE195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8000" y="4608000"/>
            <a:ext cx="6876000" cy="252000"/>
          </a:xfrm>
        </p:spPr>
        <p:txBody>
          <a:bodyPr anchor="b" anchorCtr="0"/>
          <a:lstStyle>
            <a:lvl1pPr>
              <a:spcBef>
                <a:spcPts val="0"/>
              </a:spcBef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</a:t>
            </a:r>
            <a:r>
              <a:rPr lang="en-GB" noProof="0" dirty="0"/>
              <a:t>text</a:t>
            </a:r>
            <a:r>
              <a:rPr lang="en-US" dirty="0"/>
              <a:t>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41C586-C2C4-F543-85BF-E60883FCAC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000" y="504000"/>
            <a:ext cx="1460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451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minu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37B7A-11A2-5243-9AEE-21A4452498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000" y="1728000"/>
            <a:ext cx="6876000" cy="1440000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Click</a:t>
            </a:r>
            <a:r>
              <a:rPr lang="en-US" dirty="0"/>
              <a:t>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7FFC3-561C-5549-B697-6C8BB95A2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www.teachingenglish.org.uk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93720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www.teachingenglish.org.uk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854FA-307F-854E-96D4-DE585DB24BD3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037743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000" y="504000"/>
            <a:ext cx="10944000" cy="792000"/>
          </a:xfrm>
        </p:spPr>
        <p:txBody>
          <a:bodyPr/>
          <a:lstStyle/>
          <a:p>
            <a:r>
              <a:rPr lang="en-GB" noProof="0" dirty="0"/>
              <a:t>Click</a:t>
            </a:r>
            <a:r>
              <a:rPr lang="en-US" dirty="0"/>
              <a:t>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www.teachingenglish.org.uk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854FA-307F-854E-96D4-DE585DB24BD3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074470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2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37B7A-11A2-5243-9AEE-21A4452498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000" y="2700000"/>
            <a:ext cx="6876000" cy="1440000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800">
                <a:solidFill>
                  <a:schemeClr val="bg2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4D2CF9-6795-E24D-90F2-E0CA778EB3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000" y="1728000"/>
            <a:ext cx="6876000" cy="720000"/>
          </a:xfrm>
        </p:spPr>
        <p:txBody>
          <a:bodyPr anchor="b" anchorCtr="0"/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7FFC3-561C-5549-B697-6C8BB95A2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000" y="6192000"/>
            <a:ext cx="10944000" cy="180000"/>
          </a:xfrm>
        </p:spPr>
        <p:txBody>
          <a:bodyPr/>
          <a:lstStyle/>
          <a:p>
            <a:r>
              <a:rPr lang="en-GB" noProof="0"/>
              <a:t>www.teachingenglish.org.uk</a:t>
            </a:r>
            <a:endParaRPr lang="en-GB" noProof="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557C23-2C1E-6744-965A-EB94DA68E1AC}"/>
              </a:ext>
            </a:extLst>
          </p:cNvPr>
          <p:cNvCxnSpPr/>
          <p:nvPr userDrawn="1"/>
        </p:nvCxnSpPr>
        <p:spPr>
          <a:xfrm>
            <a:off x="648001" y="2592000"/>
            <a:ext cx="432000" cy="0"/>
          </a:xfrm>
          <a:prstGeom prst="line">
            <a:avLst/>
          </a:prstGeom>
          <a:ln w="3048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7DA8F83-4B3E-8A42-815F-9B018CE195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8000" y="4608000"/>
            <a:ext cx="6876000" cy="252000"/>
          </a:xfrm>
        </p:spPr>
        <p:txBody>
          <a:bodyPr anchor="b" anchorCtr="0"/>
          <a:lstStyle>
            <a:lvl1pPr>
              <a:spcBef>
                <a:spcPts val="0"/>
              </a:spcBef>
              <a:defRPr sz="18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56BB0E-B503-6047-9026-46230EF788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000" y="504000"/>
            <a:ext cx="14859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371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000" y="504000"/>
            <a:ext cx="10944000" cy="792000"/>
          </a:xfrm>
        </p:spPr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8000" y="1512000"/>
            <a:ext cx="5328000" cy="4500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</a:t>
            </a:r>
            <a:r>
              <a:rPr lang="en-GB" noProof="0" dirty="0"/>
              <a:t>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4000" y="1512000"/>
            <a:ext cx="5328000" cy="4500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</a:t>
            </a:r>
            <a:r>
              <a:rPr lang="en-GB" noProof="0" dirty="0"/>
              <a:t>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www.teachingenglish.org.uk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854FA-307F-854E-96D4-DE585DB24BD3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508955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000" y="504000"/>
            <a:ext cx="10944000" cy="792000"/>
          </a:xfrm>
        </p:spPr>
        <p:txBody>
          <a:bodyPr/>
          <a:lstStyle/>
          <a:p>
            <a:r>
              <a:rPr lang="en-US" dirty="0"/>
              <a:t>Click </a:t>
            </a:r>
            <a:r>
              <a:rPr lang="en-GB" noProof="0" dirty="0"/>
              <a:t>to</a:t>
            </a:r>
            <a:r>
              <a:rPr lang="en-US" dirty="0"/>
              <a:t>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8000" y="1512000"/>
            <a:ext cx="5328000" cy="4500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www.teachingenglish.org.uk</a:t>
            </a:r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854FA-307F-854E-96D4-DE585DB24BD3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686E00B-4C6B-434C-80C9-F98EF22F31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64000" y="1512002"/>
            <a:ext cx="5328000" cy="4500563"/>
          </a:xfrm>
        </p:spPr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251592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000" y="504000"/>
            <a:ext cx="10944000" cy="792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4000" y="1512000"/>
            <a:ext cx="5328000" cy="4500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</a:t>
            </a:r>
            <a:r>
              <a:rPr lang="en-GB" noProof="0" dirty="0"/>
              <a:t>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www.teachingenglish.org.uk</a:t>
            </a:r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854FA-307F-854E-96D4-DE585DB24BD3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CB1FB70-6F45-E74A-AF01-AB7AE7B3B9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000" y="1511999"/>
            <a:ext cx="5328000" cy="4500000"/>
          </a:xfrm>
        </p:spPr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928261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www.teachingenglish.org.uk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854FA-307F-854E-96D4-DE585DB24BD3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340101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 - minus logo">
  <p:cSld name="Section divider - minus logo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9"/>
          <p:cNvSpPr txBox="1">
            <a:spLocks noGrp="1"/>
          </p:cNvSpPr>
          <p:nvPr>
            <p:ph type="ctrTitle"/>
          </p:nvPr>
        </p:nvSpPr>
        <p:spPr>
          <a:xfrm>
            <a:off x="648000" y="1728000"/>
            <a:ext cx="6876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9"/>
          <p:cNvSpPr txBox="1">
            <a:spLocks noGrp="1"/>
          </p:cNvSpPr>
          <p:nvPr>
            <p:ph type="ftr" idx="11"/>
          </p:nvPr>
        </p:nvSpPr>
        <p:spPr>
          <a:xfrm>
            <a:off x="648000" y="6192000"/>
            <a:ext cx="109440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90789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516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37B7A-11A2-5243-9AEE-21A4452498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000" y="1728000"/>
            <a:ext cx="6876000" cy="1440000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800"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7FFC3-561C-5549-B697-6C8BB95A2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000" y="6192000"/>
            <a:ext cx="10944000" cy="180000"/>
          </a:xfrm>
        </p:spPr>
        <p:txBody>
          <a:bodyPr/>
          <a:lstStyle/>
          <a:p>
            <a:r>
              <a:rPr lang="en-GB" noProof="0"/>
              <a:t>www.teachingenglish.org.uk</a:t>
            </a:r>
            <a:endParaRPr lang="en-GB" noProof="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7DA8F83-4B3E-8A42-815F-9B018CE195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8000" y="4608000"/>
            <a:ext cx="6876000" cy="252000"/>
          </a:xfrm>
        </p:spPr>
        <p:txBody>
          <a:bodyPr anchor="b" anchorCtr="0"/>
          <a:lstStyle>
            <a:lvl1pPr>
              <a:spcBef>
                <a:spcPts val="0"/>
              </a:spcBef>
              <a:defRPr sz="18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56BB0E-B503-6047-9026-46230EF788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000" y="504000"/>
            <a:ext cx="14859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48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5D608B-4FAB-BB49-B9C2-26EACBE18F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TextBox 21"/>
          <p:cNvSpPr txBox="1"/>
          <p:nvPr userDrawn="1"/>
        </p:nvSpPr>
        <p:spPr>
          <a:xfrm>
            <a:off x="9058738" y="6339801"/>
            <a:ext cx="20227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0">
                <a:solidFill>
                  <a:srgbClr val="23085A"/>
                </a:solidFill>
                <a:latin typeface="British Council Sans" charset="0"/>
                <a:ea typeface="British Council Sans" charset="0"/>
                <a:cs typeface="British Council Sans" charset="0"/>
              </a:rPr>
              <a:t>#</a:t>
            </a:r>
            <a:r>
              <a:rPr lang="en-US" sz="1200" b="1" i="0" err="1">
                <a:solidFill>
                  <a:srgbClr val="23085A"/>
                </a:solidFill>
                <a:latin typeface="British Council Sans" charset="0"/>
                <a:ea typeface="British Council Sans" charset="0"/>
                <a:cs typeface="British Council Sans" charset="0"/>
              </a:rPr>
              <a:t>TheClimateConnection</a:t>
            </a:r>
            <a:endParaRPr lang="en-US" sz="1200" b="1" i="0">
              <a:solidFill>
                <a:srgbClr val="23085A"/>
              </a:solidFill>
              <a:latin typeface="British Council Sans" charset="0"/>
              <a:ea typeface="British Council Sans" charset="0"/>
              <a:cs typeface="British Council Sans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0B1A48-08EC-4946-9676-6630CD157E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020" y="3037158"/>
            <a:ext cx="3075709" cy="30757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0FFCD1-473B-1C44-9320-439E7B1E75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0" y="-1415"/>
            <a:ext cx="3048000" cy="304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05A79D-33F2-0E41-AB4F-E49294C219B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4842" y="0"/>
            <a:ext cx="3037158" cy="30371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4B5CC5-5462-064B-B801-C588FCC0CF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0915" y="3013465"/>
            <a:ext cx="3075709" cy="3075709"/>
          </a:xfrm>
          <a:prstGeom prst="rect">
            <a:avLst/>
          </a:prstGeom>
        </p:spPr>
      </p:pic>
      <p:sp>
        <p:nvSpPr>
          <p:cNvPr id="14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1270164" y="6389367"/>
            <a:ext cx="733177" cy="246199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marR="0" indent="0" algn="l" defTabSz="1219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 i="0" baseline="0">
                <a:solidFill>
                  <a:schemeClr val="bg1"/>
                </a:solidFill>
                <a:latin typeface="British Council Sans" charset="0"/>
                <a:ea typeface="British Council Sans" charset="0"/>
                <a:cs typeface="British Council Sans" charset="0"/>
              </a:defRPr>
            </a:lvl1pPr>
          </a:lstStyle>
          <a:p>
            <a:pPr marL="0" marR="0" lvl="0" indent="0" algn="l" defTabSz="1219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Date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251374" y="3129864"/>
            <a:ext cx="5646720" cy="1937396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marL="0" marR="0" indent="0" algn="l" defTabSz="1219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>
                <a:solidFill>
                  <a:schemeClr val="bg1"/>
                </a:solidFill>
                <a:latin typeface="British Council Sans Headline" charset="0"/>
                <a:ea typeface="British Council Sans Headline" charset="0"/>
                <a:cs typeface="British Council Sans Headline" charset="0"/>
              </a:defRPr>
            </a:lvl1pPr>
          </a:lstStyle>
          <a:p>
            <a:pPr lvl="0"/>
            <a:r>
              <a:rPr lang="en-GB" dirty="0"/>
              <a:t>Heading line 1</a:t>
            </a:r>
          </a:p>
          <a:p>
            <a:pPr lvl="0"/>
            <a:r>
              <a:rPr lang="en-GB" dirty="0"/>
              <a:t>Heading line 2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263095" y="5353640"/>
            <a:ext cx="4420543" cy="721752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marR="0" indent="0" algn="l" defTabSz="1219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baseline="0">
                <a:solidFill>
                  <a:schemeClr val="bg1"/>
                </a:solidFill>
                <a:latin typeface="British Council Sans" charset="0"/>
                <a:ea typeface="British Council Sans" charset="0"/>
                <a:cs typeface="British Council Sans" charset="0"/>
              </a:defRPr>
            </a:lvl1pPr>
          </a:lstStyle>
          <a:p>
            <a:pPr marL="0" marR="0" lvl="0" indent="0" algn="l" defTabSz="1219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Sub heading 1</a:t>
            </a:r>
          </a:p>
          <a:p>
            <a:pPr marL="0" marR="0" lvl="0" indent="0" algn="l" defTabSz="1219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Sub heading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FF4A19-450B-1A45-A689-F14D63089C0E}"/>
              </a:ext>
            </a:extLst>
          </p:cNvPr>
          <p:cNvSpPr txBox="1"/>
          <p:nvPr userDrawn="1"/>
        </p:nvSpPr>
        <p:spPr>
          <a:xfrm>
            <a:off x="408174" y="6339802"/>
            <a:ext cx="37749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0" err="1">
                <a:solidFill>
                  <a:srgbClr val="23085A"/>
                </a:solidFill>
                <a:latin typeface="British Council Sans" charset="0"/>
                <a:ea typeface="British Council Sans" charset="0"/>
                <a:cs typeface="British Council Sans" charset="0"/>
              </a:rPr>
              <a:t>www.britishcouncil.org</a:t>
            </a:r>
            <a:r>
              <a:rPr lang="en-US" sz="1200" b="1" i="0">
                <a:solidFill>
                  <a:srgbClr val="23085A"/>
                </a:solidFill>
                <a:latin typeface="British Council Sans" charset="0"/>
                <a:ea typeface="British Council Sans" charset="0"/>
                <a:cs typeface="British Council Sans" charset="0"/>
              </a:rPr>
              <a:t>/climate-connection</a:t>
            </a:r>
          </a:p>
        </p:txBody>
      </p:sp>
    </p:spTree>
    <p:extLst>
      <p:ext uri="{BB962C8B-B14F-4D97-AF65-F5344CB8AC3E}">
        <p14:creationId xmlns:p14="http://schemas.microsoft.com/office/powerpoint/2010/main" val="2042459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ternate Layout 2: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67EAEB-070B-A745-8BEB-41C4523981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79AD5BE1-033A-3A40-B13C-7BF7754297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1746" y="356881"/>
            <a:ext cx="5646720" cy="736195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marL="0" marR="0" indent="0" algn="l" defTabSz="1219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>
                <a:solidFill>
                  <a:schemeClr val="bg1"/>
                </a:solidFill>
                <a:latin typeface="British Council Sans Headline" charset="0"/>
                <a:ea typeface="British Council Sans Headline" charset="0"/>
                <a:cs typeface="British Council Sans Headline" charset="0"/>
              </a:defRPr>
            </a:lvl1pPr>
          </a:lstStyle>
          <a:p>
            <a:pPr lvl="0"/>
            <a:r>
              <a:rPr lang="en-GB" dirty="0"/>
              <a:t>One column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CFE5BCFB-F7D9-6946-9225-5BC71D8248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746" y="1335742"/>
            <a:ext cx="5646720" cy="736195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marL="0" marR="0" indent="0" algn="l" defTabSz="1219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>
                <a:solidFill>
                  <a:schemeClr val="bg1"/>
                </a:solidFill>
                <a:latin typeface="British Council Sans Light" panose="020B0404020202020204" pitchFamily="34" charset="0"/>
                <a:ea typeface="British Council Sans Light" panose="020B0404020202020204" pitchFamily="34" charset="0"/>
                <a:cs typeface="British Council Sans Headline" charset="0"/>
              </a:defRPr>
            </a:lvl1pPr>
          </a:lstStyle>
          <a:p>
            <a:pPr lvl="0"/>
            <a:r>
              <a:rPr lang="en-GB" dirty="0"/>
              <a:t>Body copy goes here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E3564E39-939B-DF4A-831E-9626ED2688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0216" y="6026350"/>
            <a:ext cx="2022767" cy="736195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marL="0" marR="0" indent="0" algn="l" defTabSz="1219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 i="0">
                <a:solidFill>
                  <a:schemeClr val="bg1"/>
                </a:solidFill>
                <a:latin typeface="British Council Sans" panose="020B0504020202020204" pitchFamily="34" charset="0"/>
                <a:ea typeface="British Council Sans" panose="020B0504020202020204" pitchFamily="34" charset="0"/>
                <a:cs typeface="British Council Sans" panose="020B0504020202020204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</a:p>
          <a:p>
            <a:pPr lvl="0"/>
            <a:r>
              <a:rPr lang="en-GB" dirty="0"/>
              <a:t>#</a:t>
            </a:r>
            <a:r>
              <a:rPr lang="en-GB" dirty="0" err="1"/>
              <a:t>TheClimateConnection</a:t>
            </a:r>
            <a:endParaRPr lang="en-GB" dirty="0"/>
          </a:p>
          <a:p>
            <a:pPr lvl="0"/>
            <a:r>
              <a:rPr lang="en-GB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882680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37B7A-11A2-5243-9AEE-21A4452498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000" y="2340000"/>
            <a:ext cx="6876000" cy="1440000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</a:t>
            </a:r>
            <a:r>
              <a:rPr lang="en-GB" noProof="0" dirty="0"/>
              <a:t>to</a:t>
            </a:r>
            <a:r>
              <a:rPr lang="en-US" dirty="0"/>
              <a:t>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4D2CF9-6795-E24D-90F2-E0CA778EB3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000" y="1728000"/>
            <a:ext cx="6876000" cy="360000"/>
          </a:xfrm>
        </p:spPr>
        <p:txBody>
          <a:bodyPr anchor="b" anchorCtr="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</a:t>
            </a:r>
            <a:r>
              <a:rPr lang="en-GB" noProof="0" dirty="0"/>
              <a:t>edit</a:t>
            </a:r>
            <a:r>
              <a:rPr lang="en-US" dirty="0"/>
              <a:t>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7FFC3-561C-5549-B697-6C8BB95A2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000" y="6192000"/>
            <a:ext cx="10848000" cy="180000"/>
          </a:xfrm>
        </p:spPr>
        <p:txBody>
          <a:bodyPr/>
          <a:lstStyle/>
          <a:p>
            <a:r>
              <a:rPr lang="en-GB" noProof="0"/>
              <a:t>www.teachingenglish.org.uk</a:t>
            </a:r>
            <a:endParaRPr lang="en-GB" noProof="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557C23-2C1E-6744-965A-EB94DA68E1AC}"/>
              </a:ext>
            </a:extLst>
          </p:cNvPr>
          <p:cNvCxnSpPr/>
          <p:nvPr userDrawn="1"/>
        </p:nvCxnSpPr>
        <p:spPr>
          <a:xfrm>
            <a:off x="648001" y="2232000"/>
            <a:ext cx="432000" cy="0"/>
          </a:xfrm>
          <a:prstGeom prst="line">
            <a:avLst/>
          </a:prstGeom>
          <a:ln w="3048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7DA8F83-4B3E-8A42-815F-9B018CE195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8000" y="4608000"/>
            <a:ext cx="6876000" cy="252000"/>
          </a:xfrm>
        </p:spPr>
        <p:txBody>
          <a:bodyPr anchor="b" anchorCtr="0"/>
          <a:lstStyle>
            <a:lvl1pPr>
              <a:spcBef>
                <a:spcPts val="0"/>
              </a:spcBef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B4A97B-8C6F-A742-9B60-1B6AE71A1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000" y="504000"/>
            <a:ext cx="14859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860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2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37B7A-11A2-5243-9AEE-21A4452498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000" y="2700000"/>
            <a:ext cx="6876000" cy="1440000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</a:t>
            </a:r>
            <a:r>
              <a:rPr lang="en-US" dirty="0"/>
              <a:t>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4D2CF9-6795-E24D-90F2-E0CA778EB3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000" y="1728000"/>
            <a:ext cx="6876000" cy="720000"/>
          </a:xfrm>
        </p:spPr>
        <p:txBody>
          <a:bodyPr anchor="b" anchorCtr="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</a:t>
            </a:r>
            <a:r>
              <a:rPr lang="en-US" dirty="0"/>
              <a:t>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7FFC3-561C-5549-B697-6C8BB95A2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www.teachingenglish.org.uk</a:t>
            </a:r>
            <a:endParaRPr lang="en-GB" noProof="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557C23-2C1E-6744-965A-EB94DA68E1AC}"/>
              </a:ext>
            </a:extLst>
          </p:cNvPr>
          <p:cNvCxnSpPr/>
          <p:nvPr userDrawn="1"/>
        </p:nvCxnSpPr>
        <p:spPr>
          <a:xfrm>
            <a:off x="648001" y="2592000"/>
            <a:ext cx="432000" cy="0"/>
          </a:xfrm>
          <a:prstGeom prst="line">
            <a:avLst/>
          </a:prstGeom>
          <a:ln w="3048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7DA8F83-4B3E-8A42-815F-9B018CE195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8000" y="4608000"/>
            <a:ext cx="6876000" cy="252000"/>
          </a:xfrm>
        </p:spPr>
        <p:txBody>
          <a:bodyPr anchor="b" anchorCtr="0"/>
          <a:lstStyle>
            <a:lvl1pPr>
              <a:spcBef>
                <a:spcPts val="0"/>
              </a:spcBef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</a:t>
            </a:r>
            <a:r>
              <a:rPr lang="en-GB" noProof="0" dirty="0"/>
              <a:t>Master</a:t>
            </a:r>
            <a:r>
              <a:rPr lang="en-US" dirty="0"/>
              <a:t>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56BB0E-B503-6047-9026-46230EF788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000" y="504000"/>
            <a:ext cx="14859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331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37B7A-11A2-5243-9AEE-21A4452498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000" y="1728000"/>
            <a:ext cx="6876000" cy="1440000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GB" noProof="0" dirty="0"/>
              <a:t>edit</a:t>
            </a:r>
            <a:r>
              <a:rPr lang="en-US" dirty="0"/>
              <a:t>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7FFC3-561C-5549-B697-6C8BB95A2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www.teachingenglish.org.uk</a:t>
            </a:r>
            <a:endParaRPr lang="en-GB" noProof="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7DA8F83-4B3E-8A42-815F-9B018CE195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8000" y="4608000"/>
            <a:ext cx="6876000" cy="252000"/>
          </a:xfrm>
        </p:spPr>
        <p:txBody>
          <a:bodyPr anchor="b" anchorCtr="0"/>
          <a:lstStyle>
            <a:lvl1pPr>
              <a:spcBef>
                <a:spcPts val="0"/>
              </a:spcBef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</a:t>
            </a:r>
            <a:r>
              <a:rPr lang="en-GB" noProof="0" dirty="0"/>
              <a:t>Master</a:t>
            </a:r>
            <a:r>
              <a:rPr lang="en-US" dirty="0"/>
              <a:t>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56BB0E-B503-6047-9026-46230EF788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000" y="504000"/>
            <a:ext cx="14859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59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minu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37B7A-11A2-5243-9AEE-21A4452498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000" y="1728000"/>
            <a:ext cx="6876000" cy="1440000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</a:t>
            </a:r>
            <a:r>
              <a:rPr lang="en-US" dirty="0"/>
              <a:t> to edit Master title style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BCC5060-0956-494D-BDA8-83E48EFB4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000" y="6192000"/>
            <a:ext cx="10848000" cy="180000"/>
          </a:xfrm>
        </p:spPr>
        <p:txBody>
          <a:bodyPr/>
          <a:lstStyle/>
          <a:p>
            <a:r>
              <a:rPr lang="en-GB" noProof="0"/>
              <a:t>www.teachingenglish.org.uk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12072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78144029-A22A-9A49-B9EE-98B449D69D85}"/>
              </a:ext>
            </a:extLst>
          </p:cNvPr>
          <p:cNvSpPr/>
          <p:nvPr userDrawn="1"/>
        </p:nvSpPr>
        <p:spPr>
          <a:xfrm>
            <a:off x="323998" y="1511994"/>
            <a:ext cx="7524002" cy="3600007"/>
          </a:xfrm>
          <a:custGeom>
            <a:avLst/>
            <a:gdLst>
              <a:gd name="connsiteX0" fmla="*/ 0 w 7524002"/>
              <a:gd name="connsiteY0" fmla="*/ 0 h 3600007"/>
              <a:gd name="connsiteX1" fmla="*/ 7524001 w 7524002"/>
              <a:gd name="connsiteY1" fmla="*/ 0 h 3600007"/>
              <a:gd name="connsiteX2" fmla="*/ 7524001 w 7524002"/>
              <a:gd name="connsiteY2" fmla="*/ 2987997 h 3600007"/>
              <a:gd name="connsiteX3" fmla="*/ 7524002 w 7524002"/>
              <a:gd name="connsiteY3" fmla="*/ 2988007 h 3600007"/>
              <a:gd name="connsiteX4" fmla="*/ 6912002 w 7524002"/>
              <a:gd name="connsiteY4" fmla="*/ 3600007 h 3600007"/>
              <a:gd name="connsiteX5" fmla="*/ 6912001 w 7524002"/>
              <a:gd name="connsiteY5" fmla="*/ 3600007 h 3600007"/>
              <a:gd name="connsiteX6" fmla="*/ 1 w 7524002"/>
              <a:gd name="connsiteY6" fmla="*/ 3600007 h 3600007"/>
              <a:gd name="connsiteX7" fmla="*/ 1 w 7524002"/>
              <a:gd name="connsiteY7" fmla="*/ 2988000 h 3600007"/>
              <a:gd name="connsiteX8" fmla="*/ 0 w 7524002"/>
              <a:gd name="connsiteY8" fmla="*/ 2988000 h 360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24002" h="3600007">
                <a:moveTo>
                  <a:pt x="0" y="0"/>
                </a:moveTo>
                <a:lnTo>
                  <a:pt x="7524001" y="0"/>
                </a:lnTo>
                <a:lnTo>
                  <a:pt x="7524001" y="2987997"/>
                </a:lnTo>
                <a:lnTo>
                  <a:pt x="7524002" y="2988007"/>
                </a:lnTo>
                <a:cubicBezTo>
                  <a:pt x="7524002" y="3326005"/>
                  <a:pt x="7250000" y="3600007"/>
                  <a:pt x="6912002" y="3600007"/>
                </a:cubicBezTo>
                <a:lnTo>
                  <a:pt x="6912001" y="3600007"/>
                </a:lnTo>
                <a:lnTo>
                  <a:pt x="1" y="3600007"/>
                </a:lnTo>
                <a:lnTo>
                  <a:pt x="1" y="2988000"/>
                </a:lnTo>
                <a:lnTo>
                  <a:pt x="0" y="298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8000" y="504000"/>
            <a:ext cx="10944000" cy="79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00" y="1728000"/>
            <a:ext cx="6876000" cy="309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96C4A3-C656-FC49-BAFB-1E13EFFD2C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8000" y="6192000"/>
            <a:ext cx="10848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noProof="0"/>
              <a:t>www.teachingenglish.org.uk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730881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3" r:id="rId1"/>
    <p:sldLayoutId id="2147483726" r:id="rId2"/>
    <p:sldLayoutId id="2147483745" r:id="rId3"/>
    <p:sldLayoutId id="2147483768" r:id="rId4"/>
    <p:sldLayoutId id="2147483769" r:id="rId5"/>
  </p:sldLayoutIdLst>
  <p:hf sldNum="0" hdr="0" dt="0"/>
  <p:txStyles>
    <p:titleStyle>
      <a:lvl1pPr algn="l" defTabSz="914400" rtl="0" eaLnBrk="1" latinLnBrk="0" hangingPunct="1">
        <a:lnSpc>
          <a:spcPts val="3300"/>
        </a:lnSpc>
        <a:spcBef>
          <a:spcPct val="0"/>
        </a:spcBef>
        <a:buNone/>
        <a:defRPr sz="3000" b="0" i="0" kern="1200">
          <a:solidFill>
            <a:schemeClr val="tx1"/>
          </a:solidFill>
          <a:latin typeface="British Council Sans Headline" panose="020B0504020202020204" pitchFamily="34" charset="0"/>
          <a:ea typeface="+mj-ea"/>
          <a:cs typeface="British Council Sans Headline" panose="020B05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200" b="1" kern="1200">
          <a:solidFill>
            <a:schemeClr val="bg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None/>
        <a:defRPr sz="20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bg2"/>
          </a:solidFill>
          <a:latin typeface="+mn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Font typeface="British Council Sans" panose="020B0504020202020204" pitchFamily="34" charset="0"/>
        <a:buChar char="–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906F040B-0B1A-1441-942C-BE62348984CF}"/>
              </a:ext>
            </a:extLst>
          </p:cNvPr>
          <p:cNvSpPr/>
          <p:nvPr userDrawn="1"/>
        </p:nvSpPr>
        <p:spPr>
          <a:xfrm>
            <a:off x="323998" y="1511994"/>
            <a:ext cx="7524002" cy="3600007"/>
          </a:xfrm>
          <a:custGeom>
            <a:avLst/>
            <a:gdLst>
              <a:gd name="connsiteX0" fmla="*/ 0 w 7524002"/>
              <a:gd name="connsiteY0" fmla="*/ 0 h 3600007"/>
              <a:gd name="connsiteX1" fmla="*/ 7524001 w 7524002"/>
              <a:gd name="connsiteY1" fmla="*/ 0 h 3600007"/>
              <a:gd name="connsiteX2" fmla="*/ 7524001 w 7524002"/>
              <a:gd name="connsiteY2" fmla="*/ 2987997 h 3600007"/>
              <a:gd name="connsiteX3" fmla="*/ 7524002 w 7524002"/>
              <a:gd name="connsiteY3" fmla="*/ 2988007 h 3600007"/>
              <a:gd name="connsiteX4" fmla="*/ 6912002 w 7524002"/>
              <a:gd name="connsiteY4" fmla="*/ 3600007 h 3600007"/>
              <a:gd name="connsiteX5" fmla="*/ 6912001 w 7524002"/>
              <a:gd name="connsiteY5" fmla="*/ 3600007 h 3600007"/>
              <a:gd name="connsiteX6" fmla="*/ 1 w 7524002"/>
              <a:gd name="connsiteY6" fmla="*/ 3600007 h 3600007"/>
              <a:gd name="connsiteX7" fmla="*/ 1 w 7524002"/>
              <a:gd name="connsiteY7" fmla="*/ 2988000 h 3600007"/>
              <a:gd name="connsiteX8" fmla="*/ 0 w 7524002"/>
              <a:gd name="connsiteY8" fmla="*/ 2988000 h 360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24002" h="3600007">
                <a:moveTo>
                  <a:pt x="0" y="0"/>
                </a:moveTo>
                <a:lnTo>
                  <a:pt x="7524001" y="0"/>
                </a:lnTo>
                <a:lnTo>
                  <a:pt x="7524001" y="2987997"/>
                </a:lnTo>
                <a:lnTo>
                  <a:pt x="7524002" y="2988007"/>
                </a:lnTo>
                <a:cubicBezTo>
                  <a:pt x="7524002" y="3326005"/>
                  <a:pt x="7250000" y="3600007"/>
                  <a:pt x="6912002" y="3600007"/>
                </a:cubicBezTo>
                <a:lnTo>
                  <a:pt x="6912001" y="3600007"/>
                </a:lnTo>
                <a:lnTo>
                  <a:pt x="1" y="3600007"/>
                </a:lnTo>
                <a:lnTo>
                  <a:pt x="1" y="2988000"/>
                </a:lnTo>
                <a:lnTo>
                  <a:pt x="0" y="2988000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8000" y="504000"/>
            <a:ext cx="10944000" cy="79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00" y="1728000"/>
            <a:ext cx="6876000" cy="309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</a:t>
            </a:r>
            <a:r>
              <a:rPr lang="en-GB" noProof="0" dirty="0"/>
              <a:t>Master</a:t>
            </a:r>
            <a:r>
              <a:rPr lang="en-US" dirty="0"/>
              <a:t>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96C4A3-C656-FC49-BAFB-1E13EFFD2C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8000" y="6192000"/>
            <a:ext cx="10848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noProof="0"/>
              <a:t>www.teachingenglish.org.uk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020534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71" r:id="rId5"/>
  </p:sldLayoutIdLst>
  <p:hf sldNum="0" hdr="0" dt="0"/>
  <p:txStyles>
    <p:titleStyle>
      <a:lvl1pPr algn="l" defTabSz="914400" rtl="0" eaLnBrk="1" latinLnBrk="0" hangingPunct="1">
        <a:lnSpc>
          <a:spcPts val="3300"/>
        </a:lnSpc>
        <a:spcBef>
          <a:spcPct val="0"/>
        </a:spcBef>
        <a:buNone/>
        <a:defRPr sz="3000" b="0" i="0" kern="1200">
          <a:solidFill>
            <a:schemeClr val="tx1"/>
          </a:solidFill>
          <a:latin typeface="British Council Sans Headline" panose="020B0504020202020204" pitchFamily="34" charset="0"/>
          <a:ea typeface="+mj-ea"/>
          <a:cs typeface="British Council Sans Headline" panose="020B05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British Council Sans" panose="020B05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3F291D8B-9729-0B42-945A-DB3A4021540D}"/>
              </a:ext>
            </a:extLst>
          </p:cNvPr>
          <p:cNvSpPr/>
          <p:nvPr userDrawn="1"/>
        </p:nvSpPr>
        <p:spPr>
          <a:xfrm>
            <a:off x="323998" y="1511994"/>
            <a:ext cx="7524002" cy="3600007"/>
          </a:xfrm>
          <a:custGeom>
            <a:avLst/>
            <a:gdLst>
              <a:gd name="connsiteX0" fmla="*/ 0 w 7524002"/>
              <a:gd name="connsiteY0" fmla="*/ 0 h 3600007"/>
              <a:gd name="connsiteX1" fmla="*/ 7524001 w 7524002"/>
              <a:gd name="connsiteY1" fmla="*/ 0 h 3600007"/>
              <a:gd name="connsiteX2" fmla="*/ 7524001 w 7524002"/>
              <a:gd name="connsiteY2" fmla="*/ 2987997 h 3600007"/>
              <a:gd name="connsiteX3" fmla="*/ 7524002 w 7524002"/>
              <a:gd name="connsiteY3" fmla="*/ 2988007 h 3600007"/>
              <a:gd name="connsiteX4" fmla="*/ 6912002 w 7524002"/>
              <a:gd name="connsiteY4" fmla="*/ 3600007 h 3600007"/>
              <a:gd name="connsiteX5" fmla="*/ 6912001 w 7524002"/>
              <a:gd name="connsiteY5" fmla="*/ 3600007 h 3600007"/>
              <a:gd name="connsiteX6" fmla="*/ 1 w 7524002"/>
              <a:gd name="connsiteY6" fmla="*/ 3600007 h 3600007"/>
              <a:gd name="connsiteX7" fmla="*/ 1 w 7524002"/>
              <a:gd name="connsiteY7" fmla="*/ 2988000 h 3600007"/>
              <a:gd name="connsiteX8" fmla="*/ 0 w 7524002"/>
              <a:gd name="connsiteY8" fmla="*/ 2988000 h 360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24002" h="3600007">
                <a:moveTo>
                  <a:pt x="0" y="0"/>
                </a:moveTo>
                <a:lnTo>
                  <a:pt x="7524001" y="0"/>
                </a:lnTo>
                <a:lnTo>
                  <a:pt x="7524001" y="2987997"/>
                </a:lnTo>
                <a:lnTo>
                  <a:pt x="7524002" y="2988007"/>
                </a:lnTo>
                <a:cubicBezTo>
                  <a:pt x="7524002" y="3326005"/>
                  <a:pt x="7250000" y="3600007"/>
                  <a:pt x="6912002" y="3600007"/>
                </a:cubicBezTo>
                <a:lnTo>
                  <a:pt x="6912001" y="3600007"/>
                </a:lnTo>
                <a:lnTo>
                  <a:pt x="1" y="3600007"/>
                </a:lnTo>
                <a:lnTo>
                  <a:pt x="1" y="2988000"/>
                </a:lnTo>
                <a:lnTo>
                  <a:pt x="0" y="298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8000" y="504000"/>
            <a:ext cx="10944000" cy="79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</a:t>
            </a:r>
            <a:r>
              <a:rPr lang="en-US" dirty="0"/>
              <a:t>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00" y="1728000"/>
            <a:ext cx="6876000" cy="309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96C4A3-C656-FC49-BAFB-1E13EFFD2C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8000" y="6192000"/>
            <a:ext cx="10944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www.teachingenglish.org.uk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8982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64" r:id="rId3"/>
  </p:sldLayoutIdLst>
  <p:hf sldNum="0" hdr="0" dt="0"/>
  <p:txStyles>
    <p:titleStyle>
      <a:lvl1pPr algn="l" defTabSz="914400" rtl="0" eaLnBrk="1" latinLnBrk="0" hangingPunct="1">
        <a:lnSpc>
          <a:spcPts val="3300"/>
        </a:lnSpc>
        <a:spcBef>
          <a:spcPct val="0"/>
        </a:spcBef>
        <a:buNone/>
        <a:defRPr sz="3000" b="0" i="0" kern="1200">
          <a:solidFill>
            <a:schemeClr val="tx2"/>
          </a:solidFill>
          <a:latin typeface="British Council Sans Headline" panose="020B0504020202020204" pitchFamily="34" charset="0"/>
          <a:ea typeface="+mj-ea"/>
          <a:cs typeface="British Council Sans Headline" panose="020B05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2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None/>
        <a:defRPr sz="2000" b="1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British Council Sans" panose="020B0504020202020204" pitchFamily="34" charset="0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BC31D06-11C4-444F-B6A7-6348071675B7}"/>
              </a:ext>
            </a:extLst>
          </p:cNvPr>
          <p:cNvSpPr/>
          <p:nvPr userDrawn="1"/>
        </p:nvSpPr>
        <p:spPr>
          <a:xfrm>
            <a:off x="323998" y="1511994"/>
            <a:ext cx="7524002" cy="3600007"/>
          </a:xfrm>
          <a:custGeom>
            <a:avLst/>
            <a:gdLst>
              <a:gd name="connsiteX0" fmla="*/ 0 w 7524002"/>
              <a:gd name="connsiteY0" fmla="*/ 0 h 3600007"/>
              <a:gd name="connsiteX1" fmla="*/ 7524001 w 7524002"/>
              <a:gd name="connsiteY1" fmla="*/ 0 h 3600007"/>
              <a:gd name="connsiteX2" fmla="*/ 7524001 w 7524002"/>
              <a:gd name="connsiteY2" fmla="*/ 2987997 h 3600007"/>
              <a:gd name="connsiteX3" fmla="*/ 7524002 w 7524002"/>
              <a:gd name="connsiteY3" fmla="*/ 2988007 h 3600007"/>
              <a:gd name="connsiteX4" fmla="*/ 6912002 w 7524002"/>
              <a:gd name="connsiteY4" fmla="*/ 3600007 h 3600007"/>
              <a:gd name="connsiteX5" fmla="*/ 6912001 w 7524002"/>
              <a:gd name="connsiteY5" fmla="*/ 3600007 h 3600007"/>
              <a:gd name="connsiteX6" fmla="*/ 1 w 7524002"/>
              <a:gd name="connsiteY6" fmla="*/ 3600007 h 3600007"/>
              <a:gd name="connsiteX7" fmla="*/ 1 w 7524002"/>
              <a:gd name="connsiteY7" fmla="*/ 2988000 h 3600007"/>
              <a:gd name="connsiteX8" fmla="*/ 0 w 7524002"/>
              <a:gd name="connsiteY8" fmla="*/ 2988000 h 360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24002" h="3600007">
                <a:moveTo>
                  <a:pt x="0" y="0"/>
                </a:moveTo>
                <a:lnTo>
                  <a:pt x="7524001" y="0"/>
                </a:lnTo>
                <a:lnTo>
                  <a:pt x="7524001" y="2987997"/>
                </a:lnTo>
                <a:lnTo>
                  <a:pt x="7524002" y="2988007"/>
                </a:lnTo>
                <a:cubicBezTo>
                  <a:pt x="7524002" y="3326005"/>
                  <a:pt x="7250000" y="3600007"/>
                  <a:pt x="6912002" y="3600007"/>
                </a:cubicBezTo>
                <a:lnTo>
                  <a:pt x="6912001" y="3600007"/>
                </a:lnTo>
                <a:lnTo>
                  <a:pt x="1" y="3600007"/>
                </a:lnTo>
                <a:lnTo>
                  <a:pt x="1" y="2988000"/>
                </a:lnTo>
                <a:lnTo>
                  <a:pt x="0" y="2988000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8000" y="504000"/>
            <a:ext cx="10944000" cy="79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</a:t>
            </a:r>
            <a:r>
              <a:rPr lang="en-US" dirty="0"/>
              <a:t>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00" y="1728000"/>
            <a:ext cx="6876000" cy="309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96C4A3-C656-FC49-BAFB-1E13EFFD2C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8000" y="6192000"/>
            <a:ext cx="10944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www.teachingenglish.org.uk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19160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</p:sldLayoutIdLst>
  <p:hf sldNum="0" hdr="0" dt="0"/>
  <p:txStyles>
    <p:titleStyle>
      <a:lvl1pPr algn="l" defTabSz="914400" rtl="0" eaLnBrk="1" latinLnBrk="0" hangingPunct="1">
        <a:lnSpc>
          <a:spcPts val="3300"/>
        </a:lnSpc>
        <a:spcBef>
          <a:spcPct val="0"/>
        </a:spcBef>
        <a:buNone/>
        <a:defRPr sz="3000" b="0" i="0" kern="1200">
          <a:solidFill>
            <a:schemeClr val="tx2"/>
          </a:solidFill>
          <a:latin typeface="British Council Sans Headline" panose="020B0504020202020204" pitchFamily="34" charset="0"/>
          <a:ea typeface="+mj-ea"/>
          <a:cs typeface="British Council Sans Headline" panose="020B05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2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British Council Sans" panose="020B05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8000" y="504000"/>
            <a:ext cx="10944000" cy="79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</a:t>
            </a:r>
            <a:r>
              <a:rPr lang="en-GB" noProof="0" dirty="0"/>
              <a:t>to</a:t>
            </a:r>
            <a:r>
              <a:rPr lang="en-US" dirty="0"/>
              <a:t>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00" y="1512000"/>
            <a:ext cx="8136000" cy="45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8000" y="6192000"/>
            <a:ext cx="1043999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www.teachingenglish.org.uk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88000" y="6192000"/>
            <a:ext cx="504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1">
                <a:solidFill>
                  <a:schemeClr val="tx2"/>
                </a:solidFill>
              </a:defRPr>
            </a:lvl1pPr>
          </a:lstStyle>
          <a:p>
            <a:fld id="{A36854FA-307F-854E-96D4-DE585DB24BD3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D557C23-2C1E-6744-965A-EB94DA68E1AC}"/>
              </a:ext>
            </a:extLst>
          </p:cNvPr>
          <p:cNvCxnSpPr/>
          <p:nvPr userDrawn="1"/>
        </p:nvCxnSpPr>
        <p:spPr>
          <a:xfrm>
            <a:off x="648000" y="396000"/>
            <a:ext cx="432000" cy="0"/>
          </a:xfrm>
          <a:prstGeom prst="line">
            <a:avLst/>
          </a:prstGeom>
          <a:ln w="3048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8408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2" r:id="rId2"/>
    <p:sldLayoutId id="2147483664" r:id="rId3"/>
    <p:sldLayoutId id="2147483684" r:id="rId4"/>
    <p:sldLayoutId id="2147483685" r:id="rId5"/>
    <p:sldLayoutId id="2147483667" r:id="rId6"/>
    <p:sldLayoutId id="2147483767" r:id="rId7"/>
  </p:sldLayoutIdLst>
  <p:hf sldNum="0" hdr="0" dt="0"/>
  <p:txStyles>
    <p:titleStyle>
      <a:lvl1pPr algn="l" defTabSz="914400" rtl="0" eaLnBrk="1" latinLnBrk="0" hangingPunct="1">
        <a:lnSpc>
          <a:spcPts val="3300"/>
        </a:lnSpc>
        <a:spcBef>
          <a:spcPct val="0"/>
        </a:spcBef>
        <a:buNone/>
        <a:defRPr sz="3000" b="0" i="0" kern="1200">
          <a:solidFill>
            <a:schemeClr val="tx2"/>
          </a:solidFill>
          <a:latin typeface="British Council Sans Headline" panose="020B0504020202020204" pitchFamily="34" charset="0"/>
          <a:ea typeface="+mj-ea"/>
          <a:cs typeface="British Council Sans Headline" panose="020B05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2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British Council Sans" panose="020B05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8000" y="504000"/>
            <a:ext cx="10944000" cy="79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00" y="1512000"/>
            <a:ext cx="10944000" cy="45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</a:t>
            </a:r>
            <a:r>
              <a:rPr lang="en-GB" noProof="0" dirty="0"/>
              <a:t>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2126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hf sldNum="0" hdr="0" dt="0"/>
  <p:txStyles>
    <p:titleStyle>
      <a:lvl1pPr algn="l" defTabSz="914400" rtl="0" eaLnBrk="1" latinLnBrk="0" hangingPunct="1">
        <a:lnSpc>
          <a:spcPts val="3300"/>
        </a:lnSpc>
        <a:spcBef>
          <a:spcPct val="0"/>
        </a:spcBef>
        <a:buNone/>
        <a:defRPr sz="3000" b="0" i="0" kern="1200">
          <a:solidFill>
            <a:schemeClr val="tx2"/>
          </a:solidFill>
          <a:latin typeface="British Council Sans Headline" panose="020B0504020202020204" pitchFamily="34" charset="0"/>
          <a:ea typeface="+mj-ea"/>
          <a:cs typeface="British Council Sans Headline" panose="020B05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2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British Council Sans" panose="020B05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800" dirty="0"/>
              <a:t>Water for all</a:t>
            </a:r>
          </a:p>
          <a:p>
            <a:r>
              <a:rPr lang="en-US" sz="1600" dirty="0">
                <a:latin typeface="+mn-lt"/>
              </a:rPr>
              <a:t>The global water crisis – causes and solutions</a:t>
            </a:r>
          </a:p>
          <a:p>
            <a:endParaRPr lang="en-US" sz="1600" dirty="0">
              <a:latin typeface="+mn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Classroom presentation</a:t>
            </a:r>
          </a:p>
        </p:txBody>
      </p:sp>
    </p:spTree>
    <p:extLst>
      <p:ext uri="{BB962C8B-B14F-4D97-AF65-F5344CB8AC3E}">
        <p14:creationId xmlns:p14="http://schemas.microsoft.com/office/powerpoint/2010/main" val="1198512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EAF642-AFBD-0F4A-A747-700CC492E1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1746" y="356881"/>
            <a:ext cx="9003448" cy="736195"/>
          </a:xfrm>
        </p:spPr>
        <p:txBody>
          <a:bodyPr/>
          <a:lstStyle/>
          <a:p>
            <a:r>
              <a:rPr lang="en-GB" sz="3600" dirty="0">
                <a:solidFill>
                  <a:schemeClr val="bg2"/>
                </a:solidFill>
              </a:rPr>
              <a:t>Vocabulary: Text 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0A9414-DA0F-0C4A-980F-1D3CCB754F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0215" y="6026350"/>
            <a:ext cx="2591159" cy="73619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b="0" dirty="0"/>
              <a:t>www.teachingenglish.org.uk</a:t>
            </a:r>
          </a:p>
          <a:p>
            <a:r>
              <a:rPr lang="en-US" sz="600" b="0" dirty="0"/>
              <a:t>© The British Council, 2021 The United Kingdom’s international organisation for educational opportunities and cultural relations. We are registered in England as a charity.</a:t>
            </a:r>
            <a:endParaRPr lang="en-GB" sz="600" b="0" dirty="0"/>
          </a:p>
          <a:p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99555F-0FFF-4F43-8EC3-B43BBCFBB7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746" y="1093076"/>
            <a:ext cx="8789987" cy="452608"/>
          </a:xfrm>
        </p:spPr>
        <p:txBody>
          <a:bodyPr/>
          <a:lstStyle/>
          <a:p>
            <a:r>
              <a:rPr lang="es-ES" sz="2200" b="1" dirty="0">
                <a:solidFill>
                  <a:schemeClr val="bg2"/>
                </a:solidFill>
                <a:latin typeface="+mj-lt"/>
              </a:rPr>
              <a:t>=</a:t>
            </a:r>
          </a:p>
          <a:p>
            <a:endParaRPr lang="es-ES" sz="2000" b="1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1AEACD5-E280-9343-A477-7792A7095578}"/>
              </a:ext>
            </a:extLst>
          </p:cNvPr>
          <p:cNvSpPr txBox="1"/>
          <p:nvPr/>
        </p:nvSpPr>
        <p:spPr>
          <a:xfrm>
            <a:off x="450215" y="1545684"/>
            <a:ext cx="1069511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bg2"/>
                </a:solidFill>
              </a:rPr>
              <a:t>The water crisis – facts and figures from the United Nations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2"/>
                </a:solidFill>
              </a:rPr>
              <a:t>sustainable development </a:t>
            </a:r>
            <a:r>
              <a:rPr lang="en-GB" sz="2000" dirty="0">
                <a:solidFill>
                  <a:schemeClr val="bg2"/>
                </a:solidFill>
              </a:rPr>
              <a:t>– development that is enough for the needs of today and does not damage the future</a:t>
            </a:r>
            <a:br>
              <a:rPr lang="en-GB" sz="2000" dirty="0">
                <a:solidFill>
                  <a:schemeClr val="bg2"/>
                </a:solidFill>
              </a:rPr>
            </a:br>
            <a:r>
              <a:rPr lang="en-GB" sz="2000" dirty="0">
                <a:solidFill>
                  <a:schemeClr val="bg2"/>
                </a:solidFill>
              </a:rPr>
              <a:t>Example: Sustainable development will help us save the planet for our grandchildren.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bg2"/>
                </a:solidFill>
              </a:rPr>
              <a:t>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2"/>
                </a:solidFill>
              </a:rPr>
              <a:t>adequate</a:t>
            </a:r>
            <a:r>
              <a:rPr lang="en-GB" sz="2000" dirty="0">
                <a:solidFill>
                  <a:schemeClr val="bg2"/>
                </a:solidFill>
              </a:rPr>
              <a:t> – something is adequate when it is good enough to meet a goal</a:t>
            </a:r>
            <a:br>
              <a:rPr lang="en-GB" sz="2000" dirty="0">
                <a:solidFill>
                  <a:schemeClr val="bg2"/>
                </a:solidFill>
              </a:rPr>
            </a:br>
            <a:r>
              <a:rPr lang="en-GB" sz="2000" dirty="0">
                <a:solidFill>
                  <a:schemeClr val="bg2"/>
                </a:solidFill>
              </a:rPr>
              <a:t>Example: The sanitation at the school is adequate now. 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85856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EE20BA5-079F-2743-BB92-4C961D990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03041" y="333515"/>
            <a:ext cx="5646720" cy="736195"/>
          </a:xfrm>
        </p:spPr>
        <p:txBody>
          <a:bodyPr/>
          <a:lstStyle/>
          <a:p>
            <a:r>
              <a:rPr lang="es-ES" sz="3600" dirty="0">
                <a:solidFill>
                  <a:schemeClr val="bg2"/>
                </a:solidFill>
                <a:latin typeface="+mj-lt"/>
              </a:rPr>
              <a:t>Designing a poster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A81B6B0-63F8-0244-B048-CE4D1FF129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38EFDC-4EC0-8F47-B08C-99C1B599AA93}"/>
              </a:ext>
            </a:extLst>
          </p:cNvPr>
          <p:cNvSpPr txBox="1"/>
          <p:nvPr/>
        </p:nvSpPr>
        <p:spPr>
          <a:xfrm>
            <a:off x="945209" y="1874379"/>
            <a:ext cx="543597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2"/>
                </a:solidFill>
                <a:ea typeface="Times New Roman" panose="02020603050405020304" pitchFamily="18" charset="0"/>
              </a:rPr>
              <a:t>Work together to combine the key points from each of the reading </a:t>
            </a:r>
          </a:p>
          <a:p>
            <a:r>
              <a:rPr lang="en-GB" sz="2400" dirty="0">
                <a:solidFill>
                  <a:schemeClr val="bg2"/>
                </a:solidFill>
                <a:ea typeface="Times New Roman" panose="02020603050405020304" pitchFamily="18" charset="0"/>
              </a:rPr>
              <a:t>texts (1–4) and agree two action points you can put on the poster.</a:t>
            </a:r>
            <a:endParaRPr lang="en-GB" sz="2400" dirty="0">
              <a:solidFill>
                <a:schemeClr val="bg2"/>
              </a:solidFill>
            </a:endParaRPr>
          </a:p>
          <a:p>
            <a:endParaRPr lang="es-ES" dirty="0"/>
          </a:p>
        </p:txBody>
      </p:sp>
      <p:pic>
        <p:nvPicPr>
          <p:cNvPr id="7" name="Picture 5" descr="A picture containing floor, outdoor, platform, night&#10;&#10;Description automatically generated">
            <a:extLst>
              <a:ext uri="{FF2B5EF4-FFF2-40B4-BE49-F238E27FC236}">
                <a16:creationId xmlns:a16="http://schemas.microsoft.com/office/drawing/2014/main" id="{66598E2F-0603-8B41-A94C-DA943A46A1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330"/>
          <a:stretch/>
        </p:blipFill>
        <p:spPr>
          <a:xfrm>
            <a:off x="6545280" y="0"/>
            <a:ext cx="5646720" cy="57796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CF1CBA-8314-49F8-BE43-B7515D12A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098" y="333515"/>
            <a:ext cx="1359526" cy="39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10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01EA138D-80C1-CE49-9DAC-7DCF07F917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93103" y="346014"/>
            <a:ext cx="5646720" cy="736195"/>
          </a:xfrm>
        </p:spPr>
        <p:txBody>
          <a:bodyPr/>
          <a:lstStyle/>
          <a:p>
            <a:r>
              <a:rPr lang="es-ES" sz="3600" dirty="0">
                <a:solidFill>
                  <a:schemeClr val="bg2"/>
                </a:solidFill>
              </a:rPr>
              <a:t>Sample poster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62F6532-D52F-344E-9C5E-0B2EB5E1D5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07D2DC3-904C-B44B-9C37-A6EE266226F5}"/>
              </a:ext>
            </a:extLst>
          </p:cNvPr>
          <p:cNvSpPr txBox="1"/>
          <p:nvPr/>
        </p:nvSpPr>
        <p:spPr>
          <a:xfrm>
            <a:off x="450216" y="1533564"/>
            <a:ext cx="1069808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bg2"/>
                </a:solidFill>
              </a:rPr>
              <a:t>You can use the structure below to make the two action points:</a:t>
            </a:r>
          </a:p>
          <a:p>
            <a:pPr algn="ctr">
              <a:lnSpc>
                <a:spcPct val="150000"/>
              </a:lnSpc>
            </a:pPr>
            <a:r>
              <a:rPr lang="en-GB" sz="3600" dirty="0">
                <a:solidFill>
                  <a:schemeClr val="bg2"/>
                </a:solidFill>
              </a:rPr>
              <a:t>Cause – Problem – Result – Your actions</a:t>
            </a:r>
            <a:endParaRPr lang="en-GB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2"/>
                </a:solidFill>
              </a:rPr>
              <a:t>Climate change makes the air warmer. (</a:t>
            </a:r>
            <a:r>
              <a:rPr lang="en-GB" sz="2000" b="1" dirty="0">
                <a:solidFill>
                  <a:schemeClr val="bg2"/>
                </a:solidFill>
              </a:rPr>
              <a:t>Cause</a:t>
            </a:r>
            <a:r>
              <a:rPr lang="en-GB" sz="2000" dirty="0">
                <a:solidFill>
                  <a:schemeClr val="bg2"/>
                </a:solidFill>
              </a:rPr>
              <a:t>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2"/>
                </a:solidFill>
              </a:rPr>
              <a:t>Warm air from climate change increases rainfall in some places. (</a:t>
            </a:r>
            <a:r>
              <a:rPr lang="en-GB" sz="2000" b="1" dirty="0">
                <a:solidFill>
                  <a:schemeClr val="bg2"/>
                </a:solidFill>
              </a:rPr>
              <a:t>Problem</a:t>
            </a:r>
            <a:r>
              <a:rPr lang="en-GB" sz="2000" dirty="0">
                <a:solidFill>
                  <a:schemeClr val="bg2"/>
                </a:solidFill>
              </a:rPr>
              <a:t>)</a:t>
            </a:r>
            <a:endParaRPr lang="en-GB" sz="2000" i="1" dirty="0">
              <a:solidFill>
                <a:schemeClr val="bg2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2"/>
                </a:solidFill>
              </a:rPr>
              <a:t>Flooding destroys crops and communities can’t feed themselves. (</a:t>
            </a:r>
            <a:r>
              <a:rPr lang="en-GB" sz="2000" b="1" dirty="0">
                <a:solidFill>
                  <a:schemeClr val="bg2"/>
                </a:solidFill>
              </a:rPr>
              <a:t>Result</a:t>
            </a:r>
            <a:r>
              <a:rPr lang="en-GB" sz="2000" dirty="0">
                <a:solidFill>
                  <a:schemeClr val="bg2"/>
                </a:solidFill>
              </a:rPr>
              <a:t>)</a:t>
            </a:r>
            <a:endParaRPr lang="en-GB" sz="2000" i="1" dirty="0">
              <a:solidFill>
                <a:schemeClr val="bg2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2"/>
                </a:solidFill>
              </a:rPr>
              <a:t>Can you reduce your impact on climate change by recycling paper and glass? This reduces carbon dioxide production from burning waste. (</a:t>
            </a:r>
            <a:r>
              <a:rPr lang="en-GB" sz="2000" b="1" dirty="0">
                <a:solidFill>
                  <a:schemeClr val="bg2"/>
                </a:solidFill>
              </a:rPr>
              <a:t>Your actions</a:t>
            </a:r>
            <a:r>
              <a:rPr lang="en-GB" sz="2000" dirty="0">
                <a:solidFill>
                  <a:schemeClr val="bg2"/>
                </a:solidFill>
              </a:rPr>
              <a:t>)</a:t>
            </a:r>
          </a:p>
          <a:p>
            <a:endParaRPr lang="es-E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7469CA-99FD-48D8-B5C7-B5B7A7255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17" y="456475"/>
            <a:ext cx="1359526" cy="39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366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F6227EF-3467-5BA6-5616-0CE5C1697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683" y="848378"/>
            <a:ext cx="9688750" cy="4607539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1A96A0-D82C-314E-8775-08D19D9AF9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030EA1E1-CA40-4F6D-EE5B-FDB0E30E380B}"/>
              </a:ext>
            </a:extLst>
          </p:cNvPr>
          <p:cNvSpPr/>
          <p:nvPr/>
        </p:nvSpPr>
        <p:spPr>
          <a:xfrm>
            <a:off x="3307638" y="1599236"/>
            <a:ext cx="2544418" cy="2033630"/>
          </a:xfrm>
          <a:prstGeom prst="rightArrow">
            <a:avLst/>
          </a:prstGeom>
          <a:solidFill>
            <a:schemeClr val="tx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AC09CA90-E687-E615-D7FC-D9A9B6BDC9A0}"/>
              </a:ext>
            </a:extLst>
          </p:cNvPr>
          <p:cNvSpPr/>
          <p:nvPr/>
        </p:nvSpPr>
        <p:spPr>
          <a:xfrm>
            <a:off x="5964889" y="1584263"/>
            <a:ext cx="2349033" cy="2033630"/>
          </a:xfrm>
          <a:prstGeom prst="rightArrow">
            <a:avLst/>
          </a:prstGeom>
          <a:solidFill>
            <a:schemeClr val="tx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080BE551-24AC-5331-24AA-8048D973CC9E}"/>
              </a:ext>
            </a:extLst>
          </p:cNvPr>
          <p:cNvSpPr/>
          <p:nvPr/>
        </p:nvSpPr>
        <p:spPr>
          <a:xfrm>
            <a:off x="8588331" y="1619485"/>
            <a:ext cx="2544418" cy="2033630"/>
          </a:xfrm>
          <a:prstGeom prst="rightArrow">
            <a:avLst/>
          </a:prstGeom>
          <a:solidFill>
            <a:schemeClr val="tx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B4FF068-E942-97C5-9EDD-D490B7F1D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16" y="253470"/>
            <a:ext cx="1359526" cy="390178"/>
          </a:xfrm>
          <a:prstGeom prst="rect">
            <a:avLst/>
          </a:prstGeom>
        </p:spPr>
      </p:pic>
      <p:sp>
        <p:nvSpPr>
          <p:cNvPr id="29" name="Marcador de texto 1">
            <a:extLst>
              <a:ext uri="{FF2B5EF4-FFF2-40B4-BE49-F238E27FC236}">
                <a16:creationId xmlns:a16="http://schemas.microsoft.com/office/drawing/2014/main" id="{E649B58B-B783-8AD6-7721-04AB841682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78123" y="229400"/>
            <a:ext cx="5646720" cy="736195"/>
          </a:xfrm>
        </p:spPr>
        <p:txBody>
          <a:bodyPr/>
          <a:lstStyle/>
          <a:p>
            <a:r>
              <a:rPr lang="es-ES" sz="3600" dirty="0">
                <a:solidFill>
                  <a:schemeClr val="bg2"/>
                </a:solidFill>
              </a:rPr>
              <a:t>Cause, problem, result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8ECC3258-E1F7-00AD-E5DB-DDB3AA3CAFBF}"/>
              </a:ext>
            </a:extLst>
          </p:cNvPr>
          <p:cNvSpPr/>
          <p:nvPr/>
        </p:nvSpPr>
        <p:spPr>
          <a:xfrm>
            <a:off x="686310" y="1645316"/>
            <a:ext cx="2544418" cy="2033630"/>
          </a:xfrm>
          <a:prstGeom prst="rightArrow">
            <a:avLst/>
          </a:prstGeom>
          <a:solidFill>
            <a:schemeClr val="tx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7D0D94-C911-68D1-3133-0B3485182077}"/>
              </a:ext>
            </a:extLst>
          </p:cNvPr>
          <p:cNvSpPr txBox="1"/>
          <p:nvPr/>
        </p:nvSpPr>
        <p:spPr>
          <a:xfrm>
            <a:off x="950410" y="2477465"/>
            <a:ext cx="1818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2"/>
                </a:solidFill>
              </a:rPr>
              <a:t>Warmer air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CA2EAD-A7D9-C26A-F274-7584E40AEB05}"/>
              </a:ext>
            </a:extLst>
          </p:cNvPr>
          <p:cNvSpPr txBox="1"/>
          <p:nvPr/>
        </p:nvSpPr>
        <p:spPr>
          <a:xfrm>
            <a:off x="3343561" y="2200979"/>
            <a:ext cx="22628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2"/>
                </a:solidFill>
              </a:rPr>
              <a:t>Increased rainfall in vulnerable places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967A30-B87F-7C60-82C3-EB5BE79999B7}"/>
              </a:ext>
            </a:extLst>
          </p:cNvPr>
          <p:cNvSpPr txBox="1"/>
          <p:nvPr/>
        </p:nvSpPr>
        <p:spPr>
          <a:xfrm>
            <a:off x="5964889" y="2253393"/>
            <a:ext cx="1974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2"/>
                </a:solidFill>
              </a:rPr>
              <a:t>Flooding destroys crops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2C25CEA-8935-BC8C-55DA-48E85599057C}"/>
              </a:ext>
            </a:extLst>
          </p:cNvPr>
          <p:cNvSpPr txBox="1"/>
          <p:nvPr/>
        </p:nvSpPr>
        <p:spPr>
          <a:xfrm>
            <a:off x="8588331" y="2139413"/>
            <a:ext cx="2065693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2"/>
                </a:solidFill>
              </a:rPr>
              <a:t>Communities can’t feed themselves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21DDC2-7F13-D828-EDBB-3920331692CE}"/>
              </a:ext>
            </a:extLst>
          </p:cNvPr>
          <p:cNvSpPr txBox="1"/>
          <p:nvPr/>
        </p:nvSpPr>
        <p:spPr>
          <a:xfrm>
            <a:off x="1198214" y="4273854"/>
            <a:ext cx="96887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Reduce your impact on climate change. Recycle paper and glass.</a:t>
            </a:r>
          </a:p>
          <a:p>
            <a:pPr algn="ctr"/>
            <a:r>
              <a:rPr lang="en-GB" sz="2000" b="1" dirty="0"/>
              <a:t>Recycling paper and glass reduces carbon dioxide production from burning waste</a:t>
            </a:r>
          </a:p>
        </p:txBody>
      </p:sp>
    </p:spTree>
    <p:extLst>
      <p:ext uri="{BB962C8B-B14F-4D97-AF65-F5344CB8AC3E}">
        <p14:creationId xmlns:p14="http://schemas.microsoft.com/office/powerpoint/2010/main" val="100723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A81B6B0-63F8-0244-B048-CE4D1FF129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38EFDC-4EC0-8F47-B08C-99C1B599AA93}"/>
              </a:ext>
            </a:extLst>
          </p:cNvPr>
          <p:cNvSpPr txBox="1"/>
          <p:nvPr/>
        </p:nvSpPr>
        <p:spPr>
          <a:xfrm>
            <a:off x="481746" y="1106622"/>
            <a:ext cx="54359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bg2"/>
                </a:solidFill>
              </a:rPr>
              <a:t>climate change is caused largely by fossil fuels such as coal, gas, petrol, oil, trees and waste being burned and producing carbon dioxide.</a:t>
            </a:r>
          </a:p>
          <a:p>
            <a:pPr>
              <a:lnSpc>
                <a:spcPct val="150000"/>
              </a:lnSpc>
            </a:pPr>
            <a:endParaRPr lang="en-GB" sz="2000" dirty="0">
              <a:solidFill>
                <a:schemeClr val="bg2"/>
              </a:solidFill>
            </a:endParaRP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bg2"/>
                </a:solidFill>
              </a:rPr>
              <a:t>‘Your actions’ could include ways of reducing environmental impacts but also giving money to climate-change organisations or working to raise awareness. </a:t>
            </a:r>
          </a:p>
          <a:p>
            <a:endParaRPr lang="es-ES" dirty="0"/>
          </a:p>
        </p:txBody>
      </p:sp>
      <p:pic>
        <p:nvPicPr>
          <p:cNvPr id="7" name="Picture 5" descr="A picture containing floor, outdoor, platform, night&#10;&#10;Description automatically generated">
            <a:extLst>
              <a:ext uri="{FF2B5EF4-FFF2-40B4-BE49-F238E27FC236}">
                <a16:creationId xmlns:a16="http://schemas.microsoft.com/office/drawing/2014/main" id="{66598E2F-0603-8B41-A94C-DA943A46A1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r="36330"/>
          <a:stretch/>
        </p:blipFill>
        <p:spPr>
          <a:xfrm>
            <a:off x="6545280" y="0"/>
            <a:ext cx="5646720" cy="5779698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1265ED-0DCC-196C-CBEE-971970FF13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72552" y="342107"/>
            <a:ext cx="5646720" cy="736195"/>
          </a:xfrm>
        </p:spPr>
        <p:txBody>
          <a:bodyPr/>
          <a:lstStyle/>
          <a:p>
            <a:r>
              <a:rPr lang="en-GB" sz="3600" dirty="0">
                <a:solidFill>
                  <a:schemeClr val="bg2"/>
                </a:solidFill>
              </a:rPr>
              <a:t>Remember…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863C27-B5F0-38E2-2DF7-63BC8A1EA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16" y="395070"/>
            <a:ext cx="1359526" cy="39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27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7F426C1D-EE3D-8049-9DF8-2E762441BB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sz="3600" dirty="0">
                <a:solidFill>
                  <a:schemeClr val="bg2"/>
                </a:solidFill>
              </a:rPr>
              <a:t>How to design a poster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A81B6B0-63F8-0244-B048-CE4D1FF129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38EFDC-4EC0-8F47-B08C-99C1B599AA93}"/>
              </a:ext>
            </a:extLst>
          </p:cNvPr>
          <p:cNvSpPr txBox="1"/>
          <p:nvPr/>
        </p:nvSpPr>
        <p:spPr>
          <a:xfrm>
            <a:off x="481746" y="1859339"/>
            <a:ext cx="54359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2"/>
                </a:solidFill>
              </a:rPr>
              <a:t>The poster needs an objective – what result do we want from it?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2"/>
                </a:solidFill>
              </a:rPr>
              <a:t>Who is the poster for?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2"/>
                </a:solidFill>
              </a:rPr>
              <a:t>How can we make the poster eye-catching?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2"/>
                </a:solidFill>
              </a:rPr>
              <a:t>Where can we put the poster?</a:t>
            </a:r>
          </a:p>
          <a:p>
            <a:endParaRPr lang="es-ES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42949494-0CD0-474E-8D08-CA55182AE5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70" t="344" r="18565" b="-344"/>
          <a:stretch/>
        </p:blipFill>
        <p:spPr>
          <a:xfrm>
            <a:off x="7578247" y="0"/>
            <a:ext cx="4613753" cy="5779698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4651339-55D0-298D-7BFC-D1FDC8711F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000" dirty="0">
                <a:solidFill>
                  <a:schemeClr val="bg2"/>
                </a:solidFill>
                <a:latin typeface="British Council Sans" panose="020B0604020202020204" charset="0"/>
              </a:rPr>
              <a:t>Important points:</a:t>
            </a:r>
          </a:p>
        </p:txBody>
      </p:sp>
    </p:spTree>
    <p:extLst>
      <p:ext uri="{BB962C8B-B14F-4D97-AF65-F5344CB8AC3E}">
        <p14:creationId xmlns:p14="http://schemas.microsoft.com/office/powerpoint/2010/main" val="4085083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47B803-9EE0-6F42-85BC-7E45E869EB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4631" y="423392"/>
            <a:ext cx="3773470" cy="3005607"/>
          </a:xfrm>
        </p:spPr>
        <p:txBody>
          <a:bodyPr/>
          <a:lstStyle/>
          <a:p>
            <a:r>
              <a:rPr lang="en-GB" sz="3600" b="0" dirty="0">
                <a:latin typeface="+mn-lt"/>
              </a:rPr>
              <a:t>Water for all</a:t>
            </a:r>
          </a:p>
          <a:p>
            <a:endParaRPr lang="en-GB" sz="3600" b="0" dirty="0">
              <a:latin typeface="+mn-lt"/>
            </a:endParaRPr>
          </a:p>
          <a:p>
            <a:endParaRPr lang="en-GB" sz="3600" b="0" dirty="0">
              <a:latin typeface="+mn-lt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806C6FD-8FE2-4248-8C9A-7AAE61FB32D0}"/>
              </a:ext>
            </a:extLst>
          </p:cNvPr>
          <p:cNvSpPr txBox="1">
            <a:spLocks/>
          </p:cNvSpPr>
          <p:nvPr/>
        </p:nvSpPr>
        <p:spPr>
          <a:xfrm>
            <a:off x="450215" y="6026350"/>
            <a:ext cx="2591159" cy="7361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marR="0" indent="0" algn="l" defTabSz="1219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kern="1200">
                <a:solidFill>
                  <a:schemeClr val="tx1"/>
                </a:solidFill>
                <a:latin typeface="British Council Sans" panose="020B0504020202020204" pitchFamily="34" charset="0"/>
                <a:ea typeface="British Council Sans" panose="020B0504020202020204" pitchFamily="34" charset="0"/>
                <a:cs typeface="British Council Sans" panose="020B05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British Council Sans" panose="020B05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 b="0">
                <a:solidFill>
                  <a:schemeClr val="bg2"/>
                </a:solidFill>
              </a:rPr>
              <a:t>www.teachingenglish.org.uk</a:t>
            </a:r>
          </a:p>
          <a:p>
            <a:r>
              <a:rPr lang="en-US" sz="600" b="0">
                <a:solidFill>
                  <a:schemeClr val="bg2"/>
                </a:solidFill>
              </a:rPr>
              <a:t>© The British Council, 2021 The United Kingdom’s international organisation for educational opportunities and cultural relations. We are registered in England as a charity.</a:t>
            </a:r>
            <a:endParaRPr lang="en-GB" sz="600" b="0">
              <a:solidFill>
                <a:schemeClr val="bg2"/>
              </a:solidFill>
            </a:endParaRPr>
          </a:p>
          <a:p>
            <a:endParaRPr lang="en-GB" dirty="0">
              <a:solidFill>
                <a:schemeClr val="bg2"/>
              </a:solidFill>
            </a:endParaRPr>
          </a:p>
        </p:txBody>
      </p:sp>
      <p:pic>
        <p:nvPicPr>
          <p:cNvPr id="4" name="Picture 3" descr="A person riding a bicycle&#10;&#10;Description automatically generated with medium confidence">
            <a:extLst>
              <a:ext uri="{FF2B5EF4-FFF2-40B4-BE49-F238E27FC236}">
                <a16:creationId xmlns:a16="http://schemas.microsoft.com/office/drawing/2014/main" id="{2D5DC5D1-913A-714B-83F2-0F336ED4F3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17"/>
          <a:stretch/>
        </p:blipFill>
        <p:spPr>
          <a:xfrm>
            <a:off x="4421875" y="0"/>
            <a:ext cx="7770125" cy="577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53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EAF330EE-CE69-7D48-A50E-41A40089FF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83163" y="305951"/>
            <a:ext cx="5646720" cy="736195"/>
          </a:xfrm>
        </p:spPr>
        <p:txBody>
          <a:bodyPr/>
          <a:lstStyle/>
          <a:p>
            <a:r>
              <a:rPr lang="es-ES" sz="3600" dirty="0">
                <a:solidFill>
                  <a:schemeClr val="bg2"/>
                </a:solidFill>
              </a:rPr>
              <a:t>Learning outcomes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85E5B31-0B02-5B40-A3E0-1A0BFECF60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746" y="1335742"/>
            <a:ext cx="8943608" cy="73619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chemeClr val="bg2"/>
                </a:solidFill>
              </a:rPr>
              <a:t>During and after the lesson, learners will be able to demonstrate they can:</a:t>
            </a:r>
          </a:p>
          <a:p>
            <a:pPr>
              <a:lnSpc>
                <a:spcPct val="150000"/>
              </a:lnSpc>
            </a:pPr>
            <a:endParaRPr lang="en-GB" sz="2000" dirty="0">
              <a:solidFill>
                <a:schemeClr val="bg2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2"/>
                </a:solidFill>
              </a:rPr>
              <a:t>	</a:t>
            </a:r>
            <a:r>
              <a:rPr lang="en-GB" sz="2000" dirty="0">
                <a:solidFill>
                  <a:schemeClr val="bg2"/>
                </a:solidFill>
                <a:latin typeface="+mn-lt"/>
              </a:rPr>
              <a:t>employ critical-thinking skills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bg2"/>
                </a:solidFill>
                <a:latin typeface="+mn-lt"/>
              </a:rPr>
              <a:t>•	read texts to find specific types of information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bg2"/>
                </a:solidFill>
                <a:latin typeface="+mn-lt"/>
              </a:rPr>
              <a:t>•	collaborate and share written information 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bg2"/>
                </a:solidFill>
                <a:latin typeface="+mn-lt"/>
              </a:rPr>
              <a:t>•	create simple written messages that lead to action an  awareness</a:t>
            </a:r>
            <a:r>
              <a:rPr lang="en-GB" sz="2000" dirty="0">
                <a:solidFill>
                  <a:schemeClr val="bg2"/>
                </a:solidFill>
              </a:rPr>
              <a:t>.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34ABEC5-03DF-C149-9FB4-D32A13639B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Picture 5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6EDBC80E-4B6C-41DA-E7F9-C5080F3FA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96" y="356881"/>
            <a:ext cx="1362459" cy="39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434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A1BF412-222B-7949-9EDE-CFBF26FACF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76402" y="285411"/>
            <a:ext cx="5646720" cy="736195"/>
          </a:xfrm>
        </p:spPr>
        <p:txBody>
          <a:bodyPr/>
          <a:lstStyle/>
          <a:p>
            <a:r>
              <a:rPr lang="es-ES" sz="3600" dirty="0">
                <a:solidFill>
                  <a:schemeClr val="bg2"/>
                </a:solidFill>
                <a:latin typeface="+mj-lt"/>
              </a:rPr>
              <a:t>Water crisis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F2267B3-3777-5F40-9010-5A20034198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9D3FCB0-C1AD-7B47-AC01-37C0DCAC547D}"/>
              </a:ext>
            </a:extLst>
          </p:cNvPr>
          <p:cNvSpPr txBox="1"/>
          <p:nvPr/>
        </p:nvSpPr>
        <p:spPr>
          <a:xfrm>
            <a:off x="328740" y="1706284"/>
            <a:ext cx="7077206" cy="2789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solidFill>
                  <a:schemeClr val="bg2"/>
                </a:solidFill>
                <a:ea typeface="Times New Roman" panose="02020603050405020304" pitchFamily="18" charset="0"/>
              </a:rPr>
              <a:t>What is the water crisis?</a:t>
            </a:r>
          </a:p>
          <a:p>
            <a:pPr>
              <a:lnSpc>
                <a:spcPct val="150000"/>
              </a:lnSpc>
            </a:pPr>
            <a:endParaRPr lang="en-GB" sz="2400" dirty="0">
              <a:solidFill>
                <a:schemeClr val="bg2"/>
              </a:solidFill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chemeClr val="bg2"/>
                </a:solidFill>
                <a:ea typeface="Times New Roman" panose="02020603050405020304" pitchFamily="18" charset="0"/>
              </a:rPr>
              <a:t>Many rural  communities globally 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chemeClr val="bg2"/>
                </a:solidFill>
                <a:ea typeface="Times New Roman" panose="02020603050405020304" pitchFamily="18" charset="0"/>
              </a:rPr>
              <a:t>have no clean water for drinking, washing or cooking.</a:t>
            </a:r>
            <a:endParaRPr lang="es-ES" sz="2400" dirty="0">
              <a:solidFill>
                <a:schemeClr val="bg2"/>
              </a:solidFill>
            </a:endParaRPr>
          </a:p>
        </p:txBody>
      </p:sp>
      <p:pic>
        <p:nvPicPr>
          <p:cNvPr id="12" name="Picture 11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F83EEBBE-8F8D-1204-631C-B62FD449C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96" y="356881"/>
            <a:ext cx="1362459" cy="39166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A270DCF-6121-985C-314E-0CCE722C7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468" y="-53083"/>
            <a:ext cx="6238875" cy="580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931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0A9414-DA0F-0C4A-980F-1D3CCB754F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0215" y="6026350"/>
            <a:ext cx="2591159" cy="73619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b="0" dirty="0"/>
              <a:t>www.teachingenglish.org.uk</a:t>
            </a:r>
          </a:p>
          <a:p>
            <a:r>
              <a:rPr lang="en-US" sz="600" b="0" dirty="0"/>
              <a:t>© The British Council, 2021 The United Kingdom’s international organisation for educational opportunities and cultural relations. We are registered in England as a charity.</a:t>
            </a:r>
            <a:endParaRPr lang="en-GB" sz="600" b="0" dirty="0"/>
          </a:p>
          <a:p>
            <a:endParaRPr lang="en-GB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22669AF-27AA-0646-BCDD-225AB79D6CBD}"/>
              </a:ext>
            </a:extLst>
          </p:cNvPr>
          <p:cNvSpPr txBox="1"/>
          <p:nvPr/>
        </p:nvSpPr>
        <p:spPr>
          <a:xfrm>
            <a:off x="2119584" y="327708"/>
            <a:ext cx="21387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2"/>
                </a:solidFill>
                <a:latin typeface="+mj-lt"/>
              </a:rPr>
              <a:t>A poster</a:t>
            </a:r>
          </a:p>
          <a:p>
            <a:endParaRPr lang="es-ES" dirty="0">
              <a:solidFill>
                <a:schemeClr val="bg2"/>
              </a:solidFill>
            </a:endParaRPr>
          </a:p>
          <a:p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9707688-2E8B-7541-BED4-D7C0A35F28CD}"/>
              </a:ext>
            </a:extLst>
          </p:cNvPr>
          <p:cNvSpPr txBox="1"/>
          <p:nvPr/>
        </p:nvSpPr>
        <p:spPr>
          <a:xfrm>
            <a:off x="672860" y="1526710"/>
            <a:ext cx="61788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bg2"/>
                </a:solidFill>
              </a:rPr>
              <a:t>You are going to design a poster explaining what the water crisis is and its causes.</a:t>
            </a:r>
          </a:p>
          <a:p>
            <a:pPr>
              <a:lnSpc>
                <a:spcPct val="150000"/>
              </a:lnSpc>
            </a:pPr>
            <a:endParaRPr lang="en-GB" sz="2000" dirty="0">
              <a:solidFill>
                <a:schemeClr val="bg2"/>
              </a:solidFill>
            </a:endParaRP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bg2"/>
                </a:solidFill>
              </a:rPr>
              <a:t>Your poster will be designed to encourage people to take action about the water crisis. </a:t>
            </a:r>
          </a:p>
          <a:p>
            <a:endParaRPr lang="es-ES" dirty="0"/>
          </a:p>
        </p:txBody>
      </p:sp>
      <p:pic>
        <p:nvPicPr>
          <p:cNvPr id="7" name="Picture 5" descr="A glass jar with a lid&#10;&#10;Description automatically generated with low confidence">
            <a:extLst>
              <a:ext uri="{FF2B5EF4-FFF2-40B4-BE49-F238E27FC236}">
                <a16:creationId xmlns:a16="http://schemas.microsoft.com/office/drawing/2014/main" id="{8DD8E208-C2E2-0F43-9B79-C38430012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8240" y="1093076"/>
            <a:ext cx="3094137" cy="4500563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60D57A-D63C-65A9-02AB-68B4AB963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262" y="457534"/>
            <a:ext cx="1359526" cy="39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36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0A9414-DA0F-0C4A-980F-1D3CCB754F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0215" y="6026350"/>
            <a:ext cx="2591159" cy="73619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b="0" dirty="0"/>
              <a:t>www.teachingenglish.org.uk</a:t>
            </a:r>
          </a:p>
          <a:p>
            <a:r>
              <a:rPr lang="en-US" sz="600" b="0" dirty="0"/>
              <a:t>© The British Council, 2021 The United Kingdom’s international organisation for educational opportunities and cultural relations. We are registered in England as a charity.</a:t>
            </a:r>
            <a:endParaRPr lang="en-GB" sz="600" b="0" dirty="0"/>
          </a:p>
          <a:p>
            <a:endParaRPr lang="en-GB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ADD4FB1-0681-9E41-B748-9F3F877E639F}"/>
              </a:ext>
            </a:extLst>
          </p:cNvPr>
          <p:cNvSpPr txBox="1"/>
          <p:nvPr/>
        </p:nvSpPr>
        <p:spPr>
          <a:xfrm>
            <a:off x="450214" y="1038582"/>
            <a:ext cx="11118933" cy="4601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bg2"/>
                </a:solidFill>
              </a:rPr>
              <a:t>Reading task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2000" dirty="0">
                <a:solidFill>
                  <a:schemeClr val="bg2"/>
                </a:solidFill>
              </a:rPr>
              <a:t>Before you read, look at the title of the article and briefly discuss what you think the text will be about.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2000" dirty="0">
                <a:solidFill>
                  <a:schemeClr val="bg2"/>
                </a:solidFill>
              </a:rPr>
              <a:t>While you read the text, </a:t>
            </a:r>
            <a:r>
              <a:rPr lang="en-GB" sz="2000" u="sng" dirty="0">
                <a:solidFill>
                  <a:schemeClr val="bg2"/>
                </a:solidFill>
              </a:rPr>
              <a:t>underline</a:t>
            </a:r>
            <a:r>
              <a:rPr lang="en-GB" sz="2000" dirty="0">
                <a:solidFill>
                  <a:schemeClr val="bg2"/>
                </a:solidFill>
              </a:rPr>
              <a:t> any information that might help you with your poster. Remember, the poster is designed to encourage people to act. Each text has one example of this kind already underlined. 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2000" dirty="0">
                <a:solidFill>
                  <a:schemeClr val="bg2"/>
                </a:solidFill>
              </a:rPr>
              <a:t>After you have read the text, discuss and agree a list of key pieces of information to use in your poster.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000" dirty="0">
                <a:solidFill>
                  <a:schemeClr val="bg2"/>
                </a:solidFill>
              </a:rPr>
              <a:t>Check any new vocabulary in the text with your group.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000" dirty="0">
                <a:solidFill>
                  <a:schemeClr val="bg2"/>
                </a:solidFill>
              </a:rPr>
              <a:t>Check the vocabulary sheet for a list of unknown words that appear in your text.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0CC24F-52C6-F619-DAE8-440DF12B7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62" y="457534"/>
            <a:ext cx="1359526" cy="3901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03DA12-049F-1FFE-8CDE-8A1689ED7221}"/>
              </a:ext>
            </a:extLst>
          </p:cNvPr>
          <p:cNvSpPr txBox="1"/>
          <p:nvPr/>
        </p:nvSpPr>
        <p:spPr>
          <a:xfrm>
            <a:off x="1898788" y="278381"/>
            <a:ext cx="7742582" cy="667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Gr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230859"/>
                </a:solidFill>
                <a:effectLst/>
                <a:uLnTx/>
                <a:uFillTx/>
                <a:latin typeface="British Council Sans Headline"/>
                <a:ea typeface="Times New Roman" panose="02020603050405020304" pitchFamily="18" charset="0"/>
                <a:cs typeface="+mn-cs"/>
              </a:rPr>
              <a:t>Group activity </a:t>
            </a:r>
            <a:r>
              <a:rPr lang="en-GB" dirty="0"/>
              <a:t>o activity (breakout rooms)</a:t>
            </a:r>
          </a:p>
        </p:txBody>
      </p:sp>
    </p:spTree>
    <p:extLst>
      <p:ext uri="{BB962C8B-B14F-4D97-AF65-F5344CB8AC3E}">
        <p14:creationId xmlns:p14="http://schemas.microsoft.com/office/powerpoint/2010/main" val="2703396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EAF642-AFBD-0F4A-A747-700CC492E1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1746" y="356881"/>
            <a:ext cx="9003448" cy="736195"/>
          </a:xfrm>
        </p:spPr>
        <p:txBody>
          <a:bodyPr/>
          <a:lstStyle/>
          <a:p>
            <a:r>
              <a:rPr lang="en-GB" sz="3600" dirty="0"/>
              <a:t>              </a:t>
            </a:r>
            <a:r>
              <a:rPr lang="en-GB" sz="3600" dirty="0">
                <a:solidFill>
                  <a:schemeClr val="bg2"/>
                </a:solidFill>
              </a:rPr>
              <a:t>Vocabulary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0A9414-DA0F-0C4A-980F-1D3CCB754F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0215" y="6026350"/>
            <a:ext cx="2591159" cy="73619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b="0" dirty="0"/>
              <a:t>www.teachingenglish.org.uk</a:t>
            </a:r>
          </a:p>
          <a:p>
            <a:r>
              <a:rPr lang="en-US" sz="600" b="0" dirty="0"/>
              <a:t>© The British Council, 2021 The United Kingdom’s international organisation for educational opportunities and cultural relations. We are registered in England as a charity.</a:t>
            </a:r>
            <a:endParaRPr lang="en-GB" sz="600" b="0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C98BD5-A1BF-D687-3196-D3CD7FE1F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62" y="457534"/>
            <a:ext cx="1359526" cy="390178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DA56951-B63F-9B25-4A79-6B8CE309B0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982400"/>
              </p:ext>
            </p:extLst>
          </p:nvPr>
        </p:nvGraphicFramePr>
        <p:xfrm>
          <a:off x="1515817" y="1185227"/>
          <a:ext cx="9814791" cy="4487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33461">
                  <a:extLst>
                    <a:ext uri="{9D8B030D-6E8A-4147-A177-3AD203B41FA5}">
                      <a16:colId xmlns:a16="http://schemas.microsoft.com/office/drawing/2014/main" val="4039241729"/>
                    </a:ext>
                  </a:extLst>
                </a:gridCol>
                <a:gridCol w="4681330">
                  <a:extLst>
                    <a:ext uri="{9D8B030D-6E8A-4147-A177-3AD203B41FA5}">
                      <a16:colId xmlns:a16="http://schemas.microsoft.com/office/drawing/2014/main" val="24366493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2800" b="0" dirty="0">
                          <a:solidFill>
                            <a:schemeClr val="bg2"/>
                          </a:solidFill>
                        </a:rPr>
                        <a:t>sanitation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2800" b="0" dirty="0">
                          <a:solidFill>
                            <a:schemeClr val="bg2"/>
                          </a:solidFill>
                        </a:rPr>
                        <a:t>intention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2800" b="0" dirty="0">
                          <a:solidFill>
                            <a:schemeClr val="bg2"/>
                          </a:solidFill>
                        </a:rPr>
                        <a:t>hygiene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2800" b="0" dirty="0">
                          <a:solidFill>
                            <a:schemeClr val="bg2"/>
                          </a:solidFill>
                        </a:rPr>
                        <a:t>infrastructure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2800" b="0" dirty="0">
                          <a:solidFill>
                            <a:schemeClr val="bg2"/>
                          </a:solidFill>
                        </a:rPr>
                        <a:t>infectious diseases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2800" b="0" dirty="0">
                          <a:solidFill>
                            <a:schemeClr val="bg2"/>
                          </a:solidFill>
                        </a:rPr>
                        <a:t>transmitted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GB" sz="2800" b="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2800" b="0" dirty="0">
                          <a:solidFill>
                            <a:schemeClr val="bg2"/>
                          </a:solidFill>
                        </a:rPr>
                        <a:t>fossil fuel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2800" b="0" dirty="0">
                          <a:solidFill>
                            <a:schemeClr val="bg2"/>
                          </a:solidFill>
                        </a:rPr>
                        <a:t>starvation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2800" b="0" dirty="0">
                          <a:solidFill>
                            <a:schemeClr val="bg2"/>
                          </a:solidFill>
                        </a:rPr>
                        <a:t>catastrophic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2800" b="0" dirty="0">
                          <a:solidFill>
                            <a:schemeClr val="bg2"/>
                          </a:solidFill>
                        </a:rPr>
                        <a:t>sustainable development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2800" b="0" dirty="0">
                          <a:solidFill>
                            <a:schemeClr val="bg2"/>
                          </a:solidFill>
                        </a:rPr>
                        <a:t>adequate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GB" sz="2800" b="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90433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7479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0A9414-DA0F-0C4A-980F-1D3CCB754F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0215" y="6026350"/>
            <a:ext cx="2591159" cy="73619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b="0" dirty="0"/>
              <a:t>www.teachingenglish.org.uk</a:t>
            </a:r>
          </a:p>
          <a:p>
            <a:r>
              <a:rPr lang="en-US" sz="600" b="0" dirty="0"/>
              <a:t>© The British Council, 2021 The United Kingdom’s international organisation for educational opportunities and cultural relations. We are registered in England as a charity.</a:t>
            </a:r>
            <a:endParaRPr lang="en-GB" sz="600" b="0" dirty="0"/>
          </a:p>
          <a:p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99555F-0FFF-4F43-8EC3-B43BBCFBB7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012" y="1096963"/>
            <a:ext cx="10266320" cy="452608"/>
          </a:xfrm>
        </p:spPr>
        <p:txBody>
          <a:bodyPr/>
          <a:lstStyle/>
          <a:p>
            <a:endParaRPr lang="es-ES" sz="2000" b="1" dirty="0">
              <a:solidFill>
                <a:schemeClr val="bg2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bg2"/>
                </a:solidFill>
                <a:latin typeface="+mn-lt"/>
              </a:rPr>
              <a:t>The water crisis – what are the big issues?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bg2"/>
                </a:solidFill>
                <a:latin typeface="+mn-lt"/>
              </a:rPr>
              <a:t> 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2"/>
                </a:solidFill>
                <a:latin typeface="+mn-lt"/>
              </a:rPr>
              <a:t>sanitation</a:t>
            </a:r>
            <a:r>
              <a:rPr lang="en-GB" sz="2000" dirty="0">
                <a:solidFill>
                  <a:schemeClr val="bg2"/>
                </a:solidFill>
                <a:latin typeface="+mn-lt"/>
              </a:rPr>
              <a:t> – cleaning and washing of, for example, kitchens and bathrooms</a:t>
            </a:r>
            <a:br>
              <a:rPr lang="en-GB" sz="2000" dirty="0">
                <a:solidFill>
                  <a:schemeClr val="bg2"/>
                </a:solidFill>
                <a:latin typeface="+mn-lt"/>
              </a:rPr>
            </a:br>
            <a:r>
              <a:rPr lang="en-GB" sz="2000" dirty="0">
                <a:solidFill>
                  <a:schemeClr val="bg2"/>
                </a:solidFill>
                <a:latin typeface="+mn-lt"/>
              </a:rPr>
              <a:t>Example: There is good sanitation at the hospital. </a:t>
            </a:r>
          </a:p>
          <a:p>
            <a:pPr>
              <a:lnSpc>
                <a:spcPct val="150000"/>
              </a:lnSpc>
            </a:pPr>
            <a:endParaRPr lang="en-GB" sz="2000" dirty="0">
              <a:solidFill>
                <a:schemeClr val="bg2"/>
              </a:solidFill>
              <a:latin typeface="+mn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2"/>
                </a:solidFill>
                <a:latin typeface="+mn-lt"/>
              </a:rPr>
              <a:t>intention</a:t>
            </a:r>
            <a:r>
              <a:rPr lang="en-GB" sz="2000" dirty="0">
                <a:solidFill>
                  <a:schemeClr val="bg2"/>
                </a:solidFill>
                <a:latin typeface="+mn-lt"/>
              </a:rPr>
              <a:t> – a plan or schedule</a:t>
            </a:r>
            <a:br>
              <a:rPr lang="en-GB" sz="2000" dirty="0">
                <a:solidFill>
                  <a:schemeClr val="bg2"/>
                </a:solidFill>
                <a:latin typeface="+mn-lt"/>
              </a:rPr>
            </a:br>
            <a:r>
              <a:rPr lang="en-GB" sz="2000" dirty="0">
                <a:solidFill>
                  <a:schemeClr val="bg2"/>
                </a:solidFill>
                <a:latin typeface="+mn-lt"/>
              </a:rPr>
              <a:t>Example: The intention is to finish on Wednesday. </a:t>
            </a:r>
          </a:p>
          <a:p>
            <a:endParaRPr lang="es-ES" sz="2000" b="1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CE5249-C898-DF1F-E201-7F107DA0C6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1746" y="356881"/>
            <a:ext cx="6326558" cy="736195"/>
          </a:xfrm>
        </p:spPr>
        <p:txBody>
          <a:bodyPr/>
          <a:lstStyle/>
          <a:p>
            <a:r>
              <a:rPr lang="en-GB" dirty="0"/>
              <a:t>         </a:t>
            </a:r>
            <a:r>
              <a:rPr lang="en-GB" sz="3600" dirty="0">
                <a:solidFill>
                  <a:schemeClr val="bg2"/>
                </a:solidFill>
              </a:rPr>
              <a:t>Vocabulary: Text 1</a:t>
            </a:r>
            <a:r>
              <a:rPr lang="en-GB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7B80B1-5852-A6FA-F3B9-576D1081D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62" y="457534"/>
            <a:ext cx="1359526" cy="39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135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EAF642-AFBD-0F4A-A747-700CC492E1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3663" y="365892"/>
            <a:ext cx="9003448" cy="736195"/>
          </a:xfrm>
        </p:spPr>
        <p:txBody>
          <a:bodyPr/>
          <a:lstStyle/>
          <a:p>
            <a:r>
              <a:rPr lang="en-GB" sz="3600" dirty="0">
                <a:solidFill>
                  <a:schemeClr val="bg2"/>
                </a:solidFill>
              </a:rPr>
              <a:t>Vocabulary: Text 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0A9414-DA0F-0C4A-980F-1D3CCB754F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0215" y="6026350"/>
            <a:ext cx="2591159" cy="73619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b="0" dirty="0"/>
              <a:t>www.teachingenglish.org.uk</a:t>
            </a:r>
          </a:p>
          <a:p>
            <a:r>
              <a:rPr lang="en-US" sz="600" b="0" dirty="0"/>
              <a:t>© The British Council, 2021 The United Kingdom’s international organisation for educational opportunities and cultural relations. We are registered in England as a charity.</a:t>
            </a:r>
            <a:endParaRPr lang="en-GB" sz="600" b="0" dirty="0"/>
          </a:p>
          <a:p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99555F-0FFF-4F43-8EC3-B43BBCFBB7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746" y="1093076"/>
            <a:ext cx="11405454" cy="452608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2"/>
                </a:solidFill>
                <a:latin typeface="+mn-lt"/>
              </a:rPr>
              <a:t>hygiene</a:t>
            </a:r>
            <a:r>
              <a:rPr lang="en-GB" sz="2000" dirty="0">
                <a:solidFill>
                  <a:schemeClr val="bg2"/>
                </a:solidFill>
                <a:latin typeface="+mn-lt"/>
              </a:rPr>
              <a:t> – keeping things clean to stop disease and illness </a:t>
            </a:r>
            <a:br>
              <a:rPr lang="en-GB" sz="2000" dirty="0">
                <a:solidFill>
                  <a:schemeClr val="bg2"/>
                </a:solidFill>
                <a:latin typeface="+mn-lt"/>
              </a:rPr>
            </a:br>
            <a:r>
              <a:rPr lang="en-GB" sz="2000" dirty="0">
                <a:solidFill>
                  <a:schemeClr val="bg2"/>
                </a:solidFill>
                <a:latin typeface="+mn-lt"/>
              </a:rPr>
              <a:t>Example: Good hygiene is essential when cooking.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800" dirty="0">
              <a:solidFill>
                <a:schemeClr val="bg2"/>
              </a:solidFill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2"/>
                </a:solidFill>
                <a:latin typeface="+mn-lt"/>
              </a:rPr>
              <a:t>i</a:t>
            </a:r>
            <a:r>
              <a:rPr lang="en-GB" sz="2000" b="1" dirty="0">
                <a:solidFill>
                  <a:schemeClr val="bg2"/>
                </a:solidFill>
                <a:latin typeface="+mn-lt"/>
              </a:rPr>
              <a:t>nfrastructure</a:t>
            </a:r>
            <a:r>
              <a:rPr lang="en-GB" sz="2000" dirty="0">
                <a:solidFill>
                  <a:schemeClr val="bg2"/>
                </a:solidFill>
                <a:latin typeface="+mn-lt"/>
              </a:rPr>
              <a:t> – basic systems to make a town or country operate correctly </a:t>
            </a:r>
            <a:br>
              <a:rPr lang="en-GB" sz="2000" dirty="0">
                <a:solidFill>
                  <a:schemeClr val="bg2"/>
                </a:solidFill>
                <a:latin typeface="+mn-lt"/>
              </a:rPr>
            </a:br>
            <a:r>
              <a:rPr lang="en-GB" sz="2000" dirty="0">
                <a:solidFill>
                  <a:schemeClr val="bg2"/>
                </a:solidFill>
                <a:latin typeface="+mn-lt"/>
              </a:rPr>
              <a:t>Example: Our hospital infrastructure needs to improve.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800" dirty="0">
              <a:solidFill>
                <a:schemeClr val="bg2"/>
              </a:solidFill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2"/>
                </a:solidFill>
                <a:latin typeface="+mn-lt"/>
              </a:rPr>
              <a:t>infectious diseases </a:t>
            </a:r>
            <a:r>
              <a:rPr lang="en-GB" sz="2000" dirty="0">
                <a:solidFill>
                  <a:schemeClr val="bg2"/>
                </a:solidFill>
                <a:latin typeface="+mn-lt"/>
              </a:rPr>
              <a:t>– sickness that moves from one person to another, such as cholera or Covid-19</a:t>
            </a:r>
            <a:br>
              <a:rPr lang="en-GB" sz="2000" dirty="0">
                <a:solidFill>
                  <a:schemeClr val="bg2"/>
                </a:solidFill>
                <a:latin typeface="+mn-lt"/>
              </a:rPr>
            </a:br>
            <a:r>
              <a:rPr lang="en-GB" sz="2000" dirty="0">
                <a:solidFill>
                  <a:schemeClr val="bg2"/>
                </a:solidFill>
                <a:latin typeface="+mn-lt"/>
              </a:rPr>
              <a:t>Example: We have infectious diseases in rural areas.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800" dirty="0">
              <a:solidFill>
                <a:schemeClr val="bg2"/>
              </a:solidFill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2"/>
                </a:solidFill>
                <a:latin typeface="+mn-lt"/>
              </a:rPr>
              <a:t>transmitted</a:t>
            </a:r>
            <a:r>
              <a:rPr lang="en-GB" sz="2000" dirty="0">
                <a:solidFill>
                  <a:schemeClr val="bg2"/>
                </a:solidFill>
                <a:latin typeface="+mn-lt"/>
              </a:rPr>
              <a:t> – moved from one person or place to another</a:t>
            </a:r>
            <a:br>
              <a:rPr lang="en-GB" sz="2000" dirty="0">
                <a:solidFill>
                  <a:schemeClr val="bg2"/>
                </a:solidFill>
                <a:latin typeface="+mn-lt"/>
              </a:rPr>
            </a:br>
            <a:r>
              <a:rPr lang="en-GB" sz="2000" dirty="0">
                <a:solidFill>
                  <a:schemeClr val="bg2"/>
                </a:solidFill>
                <a:latin typeface="+mn-lt"/>
              </a:rPr>
              <a:t>Example: Poor hygiene transmitted the cholera. </a:t>
            </a:r>
          </a:p>
          <a:p>
            <a:endParaRPr lang="es-ES" sz="2000" b="1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CEEE26-A094-86FD-4BC6-91E45B46A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62" y="457534"/>
            <a:ext cx="1359526" cy="39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187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EAF642-AFBD-0F4A-A747-700CC492E1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1746" y="356881"/>
            <a:ext cx="9003448" cy="736195"/>
          </a:xfrm>
        </p:spPr>
        <p:txBody>
          <a:bodyPr/>
          <a:lstStyle/>
          <a:p>
            <a:r>
              <a:rPr lang="en-GB" sz="3600" dirty="0">
                <a:solidFill>
                  <a:schemeClr val="bg2"/>
                </a:solidFill>
              </a:rPr>
              <a:t>Vocabulary: Text 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0A9414-DA0F-0C4A-980F-1D3CCB754F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0215" y="6026350"/>
            <a:ext cx="2591159" cy="73619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b="0" dirty="0"/>
              <a:t>www.teachingenglish.org.uk</a:t>
            </a:r>
          </a:p>
          <a:p>
            <a:r>
              <a:rPr lang="en-US" sz="600" b="0" dirty="0"/>
              <a:t>© The British Council, 2021 The United Kingdom’s international organisation for educational opportunities and cultural relations. We are registered in England as a charity.</a:t>
            </a:r>
            <a:endParaRPr lang="en-GB" sz="600" b="0" dirty="0"/>
          </a:p>
          <a:p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99555F-0FFF-4F43-8EC3-B43BBCFBB7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746" y="1093076"/>
            <a:ext cx="8789987" cy="452608"/>
          </a:xfrm>
        </p:spPr>
        <p:txBody>
          <a:bodyPr/>
          <a:lstStyle/>
          <a:p>
            <a:r>
              <a:rPr lang="en-GB" sz="2000" b="1" dirty="0">
                <a:solidFill>
                  <a:schemeClr val="bg2"/>
                </a:solidFill>
              </a:rPr>
              <a:t>Climate change and water</a:t>
            </a:r>
          </a:p>
          <a:p>
            <a:endParaRPr lang="es-ES" sz="2000" b="1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1AEACD5-E280-9343-A477-7792A7095578}"/>
              </a:ext>
            </a:extLst>
          </p:cNvPr>
          <p:cNvSpPr txBox="1"/>
          <p:nvPr/>
        </p:nvSpPr>
        <p:spPr>
          <a:xfrm>
            <a:off x="450215" y="1545684"/>
            <a:ext cx="8306185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2"/>
                </a:solidFill>
              </a:rPr>
              <a:t>fossil fuel </a:t>
            </a:r>
            <a:r>
              <a:rPr lang="en-GB" sz="2000" dirty="0">
                <a:solidFill>
                  <a:schemeClr val="bg2"/>
                </a:solidFill>
              </a:rPr>
              <a:t>– any fuel made from carbon, such as oil, gas or petrol </a:t>
            </a:r>
            <a:br>
              <a:rPr lang="en-GB" sz="2000" dirty="0">
                <a:solidFill>
                  <a:schemeClr val="bg2"/>
                </a:solidFill>
              </a:rPr>
            </a:br>
            <a:r>
              <a:rPr lang="en-GB" sz="2000" dirty="0">
                <a:solidFill>
                  <a:schemeClr val="bg2"/>
                </a:solidFill>
              </a:rPr>
              <a:t>Example: Burning oil and fossil fuels causes climate change.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2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2"/>
                </a:solidFill>
              </a:rPr>
              <a:t>starvation</a:t>
            </a:r>
            <a:r>
              <a:rPr lang="en-GB" sz="2000" dirty="0">
                <a:solidFill>
                  <a:schemeClr val="bg2"/>
                </a:solidFill>
              </a:rPr>
              <a:t> – the result of people not eating enough</a:t>
            </a:r>
            <a:br>
              <a:rPr lang="en-GB" sz="2000" dirty="0">
                <a:solidFill>
                  <a:schemeClr val="bg2"/>
                </a:solidFill>
              </a:rPr>
            </a:br>
            <a:r>
              <a:rPr lang="en-GB" sz="2000" dirty="0">
                <a:solidFill>
                  <a:schemeClr val="bg2"/>
                </a:solidFill>
              </a:rPr>
              <a:t>Example: There was starvation after the floods. </a:t>
            </a:r>
          </a:p>
          <a:p>
            <a:pPr>
              <a:lnSpc>
                <a:spcPct val="150000"/>
              </a:lnSpc>
            </a:pPr>
            <a:endParaRPr lang="en-GB" sz="2000" dirty="0">
              <a:solidFill>
                <a:schemeClr val="bg2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2"/>
                </a:solidFill>
              </a:rPr>
              <a:t>catastrophic</a:t>
            </a:r>
            <a:r>
              <a:rPr lang="en-GB" sz="2000" dirty="0">
                <a:solidFill>
                  <a:schemeClr val="bg2"/>
                </a:solidFill>
              </a:rPr>
              <a:t> – a very serious situation </a:t>
            </a:r>
            <a:br>
              <a:rPr lang="en-GB" sz="2000" dirty="0">
                <a:solidFill>
                  <a:schemeClr val="bg2"/>
                </a:solidFill>
              </a:rPr>
            </a:br>
            <a:r>
              <a:rPr lang="en-GB" sz="2000" dirty="0">
                <a:solidFill>
                  <a:schemeClr val="bg2"/>
                </a:solidFill>
              </a:rPr>
              <a:t>Example: The result of the fire was a catastrophic loss of life.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65950436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- indigo">
  <a:themeElements>
    <a:clrScheme name="British Council - Blue">
      <a:dk1>
        <a:srgbClr val="000000"/>
      </a:dk1>
      <a:lt1>
        <a:srgbClr val="FFFFFF"/>
      </a:lt1>
      <a:dk2>
        <a:srgbClr val="230859"/>
      </a:dk2>
      <a:lt2>
        <a:srgbClr val="C8C8C8"/>
      </a:lt2>
      <a:accent1>
        <a:srgbClr val="00DCFF"/>
      </a:accent1>
      <a:accent2>
        <a:srgbClr val="FF00C8"/>
      </a:accent2>
      <a:accent3>
        <a:srgbClr val="B25EFF"/>
      </a:accent3>
      <a:accent4>
        <a:srgbClr val="EA0034"/>
      </a:accent4>
      <a:accent5>
        <a:srgbClr val="FF8200"/>
      </a:accent5>
      <a:accent6>
        <a:srgbClr val="5DEB4B"/>
      </a:accent6>
      <a:hlink>
        <a:srgbClr val="230859"/>
      </a:hlink>
      <a:folHlink>
        <a:srgbClr val="7F7F7F"/>
      </a:folHlink>
    </a:clrScheme>
    <a:fontScheme name="Headline &amp; Sans">
      <a:majorFont>
        <a:latin typeface="British Council Sans Headline"/>
        <a:ea typeface=""/>
        <a:cs typeface=""/>
      </a:majorFont>
      <a:minorFont>
        <a:latin typeface="British Council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K011_06 Brand PowerPoint Template - Widescreen - Blue" id="{6E25F459-2D68-4E54-B400-771EAED8CC48}" vid="{CA2429F5-8D23-4BE9-AD5F-F4572A1A6D86}"/>
    </a:ext>
  </a:extLst>
</a:theme>
</file>

<file path=ppt/theme/theme2.xml><?xml version="1.0" encoding="utf-8"?>
<a:theme xmlns:a="http://schemas.openxmlformats.org/drawingml/2006/main" name="Section - indigo">
  <a:themeElements>
    <a:clrScheme name="British Council - Blue">
      <a:dk1>
        <a:srgbClr val="000000"/>
      </a:dk1>
      <a:lt1>
        <a:srgbClr val="FFFFFF"/>
      </a:lt1>
      <a:dk2>
        <a:srgbClr val="230859"/>
      </a:dk2>
      <a:lt2>
        <a:srgbClr val="C8C8C8"/>
      </a:lt2>
      <a:accent1>
        <a:srgbClr val="00DCFF"/>
      </a:accent1>
      <a:accent2>
        <a:srgbClr val="FF00C8"/>
      </a:accent2>
      <a:accent3>
        <a:srgbClr val="B25EFF"/>
      </a:accent3>
      <a:accent4>
        <a:srgbClr val="EA0034"/>
      </a:accent4>
      <a:accent5>
        <a:srgbClr val="FF8200"/>
      </a:accent5>
      <a:accent6>
        <a:srgbClr val="5DEB4B"/>
      </a:accent6>
      <a:hlink>
        <a:srgbClr val="230859"/>
      </a:hlink>
      <a:folHlink>
        <a:srgbClr val="7F7F7F"/>
      </a:folHlink>
    </a:clrScheme>
    <a:fontScheme name="Headline &amp; Sans">
      <a:majorFont>
        <a:latin typeface="British Council Sans Headline"/>
        <a:ea typeface=""/>
        <a:cs typeface=""/>
      </a:majorFont>
      <a:minorFont>
        <a:latin typeface="British Council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K011_06 Brand PowerPoint Template - Widescreen - Blue" id="{6E25F459-2D68-4E54-B400-771EAED8CC48}" vid="{3165A9B3-7AF4-4E8E-9E34-E5B2E1B3EE61}"/>
    </a:ext>
  </a:extLst>
</a:theme>
</file>

<file path=ppt/theme/theme3.xml><?xml version="1.0" encoding="utf-8"?>
<a:theme xmlns:a="http://schemas.openxmlformats.org/drawingml/2006/main" name="Cover - white">
  <a:themeElements>
    <a:clrScheme name="British Council - Blue">
      <a:dk1>
        <a:srgbClr val="000000"/>
      </a:dk1>
      <a:lt1>
        <a:srgbClr val="FFFFFF"/>
      </a:lt1>
      <a:dk2>
        <a:srgbClr val="230859"/>
      </a:dk2>
      <a:lt2>
        <a:srgbClr val="C8C8C8"/>
      </a:lt2>
      <a:accent1>
        <a:srgbClr val="00DCFF"/>
      </a:accent1>
      <a:accent2>
        <a:srgbClr val="FF00C8"/>
      </a:accent2>
      <a:accent3>
        <a:srgbClr val="B25EFF"/>
      </a:accent3>
      <a:accent4>
        <a:srgbClr val="EA0034"/>
      </a:accent4>
      <a:accent5>
        <a:srgbClr val="FF8200"/>
      </a:accent5>
      <a:accent6>
        <a:srgbClr val="5DEB4B"/>
      </a:accent6>
      <a:hlink>
        <a:srgbClr val="230859"/>
      </a:hlink>
      <a:folHlink>
        <a:srgbClr val="7F7F7F"/>
      </a:folHlink>
    </a:clrScheme>
    <a:fontScheme name="Headline &amp; Sans">
      <a:majorFont>
        <a:latin typeface="British Council Sans Headline"/>
        <a:ea typeface=""/>
        <a:cs typeface=""/>
      </a:majorFont>
      <a:minorFont>
        <a:latin typeface="British Council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K011_06 Brand PowerPoint Template - Widescreen - Blue" id="{6E25F459-2D68-4E54-B400-771EAED8CC48}" vid="{7A85154B-35F0-4B5D-9ABB-C22ECFA91EBE}"/>
    </a:ext>
  </a:extLst>
</a:theme>
</file>

<file path=ppt/theme/theme4.xml><?xml version="1.0" encoding="utf-8"?>
<a:theme xmlns:a="http://schemas.openxmlformats.org/drawingml/2006/main" name="Section - white">
  <a:themeElements>
    <a:clrScheme name="British Council - Blue">
      <a:dk1>
        <a:srgbClr val="000000"/>
      </a:dk1>
      <a:lt1>
        <a:srgbClr val="FFFFFF"/>
      </a:lt1>
      <a:dk2>
        <a:srgbClr val="230859"/>
      </a:dk2>
      <a:lt2>
        <a:srgbClr val="C8C8C8"/>
      </a:lt2>
      <a:accent1>
        <a:srgbClr val="00DCFF"/>
      </a:accent1>
      <a:accent2>
        <a:srgbClr val="FF00C8"/>
      </a:accent2>
      <a:accent3>
        <a:srgbClr val="B25EFF"/>
      </a:accent3>
      <a:accent4>
        <a:srgbClr val="EA0034"/>
      </a:accent4>
      <a:accent5>
        <a:srgbClr val="FF8200"/>
      </a:accent5>
      <a:accent6>
        <a:srgbClr val="5DEB4B"/>
      </a:accent6>
      <a:hlink>
        <a:srgbClr val="230859"/>
      </a:hlink>
      <a:folHlink>
        <a:srgbClr val="7F7F7F"/>
      </a:folHlink>
    </a:clrScheme>
    <a:fontScheme name="Headline &amp; Sans">
      <a:majorFont>
        <a:latin typeface="British Council Sans Headline"/>
        <a:ea typeface=""/>
        <a:cs typeface=""/>
      </a:majorFont>
      <a:minorFont>
        <a:latin typeface="British Council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K011_06 Brand PowerPoint Template - Widescreen - Blue" id="{6E25F459-2D68-4E54-B400-771EAED8CC48}" vid="{3021BCEB-9709-4AD6-8637-80DEE4ED72A6}"/>
    </a:ext>
  </a:extLst>
</a:theme>
</file>

<file path=ppt/theme/theme5.xml><?xml version="1.0" encoding="utf-8"?>
<a:theme xmlns:a="http://schemas.openxmlformats.org/drawingml/2006/main" name="British Council">
  <a:themeElements>
    <a:clrScheme name="British Council - Blue">
      <a:dk1>
        <a:srgbClr val="000000"/>
      </a:dk1>
      <a:lt1>
        <a:srgbClr val="FFFFFF"/>
      </a:lt1>
      <a:dk2>
        <a:srgbClr val="230859"/>
      </a:dk2>
      <a:lt2>
        <a:srgbClr val="C8C8C8"/>
      </a:lt2>
      <a:accent1>
        <a:srgbClr val="00DCFF"/>
      </a:accent1>
      <a:accent2>
        <a:srgbClr val="FF00C8"/>
      </a:accent2>
      <a:accent3>
        <a:srgbClr val="B25EFF"/>
      </a:accent3>
      <a:accent4>
        <a:srgbClr val="EA0034"/>
      </a:accent4>
      <a:accent5>
        <a:srgbClr val="FF8200"/>
      </a:accent5>
      <a:accent6>
        <a:srgbClr val="5DEB4B"/>
      </a:accent6>
      <a:hlink>
        <a:srgbClr val="230859"/>
      </a:hlink>
      <a:folHlink>
        <a:srgbClr val="7F7F7F"/>
      </a:folHlink>
    </a:clrScheme>
    <a:fontScheme name="Headline &amp; Sans">
      <a:majorFont>
        <a:latin typeface="British Council Sans Headline"/>
        <a:ea typeface=""/>
        <a:cs typeface=""/>
      </a:majorFont>
      <a:minorFont>
        <a:latin typeface="British Council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9000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K011_06 Brand PowerPoint Template - Widescreen - Blue" id="{6E25F459-2D68-4E54-B400-771EAED8CC48}" vid="{B5E81798-6535-42DE-9E82-DC88799A933E}"/>
    </a:ext>
  </a:extLst>
</a:theme>
</file>

<file path=ppt/theme/theme6.xml><?xml version="1.0" encoding="utf-8"?>
<a:theme xmlns:a="http://schemas.openxmlformats.org/drawingml/2006/main" name="British Council blank">
  <a:themeElements>
    <a:clrScheme name="British Council - Blue">
      <a:dk1>
        <a:srgbClr val="000000"/>
      </a:dk1>
      <a:lt1>
        <a:srgbClr val="FFFFFF"/>
      </a:lt1>
      <a:dk2>
        <a:srgbClr val="230859"/>
      </a:dk2>
      <a:lt2>
        <a:srgbClr val="C8C8C8"/>
      </a:lt2>
      <a:accent1>
        <a:srgbClr val="00DCFF"/>
      </a:accent1>
      <a:accent2>
        <a:srgbClr val="FF00C8"/>
      </a:accent2>
      <a:accent3>
        <a:srgbClr val="B25EFF"/>
      </a:accent3>
      <a:accent4>
        <a:srgbClr val="EA0034"/>
      </a:accent4>
      <a:accent5>
        <a:srgbClr val="FF8200"/>
      </a:accent5>
      <a:accent6>
        <a:srgbClr val="5DEB4B"/>
      </a:accent6>
      <a:hlink>
        <a:srgbClr val="230859"/>
      </a:hlink>
      <a:folHlink>
        <a:srgbClr val="7F7F7F"/>
      </a:folHlink>
    </a:clrScheme>
    <a:fontScheme name="Headline &amp; Sans">
      <a:majorFont>
        <a:latin typeface="British Council Sans Headline"/>
        <a:ea typeface=""/>
        <a:cs typeface=""/>
      </a:majorFont>
      <a:minorFont>
        <a:latin typeface="British Council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K011_06 Brand PowerPoint Template - Widescreen - Blue" id="{6E25F459-2D68-4E54-B400-771EAED8CC48}" vid="{BC0B9431-BB5E-4669-9CC7-BFFD8B5EAB87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Cover - indigo</Template>
  <TotalTime>1155</TotalTime>
  <Words>1094</Words>
  <Application>Microsoft Office PowerPoint</Application>
  <PresentationFormat>Widescreen</PresentationFormat>
  <Paragraphs>110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British Council Sans</vt:lpstr>
      <vt:lpstr>British Council Sans Light</vt:lpstr>
      <vt:lpstr>Arial</vt:lpstr>
      <vt:lpstr>British Council Sans Headline</vt:lpstr>
      <vt:lpstr>Calibri</vt:lpstr>
      <vt:lpstr>Cover - indigo</vt:lpstr>
      <vt:lpstr>Section - indigo</vt:lpstr>
      <vt:lpstr>Cover - white</vt:lpstr>
      <vt:lpstr>Section - white</vt:lpstr>
      <vt:lpstr>British Council</vt:lpstr>
      <vt:lpstr>British Council 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 on one  or two lines</dc:title>
  <dc:creator>Paul Braddock</dc:creator>
  <cp:lastModifiedBy>suzanne mordue</cp:lastModifiedBy>
  <cp:revision>70</cp:revision>
  <cp:lastPrinted>2019-09-18T09:30:23Z</cp:lastPrinted>
  <dcterms:created xsi:type="dcterms:W3CDTF">2020-03-25T11:41:02Z</dcterms:created>
  <dcterms:modified xsi:type="dcterms:W3CDTF">2024-01-04T17:03:23Z</dcterms:modified>
</cp:coreProperties>
</file>