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  <p:sldId id="256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3085A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1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3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ECE403-1FD6-5CFD-4163-531BB8ED9F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499D38-8D9C-31D4-3DC5-639EC2776EA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176C77-612A-E85F-1B1F-F94F45611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DE31E-E3BC-B9A0-D6D9-DF7D8172B3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10B704-309A-4C52-9FE7-C890CA14C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770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455AF-3BEC-FA62-5035-06B530D76F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3D85443-4122-D332-3182-7506520E5C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A54B6B-296C-635A-AAB0-03DC1E91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956FAF-23AD-210A-C16A-032C859A55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9A424-DCEE-D1E7-1A1A-306CD4DDA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22335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FF1C67-7FCC-1809-FDD0-F3CD80C1E5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349AC3-4BDE-6F87-8BB1-49DF52A885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D03A85-A699-F51D-3AC0-E87DD5CC9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44AD1-9A5C-D41D-3BD8-A2F41C91B2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AB10CA-7526-CEC2-B076-59F581B307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776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C8DBB-2686-1DA2-D165-21B852A8B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2D81E5-EC9C-C99D-3984-DDF2012045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65F54-AA5A-9BCF-6A0E-7BA6621F8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D2A40-0362-AE05-9CA6-EFAA4B081A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B613C9-1075-C4AC-4D4B-EB0DA62E9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089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76B61D-2017-50E5-CF96-C237E9F40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4AB12C-2717-98E1-01E8-338357BD0C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0ACD65-8C3E-C832-CCED-EBA6923F9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C2848B-E083-3C5A-E9CC-BF33672452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43E97-6B0E-D320-EB5B-D11F54ED98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6527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3890DC-AF4C-EB2C-6C99-3E344D7441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BF4169-B3D8-F29A-4137-ED95D1E1F9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E6D813-9010-E457-7671-33964A721F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643C4F-9C04-B6F1-E429-C62348C7A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514B05-1B55-CBAA-67CD-FB2F4EC84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47FE9E-7F05-1653-5962-9F659E51BD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07239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93A5EE-B982-BECC-A9FD-FDED136B1F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ABE0DC-AFBD-2B70-F579-9C6967BB6D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6C4ACA5-F310-9699-0E10-6141CA9BC3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847CF3A-C09B-0084-1588-9C07345C868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7B5F6F-E8FC-803F-3B49-0277AB40241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AD1FAD2-CD7C-3589-8D0A-CABA1AE8D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0CAA57-1947-4F03-BD5B-92754DF6B2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87E010-895B-A763-7677-8505BDA3C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433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CEF58-8E41-FACF-7C32-198DC2723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8B8F026-514E-A9CF-9FBA-151611716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042395-D251-82E6-293A-4224F8096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2AAF1D-D16A-7904-2DE6-D6B0BE90B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9792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890E7E-340A-4F6B-460F-8C2D6D5F2D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EB5524-36AD-6328-94E6-1E2B004EA4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3CB10F-474E-6CBD-8C8A-DE1A0445DD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6993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17A7E-5C97-A73C-EE3E-B71625B88F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A4FE5-7376-A88F-7CDB-9B31DC9067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96FE0-A874-86BD-B699-FFB56E4218A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795A85-553F-A1B3-2FBB-9C4354ECA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95B948-0CBA-5A42-49D5-90A4DC1DC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0CC612-D734-103F-9201-6C8664EBBC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2087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27B3A-4EBC-C9FA-AB80-6239A3AE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8287F6-0F3E-08BB-8897-B7043CDCCA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C3C5DF-2016-0AD5-2E76-9F7DDAABDC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FA6A782-5ECE-0DE4-B041-39F1F9304A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095FC1-50F8-9205-EDAC-26482BD8E5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BFED78A-4445-DFEF-594C-5CCC57E51B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014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51E3C1A-3897-66D1-E063-47BC48DF41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CE5C507-8E20-350B-441F-7B8E21C3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06300-21C4-B328-D366-9B41DBA9EDF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10C1EFA-03D1-4D78-BCDE-A6C21C64B088}" type="datetimeFigureOut">
              <a:rPr lang="en-GB" smtClean="0"/>
              <a:t>19/01/2024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7D72B-DE54-7ABA-F2E9-1967E69062E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AD00F4-80AF-1E69-91F2-F86E3912C4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9AB690C-5CF0-4546-A4D3-07A1254EA4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4036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eachingenglish.org.uk/" TargetMode="Externa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eachingenglish.org.uk/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teachingenglish.org.uk/" TargetMode="Externa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eachingenglish.org.uk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eachingenglish.org.uk/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eachingenglish.org.uk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teachingenglish.org.uk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B1AD8F2-CD0D-0D38-B7AC-D7F744E34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88" y="488822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B76A96-895C-BD06-EF17-ACB7045C1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386" y="315354"/>
            <a:ext cx="3424430" cy="7386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5BD3DA16-DEC4-3610-2A76-131F8383716F}"/>
              </a:ext>
            </a:extLst>
          </p:cNvPr>
          <p:cNvSpPr txBox="1"/>
          <p:nvPr/>
        </p:nvSpPr>
        <p:spPr>
          <a:xfrm>
            <a:off x="2381158" y="1906697"/>
            <a:ext cx="7725578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4400" b="1" dirty="0">
                <a:solidFill>
                  <a:srgbClr val="23085A"/>
                </a:solidFill>
              </a:rPr>
              <a:t>Is slavery a thing of the past?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B8E035E-8EBD-820E-A437-E084836B6E4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603916" y="4655588"/>
            <a:ext cx="3336146" cy="1507938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98F8787-AD69-E6BD-DF9B-B8DB6A393A30}"/>
              </a:ext>
            </a:extLst>
          </p:cNvPr>
          <p:cNvSpPr txBox="1"/>
          <p:nvPr/>
        </p:nvSpPr>
        <p:spPr>
          <a:xfrm>
            <a:off x="321003" y="6369178"/>
            <a:ext cx="1184588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hlinkClick r:id="rId5"/>
              </a:rPr>
              <a:t>www.teachingenglish.org.uk</a:t>
            </a:r>
            <a:r>
              <a:rPr lang="en-GB" sz="1000" dirty="0"/>
              <a:t> © The British Council, 2016 The United Kingdom’s international organisation for educational opportunities and cultural relations. We are registered in England as a charity.</a:t>
            </a:r>
          </a:p>
        </p:txBody>
      </p:sp>
    </p:spTree>
    <p:extLst>
      <p:ext uri="{BB962C8B-B14F-4D97-AF65-F5344CB8AC3E}">
        <p14:creationId xmlns:p14="http://schemas.microsoft.com/office/powerpoint/2010/main" val="10184934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B1AD8F2-CD0D-0D38-B7AC-D7F744E34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88" y="488822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B76A96-895C-BD06-EF17-ACB7045C1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386" y="315354"/>
            <a:ext cx="3424430" cy="73860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E103669-94F4-D836-2BEF-BD0DCE0F1B41}"/>
              </a:ext>
            </a:extLst>
          </p:cNvPr>
          <p:cNvSpPr txBox="1"/>
          <p:nvPr/>
        </p:nvSpPr>
        <p:spPr>
          <a:xfrm>
            <a:off x="593388" y="1728076"/>
            <a:ext cx="7912865" cy="23051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GB" sz="2000" dirty="0">
              <a:solidFill>
                <a:srgbClr val="23085A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slavery? Can you give a definition?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slavery still a problem today? Why/why not?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slavery have any effect on your life? Why/why not?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EF3F776-705E-CA80-6711-A745C1121FC1}"/>
              </a:ext>
            </a:extLst>
          </p:cNvPr>
          <p:cNvSpPr txBox="1"/>
          <p:nvPr/>
        </p:nvSpPr>
        <p:spPr>
          <a:xfrm>
            <a:off x="593388" y="1231444"/>
            <a:ext cx="8396376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</a:rPr>
              <a:t>1. What do you know about slavery?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9201FA-2FB0-2376-97B2-ACC2D953B5A0}"/>
              </a:ext>
            </a:extLst>
          </p:cNvPr>
          <p:cNvSpPr txBox="1"/>
          <p:nvPr/>
        </p:nvSpPr>
        <p:spPr>
          <a:xfrm>
            <a:off x="321003" y="6369178"/>
            <a:ext cx="1184588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hlinkClick r:id="rId4"/>
              </a:rPr>
              <a:t>www.teachingenglish.org.uk</a:t>
            </a:r>
            <a:r>
              <a:rPr lang="en-GB" sz="1000" dirty="0"/>
              <a:t> © The British Council, 2016 The United Kingdom’s international organisation for educational opportunities and cultural relations. We are registered in England as a charity.</a:t>
            </a:r>
          </a:p>
        </p:txBody>
      </p:sp>
    </p:spTree>
    <p:extLst>
      <p:ext uri="{BB962C8B-B14F-4D97-AF65-F5344CB8AC3E}">
        <p14:creationId xmlns:p14="http://schemas.microsoft.com/office/powerpoint/2010/main" val="310366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B1AD8F2-CD0D-0D38-B7AC-D7F744E34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88" y="488822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B76A96-895C-BD06-EF17-ACB7045C1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386" y="315354"/>
            <a:ext cx="3424430" cy="738603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E65AE8E-505D-B431-AD79-311F69BC16C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79132" y="1919708"/>
            <a:ext cx="6167874" cy="4120140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6971F5BA-FD40-088B-7C26-6F11A42861A9}"/>
              </a:ext>
            </a:extLst>
          </p:cNvPr>
          <p:cNvSpPr txBox="1"/>
          <p:nvPr/>
        </p:nvSpPr>
        <p:spPr>
          <a:xfrm>
            <a:off x="593388" y="1163667"/>
            <a:ext cx="99702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is each picture related to slavery?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A5D0983-EFD1-6138-DB7D-83871907A142}"/>
              </a:ext>
            </a:extLst>
          </p:cNvPr>
          <p:cNvSpPr txBox="1"/>
          <p:nvPr/>
        </p:nvSpPr>
        <p:spPr>
          <a:xfrm>
            <a:off x="321003" y="6369178"/>
            <a:ext cx="1184588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hlinkClick r:id="rId5"/>
              </a:rPr>
              <a:t>www.teachingenglish.org.uk</a:t>
            </a:r>
            <a:r>
              <a:rPr lang="en-GB" sz="1000" dirty="0"/>
              <a:t> © The British Council, 2016 The United Kingdom’s international organisation for educational opportunities and cultural relations. We are registered in England as a charity.</a:t>
            </a:r>
          </a:p>
        </p:txBody>
      </p:sp>
    </p:spTree>
    <p:extLst>
      <p:ext uri="{BB962C8B-B14F-4D97-AF65-F5344CB8AC3E}">
        <p14:creationId xmlns:p14="http://schemas.microsoft.com/office/powerpoint/2010/main" val="1310796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B1AD8F2-CD0D-0D38-B7AC-D7F744E34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88" y="488822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B76A96-895C-BD06-EF17-ACB7045C1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386" y="315354"/>
            <a:ext cx="3424430" cy="7386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997942C7-8CAC-5C31-22F4-DE6D07612C23}"/>
              </a:ext>
            </a:extLst>
          </p:cNvPr>
          <p:cNvSpPr txBox="1"/>
          <p:nvPr/>
        </p:nvSpPr>
        <p:spPr>
          <a:xfrm>
            <a:off x="321003" y="6369178"/>
            <a:ext cx="1184588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hlinkClick r:id="rId4"/>
              </a:rPr>
              <a:t>www.teachingenglish.org.uk</a:t>
            </a:r>
            <a:r>
              <a:rPr lang="en-GB" sz="1000" dirty="0"/>
              <a:t> © The British Council, 2016 The United Kingdom’s international organisation for educational opportunities and cultural relations. We are registered in England as a charity.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BD2D6A-F7DD-D476-BACD-243BFC50ED7A}"/>
              </a:ext>
            </a:extLst>
          </p:cNvPr>
          <p:cNvSpPr txBox="1"/>
          <p:nvPr/>
        </p:nvSpPr>
        <p:spPr>
          <a:xfrm>
            <a:off x="593388" y="1163667"/>
            <a:ext cx="99702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Vocabulary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2B351E3-ED4C-BC85-CD0C-B3937FFFFB8B}"/>
              </a:ext>
            </a:extLst>
          </p:cNvPr>
          <p:cNvSpPr txBox="1"/>
          <p:nvPr/>
        </p:nvSpPr>
        <p:spPr>
          <a:xfrm>
            <a:off x="593388" y="1774047"/>
            <a:ext cx="6097836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Match the words and definitions.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F5751E2-553C-9430-652E-410C5DA3E4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812740"/>
              </p:ext>
            </p:extLst>
          </p:nvPr>
        </p:nvGraphicFramePr>
        <p:xfrm>
          <a:off x="1151575" y="2174157"/>
          <a:ext cx="10184742" cy="392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17003">
                  <a:extLst>
                    <a:ext uri="{9D8B030D-6E8A-4147-A177-3AD203B41FA5}">
                      <a16:colId xmlns:a16="http://schemas.microsoft.com/office/drawing/2014/main" val="2754850834"/>
                    </a:ext>
                  </a:extLst>
                </a:gridCol>
                <a:gridCol w="7667739">
                  <a:extLst>
                    <a:ext uri="{9D8B030D-6E8A-4147-A177-3AD203B41FA5}">
                      <a16:colId xmlns:a16="http://schemas.microsoft.com/office/drawing/2014/main" val="3570053864"/>
                    </a:ext>
                  </a:extLst>
                </a:gridCol>
              </a:tblGrid>
              <a:tr h="3929188"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cargo (n)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force (v)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slave labour (n)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trade (n)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exchange (v)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campaign (n)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abolish (v)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goods (n)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 (n)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victory (n)</a:t>
                      </a:r>
                    </a:p>
                    <a:p>
                      <a:pPr marL="457200" lvl="0" indent="-457200">
                        <a:lnSpc>
                          <a:spcPts val="2700"/>
                        </a:lnSpc>
                        <a:buFont typeface="+mj-lt"/>
                        <a:buAutoNum type="arabicPeriod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consumer (n)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Work done by slaves.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officially end a law or a system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Things that are made to be sold.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thing that is grown or made.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The activity of buying and selling.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Success or winning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person who buys things.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Things to sell carried in a ship or plane.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Make somebody do something they do not want to do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To give something to someone and receive something from them.</a:t>
                      </a:r>
                    </a:p>
                    <a:p>
                      <a:pPr marL="457200" lvl="0" indent="-457200">
                        <a:lnSpc>
                          <a:spcPts val="2500"/>
                        </a:lnSpc>
                        <a:buFont typeface="+mj-lt"/>
                        <a:buAutoNum type="alphaLcParenR"/>
                      </a:pP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 series of activities to change a law or what people think.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908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79537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B1AD8F2-CD0D-0D38-B7AC-D7F744E34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88" y="488822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B76A96-895C-BD06-EF17-ACB7045C1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386" y="315354"/>
            <a:ext cx="3424430" cy="73860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8A5FD080-2BBB-3473-11EF-DE2EF60FAD43}"/>
              </a:ext>
            </a:extLst>
          </p:cNvPr>
          <p:cNvSpPr txBox="1"/>
          <p:nvPr/>
        </p:nvSpPr>
        <p:spPr>
          <a:xfrm>
            <a:off x="321003" y="6369178"/>
            <a:ext cx="1184588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hlinkClick r:id="rId4"/>
              </a:rPr>
              <a:t>www.teachingenglish.org.uk</a:t>
            </a:r>
            <a:r>
              <a:rPr lang="en-GB" sz="1000" dirty="0"/>
              <a:t> © The British Council, 2016 The United Kingdom’s international organisation for educational opportunities and cultural relations. We are registered in England as a charity.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32AC1A9-AF6E-7E7B-9A3E-6628C2847D8E}"/>
              </a:ext>
            </a:extLst>
          </p:cNvPr>
          <p:cNvSpPr txBox="1"/>
          <p:nvPr/>
        </p:nvSpPr>
        <p:spPr>
          <a:xfrm>
            <a:off x="593388" y="1163667"/>
            <a:ext cx="99702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Vocabulary - Answers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F42A9B5F-1992-E3A4-642A-BB790D7F30D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5379830"/>
              </p:ext>
            </p:extLst>
          </p:nvPr>
        </p:nvGraphicFramePr>
        <p:xfrm>
          <a:off x="694063" y="2174157"/>
          <a:ext cx="10939748" cy="3929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39748">
                  <a:extLst>
                    <a:ext uri="{9D8B030D-6E8A-4147-A177-3AD203B41FA5}">
                      <a16:colId xmlns:a16="http://schemas.microsoft.com/office/drawing/2014/main" val="2754850834"/>
                    </a:ext>
                  </a:extLst>
                </a:gridCol>
              </a:tblGrid>
              <a:tr h="3929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1h. 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Cargo - Things to sell carried in a ship or plane.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2i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. Force - Make somebody do something they do not want to do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3a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Slave labour - Work done by slaves.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4e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Trade - The activity of buying and selling.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ts val="2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5j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Exchange - To give something to someone and receive something from them.</a:t>
                      </a:r>
                    </a:p>
                    <a:p>
                      <a:pPr marL="0" lvl="0" indent="0">
                        <a:lnSpc>
                          <a:spcPct val="100000"/>
                        </a:lnSpc>
                        <a:buFont typeface="+mj-lt"/>
                        <a:buNone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6k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Campaign - A series of activities to change a law or what people think.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7B 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Abolish - To officially end a law or a system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8C 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Goods - Things that are made to be sold.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9D 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Product - A thing that is grown or made.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10F 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Victory</a:t>
                      </a: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 – 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Success or winning</a:t>
                      </a:r>
                      <a:endParaRPr lang="en-GB" sz="2000" b="1" kern="1200" dirty="0">
                        <a:solidFill>
                          <a:srgbClr val="23085A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2000" b="1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11G </a:t>
                      </a:r>
                      <a:r>
                        <a:rPr lang="en-GB" sz="2000" b="0" kern="12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Consumer - A person who buys things.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99080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8937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B1AD8F2-CD0D-0D38-B7AC-D7F744E34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88" y="488822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B76A96-895C-BD06-EF17-ACB7045C1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386" y="315354"/>
            <a:ext cx="3424430" cy="7386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F3F776-705E-CA80-6711-A745C1121FC1}"/>
              </a:ext>
            </a:extLst>
          </p:cNvPr>
          <p:cNvSpPr txBox="1"/>
          <p:nvPr/>
        </p:nvSpPr>
        <p:spPr>
          <a:xfrm>
            <a:off x="593388" y="1231444"/>
            <a:ext cx="108224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</a:rPr>
              <a:t>3. Grammar - </a:t>
            </a:r>
            <a:r>
              <a:rPr lang="en-GB" sz="3200" b="1" dirty="0">
                <a:solidFill>
                  <a:srgbClr val="23085A"/>
                </a:solidFill>
              </a:rPr>
              <a:t>past simple and present simple passives</a:t>
            </a:r>
          </a:p>
          <a:p>
            <a:endParaRPr lang="en-GB" sz="3600" b="1" dirty="0">
              <a:solidFill>
                <a:srgbClr val="23085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9201FA-2FB0-2376-97B2-ACC2D953B5A0}"/>
              </a:ext>
            </a:extLst>
          </p:cNvPr>
          <p:cNvSpPr txBox="1"/>
          <p:nvPr/>
        </p:nvSpPr>
        <p:spPr>
          <a:xfrm>
            <a:off x="321003" y="6369178"/>
            <a:ext cx="1184588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hlinkClick r:id="rId4"/>
              </a:rPr>
              <a:t>www.teachingenglish.org.uk</a:t>
            </a:r>
            <a:r>
              <a:rPr lang="en-GB" sz="1000" dirty="0"/>
              <a:t> © The British Council, 2016 The United Kingdom’s international organisation for educational opportunities and cultural relations. We are registered in England as a charity.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AEE418-E393-CDE6-BE64-3A8C4604C15D}"/>
              </a:ext>
            </a:extLst>
          </p:cNvPr>
          <p:cNvSpPr txBox="1"/>
          <p:nvPr/>
        </p:nvSpPr>
        <p:spPr>
          <a:xfrm>
            <a:off x="593388" y="1767063"/>
            <a:ext cx="95399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b="1" dirty="0">
              <a:solidFill>
                <a:srgbClr val="23085A"/>
              </a:solidFill>
            </a:endParaRPr>
          </a:p>
          <a:p>
            <a:r>
              <a:rPr lang="en-GB" sz="2000" dirty="0">
                <a:solidFill>
                  <a:srgbClr val="23085A"/>
                </a:solidFill>
              </a:rPr>
              <a:t>Read the sentences from each text and use the verbs in the box to make past simple or present simple passives.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4B27476-990E-9F0D-950D-7D6DD12CC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7470288"/>
              </p:ext>
            </p:extLst>
          </p:nvPr>
        </p:nvGraphicFramePr>
        <p:xfrm>
          <a:off x="2720657" y="2805866"/>
          <a:ext cx="6750685" cy="905701"/>
        </p:xfrm>
        <a:graphic>
          <a:graphicData uri="http://schemas.openxmlformats.org/drawingml/2006/table">
            <a:tbl>
              <a:tblPr firstRow="1" firstCol="1" bandRow="1"/>
              <a:tblGrid>
                <a:gridCol w="6750685">
                  <a:extLst>
                    <a:ext uri="{9D8B030D-6E8A-4147-A177-3AD203B41FA5}">
                      <a16:colId xmlns:a16="http://schemas.microsoft.com/office/drawing/2014/main" val="6519115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abolish    build   buy   exchange  sell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674383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A1BF025-9A5D-2C0E-4614-98F6BAEAE4EA}"/>
              </a:ext>
            </a:extLst>
          </p:cNvPr>
          <p:cNvSpPr txBox="1"/>
          <p:nvPr/>
        </p:nvSpPr>
        <p:spPr>
          <a:xfrm>
            <a:off x="593388" y="3802233"/>
            <a:ext cx="11573502" cy="28179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</a:rPr>
              <a:t>Most ancient cultures had slaves, people who ______and sold and forced to work without being paid.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</a:rPr>
              <a:t>The Great Pyramids in Egypt _________with slave labour.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</a:rPr>
              <a:t>First, the British traders took goods to Africa, where these goods _________for slaves.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</a:rPr>
              <a:t>Finally, the products that the slaves had grown ________in England.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GB" sz="2000" dirty="0">
                <a:solidFill>
                  <a:srgbClr val="23085A"/>
                </a:solidFill>
              </a:rPr>
              <a:t>After a huge campaign the slave trade __________ in 1807.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GB" sz="2000" dirty="0">
              <a:solidFill>
                <a:srgbClr val="2308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488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EB1AD8F2-CD0D-0D38-B7AC-D7F744E3429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88" y="488822"/>
            <a:ext cx="1362459" cy="39166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CB76A96-895C-BD06-EF17-ACB7045C177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386" y="315354"/>
            <a:ext cx="3424430" cy="73860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3EF3F776-705E-CA80-6711-A745C1121FC1}"/>
              </a:ext>
            </a:extLst>
          </p:cNvPr>
          <p:cNvSpPr txBox="1"/>
          <p:nvPr/>
        </p:nvSpPr>
        <p:spPr>
          <a:xfrm>
            <a:off x="593388" y="1231444"/>
            <a:ext cx="1082247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3600" b="1" dirty="0">
                <a:solidFill>
                  <a:srgbClr val="23085A"/>
                </a:solidFill>
              </a:rPr>
              <a:t>3. Grammar - </a:t>
            </a:r>
            <a:r>
              <a:rPr lang="en-GB" sz="3200" b="1" dirty="0">
                <a:solidFill>
                  <a:srgbClr val="23085A"/>
                </a:solidFill>
              </a:rPr>
              <a:t>past simple and present simple passives</a:t>
            </a:r>
          </a:p>
          <a:p>
            <a:endParaRPr lang="en-GB" sz="3600" b="1" dirty="0">
              <a:solidFill>
                <a:srgbClr val="23085A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09201FA-2FB0-2376-97B2-ACC2D953B5A0}"/>
              </a:ext>
            </a:extLst>
          </p:cNvPr>
          <p:cNvSpPr txBox="1"/>
          <p:nvPr/>
        </p:nvSpPr>
        <p:spPr>
          <a:xfrm>
            <a:off x="321003" y="6369178"/>
            <a:ext cx="11845887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000" dirty="0">
                <a:hlinkClick r:id="rId4"/>
              </a:rPr>
              <a:t>www.teachingenglish.org.uk</a:t>
            </a:r>
            <a:r>
              <a:rPr lang="en-GB" sz="1000" dirty="0"/>
              <a:t> © The British Council, 2016 The United Kingdom’s international organisation for educational opportunities and cultural relations. We are registered in England as a charity.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AEE418-E393-CDE6-BE64-3A8C4604C15D}"/>
              </a:ext>
            </a:extLst>
          </p:cNvPr>
          <p:cNvSpPr txBox="1"/>
          <p:nvPr/>
        </p:nvSpPr>
        <p:spPr>
          <a:xfrm>
            <a:off x="593388" y="1767063"/>
            <a:ext cx="953992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GB" sz="2000" b="1" dirty="0">
              <a:solidFill>
                <a:srgbClr val="23085A"/>
              </a:solidFill>
            </a:endParaRPr>
          </a:p>
          <a:p>
            <a:r>
              <a:rPr lang="en-GB" sz="2000" dirty="0">
                <a:solidFill>
                  <a:srgbClr val="23085A"/>
                </a:solidFill>
              </a:rPr>
              <a:t>Read the sentences from each text and use the verbs in the box to make past simple or present simple passives.</a:t>
            </a: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F4B27476-990E-9F0D-950D-7D6DD12CC43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72150583"/>
              </p:ext>
            </p:extLst>
          </p:nvPr>
        </p:nvGraphicFramePr>
        <p:xfrm>
          <a:off x="2720657" y="2805866"/>
          <a:ext cx="6750685" cy="889635"/>
        </p:xfrm>
        <a:graphic>
          <a:graphicData uri="http://schemas.openxmlformats.org/drawingml/2006/table">
            <a:tbl>
              <a:tblPr firstRow="1" firstCol="1" bandRow="1"/>
              <a:tblGrid>
                <a:gridCol w="6750685">
                  <a:extLst>
                    <a:ext uri="{9D8B030D-6E8A-4147-A177-3AD203B41FA5}">
                      <a16:colId xmlns:a16="http://schemas.microsoft.com/office/drawing/2014/main" val="6519115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r>
                        <a:rPr lang="en-GB" sz="2000" dirty="0">
                          <a:solidFill>
                            <a:srgbClr val="23085A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grow    pay      produce</a:t>
                      </a:r>
                      <a:r>
                        <a:rPr lang="en-GB" sz="12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600"/>
                        </a:spcAft>
                      </a:pPr>
                      <a:endParaRPr lang="en-GB" sz="11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96743833"/>
                  </a:ext>
                </a:extLst>
              </a:tr>
            </a:tbl>
          </a:graphicData>
        </a:graphic>
      </p:graphicFrame>
      <p:sp>
        <p:nvSpPr>
          <p:cNvPr id="13" name="TextBox 12">
            <a:extLst>
              <a:ext uri="{FF2B5EF4-FFF2-40B4-BE49-F238E27FC236}">
                <a16:creationId xmlns:a16="http://schemas.microsoft.com/office/drawing/2014/main" id="{BA1BF025-9A5D-2C0E-4614-98F6BAEAE4EA}"/>
              </a:ext>
            </a:extLst>
          </p:cNvPr>
          <p:cNvSpPr txBox="1"/>
          <p:nvPr/>
        </p:nvSpPr>
        <p:spPr>
          <a:xfrm>
            <a:off x="593388" y="3802233"/>
            <a:ext cx="11573502" cy="16961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6. Many people think that cotton __ no longer _____ using slaves.</a:t>
            </a:r>
          </a:p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en-GB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7. </a:t>
            </a: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It is not just the way that cotton __________which can involve slavery.</a:t>
            </a:r>
          </a:p>
          <a:p>
            <a:pPr lvl="0">
              <a:lnSpc>
                <a:spcPct val="115000"/>
              </a:lnSpc>
              <a:spcAft>
                <a:spcPts val="600"/>
              </a:spcAft>
            </a:pPr>
            <a:r>
              <a:rPr lang="en-GB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8. </a:t>
            </a:r>
            <a:r>
              <a:rPr lang="en-GB" sz="18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Some workers _______as little as 50 cents an hour.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endParaRPr lang="en-GB" sz="2000" dirty="0">
              <a:solidFill>
                <a:srgbClr val="23085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1292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39B239-BEBA-E268-2A27-D953352D62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388" y="1087022"/>
            <a:ext cx="10515600" cy="54038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36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have you learnt?</a:t>
            </a:r>
          </a:p>
        </p:txBody>
      </p:sp>
      <p:pic>
        <p:nvPicPr>
          <p:cNvPr id="4" name="Picture 3" descr="A blue text on a black background&#10;&#10;Description automatically generated">
            <a:extLst>
              <a:ext uri="{FF2B5EF4-FFF2-40B4-BE49-F238E27FC236}">
                <a16:creationId xmlns:a16="http://schemas.microsoft.com/office/drawing/2014/main" id="{5AA872BE-95F8-90DA-607A-62579127B43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388" y="488822"/>
            <a:ext cx="1362459" cy="39166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1E3733FE-DD6C-1611-08C1-A64AD29FD53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6386" y="315354"/>
            <a:ext cx="3424430" cy="738603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EF03177-9840-F301-66E5-3A6DD7DC6ED8}"/>
              </a:ext>
            </a:extLst>
          </p:cNvPr>
          <p:cNvSpPr txBox="1"/>
          <p:nvPr/>
        </p:nvSpPr>
        <p:spPr>
          <a:xfrm>
            <a:off x="671660" y="1998484"/>
            <a:ext cx="10437328" cy="43401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Discuss the following questions in small groups.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List at least 3 things that you learned about slavery in the lesson. 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Think about your answers to the questions from </a:t>
            </a: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the start of the lesson </a:t>
            </a:r>
            <a:r>
              <a:rPr lang="en-GB" sz="2000" dirty="0">
                <a:solidFill>
                  <a:srgbClr val="23085A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would you now change anything you said? The questions:</a:t>
            </a: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slavery? Can you give a definition?</a:t>
            </a: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 slavery still a problem today? Why/why not?</a:t>
            </a:r>
          </a:p>
          <a:p>
            <a:pPr marL="800100" lvl="1" indent="-342900">
              <a:lnSpc>
                <a:spcPct val="200000"/>
              </a:lnSpc>
              <a:buFont typeface="Wingdings" panose="05000000000000000000" pitchFamily="2" charset="2"/>
              <a:buChar char="§"/>
            </a:pPr>
            <a:r>
              <a:rPr lang="en-GB" sz="2000" dirty="0">
                <a:solidFill>
                  <a:srgbClr val="23085A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Does slavery have any effect on your life? Why/why not?</a:t>
            </a:r>
          </a:p>
          <a:p>
            <a:pPr marL="342900" lvl="0" indent="-342900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endParaRPr lang="en-GB" sz="1600" dirty="0">
              <a:solidFill>
                <a:srgbClr val="23085A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4858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</TotalTime>
  <Words>845</Words>
  <Application>Microsoft Office PowerPoint</Application>
  <PresentationFormat>Widescreen</PresentationFormat>
  <Paragraphs>76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Aptos</vt:lpstr>
      <vt:lpstr>Aptos Display</vt:lpstr>
      <vt:lpstr>Arial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suzanne mordue</dc:creator>
  <cp:lastModifiedBy>suzanne mordue</cp:lastModifiedBy>
  <cp:revision>3</cp:revision>
  <dcterms:created xsi:type="dcterms:W3CDTF">2024-01-18T12:13:01Z</dcterms:created>
  <dcterms:modified xsi:type="dcterms:W3CDTF">2024-01-19T11:18:23Z</dcterms:modified>
</cp:coreProperties>
</file>