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8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1" autoAdjust="0"/>
    <p:restoredTop sz="94660"/>
  </p:normalViewPr>
  <p:slideViewPr>
    <p:cSldViewPr snapToGrid="0">
      <p:cViewPr varScale="1">
        <p:scale>
          <a:sx n="87" d="100"/>
          <a:sy n="87"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0CC7-361D-660C-E5C7-9C7946B8BD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8469D62-228C-68CB-9D91-8DDC32161C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BF41DF-6093-9CCE-6DCA-45EEBE3F7D82}"/>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15C72D53-1B81-1CBC-091D-8CE4973B40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3D7622-993F-8CFC-B454-8C95AA5F0F4F}"/>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2372848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75348-5C23-878A-5752-A9AFE3A099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1B90D2-E02E-4DDD-1BC9-756212A783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3481BF-38D4-369B-F1EA-57C28BBE1477}"/>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081B99E9-286C-6D3E-2537-B37A47EC34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2831CF-C78C-F710-4181-B304081EC936}"/>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394686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583197-C16B-ADDE-620F-42A9D0953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E58C4A-167D-A4B3-20D0-F960EB34D5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5A784-8E9C-9945-2C24-0810C0EE7DA1}"/>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43E5A7BA-F6DD-E36A-5673-3162452C9E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95ECDF-9363-40BF-8B0B-5BD711838289}"/>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206979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0CB46-A6A8-DE8C-2BF1-1C56EDF439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876DDA-6FB0-AA77-DC6B-0AF0CA53C1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4AB802-E2B8-9FB0-AB75-25BAE8BADF4D}"/>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EA3E0880-F8D2-E4FC-13D7-A0636D1204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1D3EB6-06BA-A7A5-D92E-405D92227FC1}"/>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5924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7ADA0-8D36-E966-1B7A-251FC6C18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3DAED6-17B8-5572-39E8-E40E38FF5B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80D76E-F225-09CF-687D-145EC24CE74D}"/>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7F1A5250-CF3C-910C-BC7D-C59EF0F69C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9AE658-2BE6-AB24-4EB6-F6ECCD66B7C5}"/>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421234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37D43-129F-63F6-2EC3-4AF32E9E86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F96904-678A-01F5-A133-26D305AB18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4B04815-3349-5FE4-FF13-8D54872488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BF1C6F-EB05-A6EB-5C98-497D95060B6E}"/>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6" name="Footer Placeholder 5">
            <a:extLst>
              <a:ext uri="{FF2B5EF4-FFF2-40B4-BE49-F238E27FC236}">
                <a16:creationId xmlns:a16="http://schemas.microsoft.com/office/drawing/2014/main" id="{9ECBA335-5073-1FD0-ABBD-8ADD59FBD5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81465-962F-5D7A-F4D9-D129AC3403A8}"/>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4045196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EE7B2-6A0D-AD54-0FEC-155425EC17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1E09DD-4C39-6BCB-F923-C876D9CD6A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46F087-DCE9-1EE2-5B3E-3387D88168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FD81838-7106-106C-1A24-93F2B66193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72C26A-D115-4A07-601D-B607997DF5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76C3E2-1FC2-509A-BB9D-E6957E47CE42}"/>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8" name="Footer Placeholder 7">
            <a:extLst>
              <a:ext uri="{FF2B5EF4-FFF2-40B4-BE49-F238E27FC236}">
                <a16:creationId xmlns:a16="http://schemas.microsoft.com/office/drawing/2014/main" id="{74E9325F-4506-E0E9-E687-44E787A96B8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08C361-EB56-D70A-CE08-4774A0EEAAB9}"/>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123571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BA90-5842-4E73-2F10-A553605F3FA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EFED57-6CA7-AF8B-B048-DD4E196046BD}"/>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4" name="Footer Placeholder 3">
            <a:extLst>
              <a:ext uri="{FF2B5EF4-FFF2-40B4-BE49-F238E27FC236}">
                <a16:creationId xmlns:a16="http://schemas.microsoft.com/office/drawing/2014/main" id="{5249329D-C2B9-244C-3679-EDC8E7C8344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22FF1A-E254-8081-FD81-9ED027B9C92E}"/>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206825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1D91E-08EC-5BF9-18CC-2E93580F38F7}"/>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3" name="Footer Placeholder 2">
            <a:extLst>
              <a:ext uri="{FF2B5EF4-FFF2-40B4-BE49-F238E27FC236}">
                <a16:creationId xmlns:a16="http://schemas.microsoft.com/office/drawing/2014/main" id="{679C1414-7478-42FD-5EAC-D8498AF7829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343BCC-ACC3-C681-5E44-AB5073F4AD79}"/>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3082248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2AB5-14A9-AA2F-D860-9DD8A17C09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888E9B-4669-B2C2-184E-94123BD016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5F6837E-04FD-B589-8042-964FAB3E0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9FFD0-7D9A-C129-CA1E-602371623B08}"/>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6" name="Footer Placeholder 5">
            <a:extLst>
              <a:ext uri="{FF2B5EF4-FFF2-40B4-BE49-F238E27FC236}">
                <a16:creationId xmlns:a16="http://schemas.microsoft.com/office/drawing/2014/main" id="{850ADF13-CE9C-E958-B152-AEC8DCA4F4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4B376D-1456-49B9-E6C9-192DD9012A11}"/>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2583848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EA10-38E3-3459-697E-AD5981D056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53FE5FE-7057-C3CF-F7B3-4A423F32F1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866E1C-3460-38B7-86FF-ED7F38F93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83C078-C808-534F-A589-7C5C31D32787}"/>
              </a:ext>
            </a:extLst>
          </p:cNvPr>
          <p:cNvSpPr>
            <a:spLocks noGrp="1"/>
          </p:cNvSpPr>
          <p:nvPr>
            <p:ph type="dt" sz="half" idx="10"/>
          </p:nvPr>
        </p:nvSpPr>
        <p:spPr/>
        <p:txBody>
          <a:bodyPr/>
          <a:lstStyle/>
          <a:p>
            <a:fld id="{A63097B7-9FAD-48DC-92A6-A69560B5BAD3}" type="datetimeFigureOut">
              <a:rPr lang="en-GB" smtClean="0"/>
              <a:t>29/01/2024</a:t>
            </a:fld>
            <a:endParaRPr lang="en-GB"/>
          </a:p>
        </p:txBody>
      </p:sp>
      <p:sp>
        <p:nvSpPr>
          <p:cNvPr id="6" name="Footer Placeholder 5">
            <a:extLst>
              <a:ext uri="{FF2B5EF4-FFF2-40B4-BE49-F238E27FC236}">
                <a16:creationId xmlns:a16="http://schemas.microsoft.com/office/drawing/2014/main" id="{3FE31319-73E0-566E-C74F-5FDA90FC31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5DC6F7-D8C6-92AB-AB27-A1F556239F1C}"/>
              </a:ext>
            </a:extLst>
          </p:cNvPr>
          <p:cNvSpPr>
            <a:spLocks noGrp="1"/>
          </p:cNvSpPr>
          <p:nvPr>
            <p:ph type="sldNum" sz="quarter" idx="12"/>
          </p:nvPr>
        </p:nvSpPr>
        <p:spPr/>
        <p:txBody>
          <a:bodyPr/>
          <a:lstStyle/>
          <a:p>
            <a:fld id="{01934F51-99AD-401D-B48B-0F4706D75C1F}" type="slidenum">
              <a:rPr lang="en-GB" smtClean="0"/>
              <a:t>‹#›</a:t>
            </a:fld>
            <a:endParaRPr lang="en-GB"/>
          </a:p>
        </p:txBody>
      </p:sp>
    </p:spTree>
    <p:extLst>
      <p:ext uri="{BB962C8B-B14F-4D97-AF65-F5344CB8AC3E}">
        <p14:creationId xmlns:p14="http://schemas.microsoft.com/office/powerpoint/2010/main" val="212396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D890D4-73CD-0A74-EA43-47023D9C0C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B9B713-B1D6-559B-E6C5-DFA95A3838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1ED57E-6F25-1C11-D0E7-A6108A2EC4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097B7-9FAD-48DC-92A6-A69560B5BAD3}" type="datetimeFigureOut">
              <a:rPr lang="en-GB" smtClean="0"/>
              <a:t>29/01/2024</a:t>
            </a:fld>
            <a:endParaRPr lang="en-GB"/>
          </a:p>
        </p:txBody>
      </p:sp>
      <p:sp>
        <p:nvSpPr>
          <p:cNvPr id="5" name="Footer Placeholder 4">
            <a:extLst>
              <a:ext uri="{FF2B5EF4-FFF2-40B4-BE49-F238E27FC236}">
                <a16:creationId xmlns:a16="http://schemas.microsoft.com/office/drawing/2014/main" id="{41C39D2D-8C8D-8A21-D9E3-2A5FB1B873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D8D5025-5693-8269-9514-56D2FA59EA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34F51-99AD-401D-B48B-0F4706D75C1F}" type="slidenum">
              <a:rPr lang="en-GB" smtClean="0"/>
              <a:t>‹#›</a:t>
            </a:fld>
            <a:endParaRPr lang="en-GB"/>
          </a:p>
        </p:txBody>
      </p:sp>
    </p:spTree>
    <p:extLst>
      <p:ext uri="{BB962C8B-B14F-4D97-AF65-F5344CB8AC3E}">
        <p14:creationId xmlns:p14="http://schemas.microsoft.com/office/powerpoint/2010/main" val="1193020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C7C7070C-F535-474F-5A0A-96E10D98B6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2"/>
            <a:ext cx="2343938" cy="673817"/>
          </a:xfrm>
          <a:prstGeom prst="rect">
            <a:avLst/>
          </a:prstGeom>
        </p:spPr>
      </p:pic>
      <p:sp>
        <p:nvSpPr>
          <p:cNvPr id="6" name="TextBox 5">
            <a:extLst>
              <a:ext uri="{FF2B5EF4-FFF2-40B4-BE49-F238E27FC236}">
                <a16:creationId xmlns:a16="http://schemas.microsoft.com/office/drawing/2014/main" id="{FE9C1002-975E-BE92-492D-49888AC5AF68}"/>
              </a:ext>
            </a:extLst>
          </p:cNvPr>
          <p:cNvSpPr txBox="1"/>
          <p:nvPr/>
        </p:nvSpPr>
        <p:spPr>
          <a:xfrm>
            <a:off x="1983036" y="1573911"/>
            <a:ext cx="8857561" cy="923330"/>
          </a:xfrm>
          <a:prstGeom prst="rect">
            <a:avLst/>
          </a:prstGeom>
          <a:noFill/>
        </p:spPr>
        <p:txBody>
          <a:bodyPr wrap="square" rtlCol="0">
            <a:spAutoFit/>
          </a:bodyPr>
          <a:lstStyle/>
          <a:p>
            <a:r>
              <a:rPr lang="en-GB" sz="5400" b="1" dirty="0">
                <a:solidFill>
                  <a:srgbClr val="23085A"/>
                </a:solidFill>
                <a:latin typeface="Arial" panose="020B0604020202020204" pitchFamily="34" charset="0"/>
                <a:cs typeface="Arial" panose="020B0604020202020204" pitchFamily="34" charset="0"/>
              </a:rPr>
              <a:t>Forced to wear a skirt</a:t>
            </a:r>
          </a:p>
        </p:txBody>
      </p:sp>
      <p:pic>
        <p:nvPicPr>
          <p:cNvPr id="8" name="Picture 7">
            <a:extLst>
              <a:ext uri="{FF2B5EF4-FFF2-40B4-BE49-F238E27FC236}">
                <a16:creationId xmlns:a16="http://schemas.microsoft.com/office/drawing/2014/main" id="{8C5C3234-D850-76F7-7132-40AA125AD05B}"/>
              </a:ext>
            </a:extLst>
          </p:cNvPr>
          <p:cNvPicPr>
            <a:picLocks noChangeAspect="1"/>
          </p:cNvPicPr>
          <p:nvPr/>
        </p:nvPicPr>
        <p:blipFill>
          <a:blip r:embed="rId3"/>
          <a:stretch>
            <a:fillRect/>
          </a:stretch>
        </p:blipFill>
        <p:spPr>
          <a:xfrm>
            <a:off x="5382476" y="2591333"/>
            <a:ext cx="6809524" cy="4266667"/>
          </a:xfrm>
          <a:prstGeom prst="rect">
            <a:avLst/>
          </a:prstGeom>
        </p:spPr>
      </p:pic>
      <p:pic>
        <p:nvPicPr>
          <p:cNvPr id="9" name="Picture 8">
            <a:extLst>
              <a:ext uri="{FF2B5EF4-FFF2-40B4-BE49-F238E27FC236}">
                <a16:creationId xmlns:a16="http://schemas.microsoft.com/office/drawing/2014/main" id="{E5A3D63F-CD51-52B9-2E52-61FBB7B6547A}"/>
              </a:ext>
            </a:extLst>
          </p:cNvPr>
          <p:cNvPicPr>
            <a:picLocks noChangeAspect="1"/>
          </p:cNvPicPr>
          <p:nvPr/>
        </p:nvPicPr>
        <p:blipFill>
          <a:blip r:embed="rId4"/>
          <a:stretch>
            <a:fillRect/>
          </a:stretch>
        </p:blipFill>
        <p:spPr>
          <a:xfrm>
            <a:off x="125913" y="6364181"/>
            <a:ext cx="6145301" cy="493819"/>
          </a:xfrm>
          <a:prstGeom prst="rect">
            <a:avLst/>
          </a:prstGeom>
        </p:spPr>
      </p:pic>
    </p:spTree>
    <p:extLst>
      <p:ext uri="{BB962C8B-B14F-4D97-AF65-F5344CB8AC3E}">
        <p14:creationId xmlns:p14="http://schemas.microsoft.com/office/powerpoint/2010/main" val="4153819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503659"/>
            <a:ext cx="1847349" cy="531061"/>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7" name="TextBox 6">
            <a:extLst>
              <a:ext uri="{FF2B5EF4-FFF2-40B4-BE49-F238E27FC236}">
                <a16:creationId xmlns:a16="http://schemas.microsoft.com/office/drawing/2014/main" id="{4F942A81-5E67-1AE3-3386-5B1F063CCF21}"/>
              </a:ext>
            </a:extLst>
          </p:cNvPr>
          <p:cNvSpPr txBox="1"/>
          <p:nvPr/>
        </p:nvSpPr>
        <p:spPr>
          <a:xfrm>
            <a:off x="1054406" y="1317967"/>
            <a:ext cx="10083188" cy="496996"/>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Which of these might not be suitable for wearing to school?</a:t>
            </a:r>
          </a:p>
        </p:txBody>
      </p:sp>
      <p:sp>
        <p:nvSpPr>
          <p:cNvPr id="10" name="TextBox 9">
            <a:extLst>
              <a:ext uri="{FF2B5EF4-FFF2-40B4-BE49-F238E27FC236}">
                <a16:creationId xmlns:a16="http://schemas.microsoft.com/office/drawing/2014/main" id="{3F048453-8436-9195-F9E2-241FB530427A}"/>
              </a:ext>
            </a:extLst>
          </p:cNvPr>
          <p:cNvSpPr txBox="1"/>
          <p:nvPr/>
        </p:nvSpPr>
        <p:spPr>
          <a:xfrm>
            <a:off x="1210020" y="2298106"/>
            <a:ext cx="9771960" cy="2802690"/>
          </a:xfrm>
          <a:prstGeom prst="rect">
            <a:avLst/>
          </a:prstGeom>
          <a:noFill/>
        </p:spPr>
        <p:txBody>
          <a:bodyPr wrap="square">
            <a:spAutoFit/>
          </a:bodyPr>
          <a:lstStyle/>
          <a:p>
            <a:pPr algn="ctr">
              <a:lnSpc>
                <a:spcPct val="150000"/>
              </a:lnSpc>
            </a:pPr>
            <a:r>
              <a:rPr lang="en-GB" sz="2400" dirty="0">
                <a:solidFill>
                  <a:srgbClr val="23085A"/>
                </a:solidFill>
                <a:latin typeface="Arial" panose="020B0604020202020204" pitchFamily="34" charset="0"/>
                <a:cs typeface="Arial" panose="020B0604020202020204" pitchFamily="34" charset="0"/>
              </a:rPr>
              <a:t>Mini skirts	bikini tops	</a:t>
            </a:r>
            <a:r>
              <a:rPr lang="en-GB" sz="2400" b="1" dirty="0">
                <a:solidFill>
                  <a:srgbClr val="23085A"/>
                </a:solidFill>
                <a:latin typeface="Arial" panose="020B0604020202020204" pitchFamily="34" charset="0"/>
                <a:cs typeface="Arial" panose="020B0604020202020204" pitchFamily="34" charset="0"/>
              </a:rPr>
              <a:t>body piercing</a:t>
            </a:r>
            <a:r>
              <a:rPr lang="en-GB" sz="2400" dirty="0">
                <a:solidFill>
                  <a:srgbClr val="23085A"/>
                </a:solidFill>
                <a:latin typeface="Arial" panose="020B0604020202020204" pitchFamily="34" charset="0"/>
                <a:cs typeface="Arial" panose="020B0604020202020204" pitchFamily="34" charset="0"/>
              </a:rPr>
              <a:t>	 jeans with holes	    </a:t>
            </a:r>
            <a:r>
              <a:rPr lang="en-GB" sz="2400" b="1" dirty="0">
                <a:solidFill>
                  <a:srgbClr val="23085A"/>
                </a:solidFill>
                <a:latin typeface="Arial" panose="020B0604020202020204" pitchFamily="34" charset="0"/>
                <a:cs typeface="Arial" panose="020B0604020202020204" pitchFamily="34" charset="0"/>
              </a:rPr>
              <a:t>tight jeans</a:t>
            </a:r>
            <a:r>
              <a:rPr lang="en-GB" sz="2400" dirty="0">
                <a:solidFill>
                  <a:srgbClr val="23085A"/>
                </a:solidFill>
                <a:latin typeface="Arial" panose="020B0604020202020204" pitchFamily="34" charset="0"/>
                <a:cs typeface="Arial" panose="020B0604020202020204" pitchFamily="34" charset="0"/>
              </a:rPr>
              <a:t>	fur coats	cropped tops    	</a:t>
            </a:r>
          </a:p>
          <a:p>
            <a:pPr algn="ctr">
              <a:lnSpc>
                <a:spcPct val="150000"/>
              </a:lnSpc>
            </a:pPr>
            <a:r>
              <a:rPr lang="en-GB" sz="2400" dirty="0">
                <a:solidFill>
                  <a:srgbClr val="23085A"/>
                </a:solidFill>
                <a:latin typeface="Arial" panose="020B0604020202020204" pitchFamily="34" charset="0"/>
                <a:cs typeface="Arial" panose="020B0604020202020204" pitchFamily="34" charset="0"/>
              </a:rPr>
              <a:t>loose long hair (boys and girls)   </a:t>
            </a:r>
            <a:r>
              <a:rPr lang="en-GB" sz="2400" b="1" dirty="0">
                <a:solidFill>
                  <a:srgbClr val="23085A"/>
                </a:solidFill>
                <a:latin typeface="Arial" panose="020B0604020202020204" pitchFamily="34" charset="0"/>
                <a:cs typeface="Arial" panose="020B0604020202020204" pitchFamily="34" charset="0"/>
              </a:rPr>
              <a:t>designer trainers              </a:t>
            </a:r>
          </a:p>
          <a:p>
            <a:pPr algn="ctr">
              <a:lnSpc>
                <a:spcPct val="150000"/>
              </a:lnSpc>
            </a:pPr>
            <a:r>
              <a:rPr lang="en-GB" sz="2400" b="1" dirty="0">
                <a:solidFill>
                  <a:srgbClr val="23085A"/>
                </a:solidFill>
                <a:latin typeface="Arial" panose="020B0604020202020204" pitchFamily="34" charset="0"/>
                <a:cs typeface="Arial" panose="020B0604020202020204" pitchFamily="34" charset="0"/>
              </a:rPr>
              <a:t> tracksuits              </a:t>
            </a:r>
            <a:r>
              <a:rPr lang="en-GB" sz="2400" dirty="0">
                <a:solidFill>
                  <a:srgbClr val="23085A"/>
                </a:solidFill>
                <a:latin typeface="Arial" panose="020B0604020202020204" pitchFamily="34" charset="0"/>
                <a:cs typeface="Arial" panose="020B0604020202020204" pitchFamily="34" charset="0"/>
              </a:rPr>
              <a:t>neck chains        tattoos</a:t>
            </a:r>
          </a:p>
          <a:p>
            <a:pPr algn="ctr">
              <a:lnSpc>
                <a:spcPct val="150000"/>
              </a:lnSpc>
            </a:pPr>
            <a:r>
              <a:rPr lang="en-GB" sz="2400" dirty="0">
                <a:solidFill>
                  <a:srgbClr val="23085A"/>
                </a:solidFill>
                <a:latin typeface="Arial" panose="020B0604020202020204" pitchFamily="34" charset="0"/>
                <a:cs typeface="Arial" panose="020B0604020202020204" pitchFamily="34" charset="0"/>
              </a:rPr>
              <a:t>Brightly coloured hair	jewellery      </a:t>
            </a:r>
            <a:r>
              <a:rPr lang="en-GB" sz="2400" b="1" dirty="0">
                <a:solidFill>
                  <a:srgbClr val="23085A"/>
                </a:solidFill>
                <a:latin typeface="Arial" panose="020B0604020202020204" pitchFamily="34" charset="0"/>
                <a:cs typeface="Arial" panose="020B0604020202020204" pitchFamily="34" charset="0"/>
              </a:rPr>
              <a:t>high heels    </a:t>
            </a:r>
            <a:r>
              <a:rPr lang="en-GB" sz="2400" dirty="0">
                <a:solidFill>
                  <a:srgbClr val="23085A"/>
                </a:solidFill>
                <a:latin typeface="Arial" panose="020B0604020202020204" pitchFamily="34" charset="0"/>
                <a:cs typeface="Arial" panose="020B0604020202020204" pitchFamily="34" charset="0"/>
              </a:rPr>
              <a:t>	make </a:t>
            </a:r>
            <a:r>
              <a:rPr lang="en-GB" sz="2400" dirty="0">
                <a:solidFill>
                  <a:srgbClr val="23085A"/>
                </a:solidFill>
              </a:rPr>
              <a:t>up</a:t>
            </a:r>
          </a:p>
        </p:txBody>
      </p:sp>
      <p:sp>
        <p:nvSpPr>
          <p:cNvPr id="12" name="TextBox 11">
            <a:extLst>
              <a:ext uri="{FF2B5EF4-FFF2-40B4-BE49-F238E27FC236}">
                <a16:creationId xmlns:a16="http://schemas.microsoft.com/office/drawing/2014/main" id="{B0E8B0AF-9BC9-A2F0-710D-7DDBADCDA94A}"/>
              </a:ext>
            </a:extLst>
          </p:cNvPr>
          <p:cNvSpPr txBox="1"/>
          <p:nvPr/>
        </p:nvSpPr>
        <p:spPr>
          <a:xfrm>
            <a:off x="1003774" y="5225801"/>
            <a:ext cx="10534879" cy="958660"/>
          </a:xfrm>
          <a:prstGeom prst="rect">
            <a:avLst/>
          </a:prstGeom>
          <a:noFill/>
        </p:spPr>
        <p:txBody>
          <a:bodyPr wrap="square">
            <a:spAutoFit/>
          </a:bodyPr>
          <a:lstStyle/>
          <a:p>
            <a:pPr marL="457200" indent="-457200">
              <a:lnSpc>
                <a:spcPct val="150000"/>
              </a:lnSpc>
              <a:buFont typeface="+mj-lt"/>
              <a:buAutoNum type="arabicPeriod"/>
            </a:pPr>
            <a:r>
              <a:rPr lang="en-GB" sz="2000" dirty="0">
                <a:solidFill>
                  <a:srgbClr val="23085A"/>
                </a:solidFill>
                <a:latin typeface="Arial" panose="020B0604020202020204" pitchFamily="34" charset="0"/>
                <a:cs typeface="Arial" panose="020B0604020202020204" pitchFamily="34" charset="0"/>
              </a:rPr>
              <a:t>Can you think of the reasons why an item might not be suitable?</a:t>
            </a:r>
          </a:p>
          <a:p>
            <a:pPr marL="457200" indent="-457200">
              <a:lnSpc>
                <a:spcPct val="150000"/>
              </a:lnSpc>
              <a:buFont typeface="+mj-lt"/>
              <a:buAutoNum type="arabicPeriod"/>
            </a:pPr>
            <a:r>
              <a:rPr lang="en-GB" sz="2000" dirty="0">
                <a:solidFill>
                  <a:srgbClr val="23085A"/>
                </a:solidFill>
                <a:latin typeface="Arial" panose="020B0604020202020204" pitchFamily="34" charset="0"/>
                <a:cs typeface="Arial" panose="020B0604020202020204" pitchFamily="34" charset="0"/>
              </a:rPr>
              <a:t>Are any of these things banned from your school?</a:t>
            </a:r>
          </a:p>
        </p:txBody>
      </p:sp>
      <p:sp>
        <p:nvSpPr>
          <p:cNvPr id="13" name="Rectangle 12">
            <a:extLst>
              <a:ext uri="{FF2B5EF4-FFF2-40B4-BE49-F238E27FC236}">
                <a16:creationId xmlns:a16="http://schemas.microsoft.com/office/drawing/2014/main" id="{3930FBE5-22DF-2869-A981-D8B9FD62C87C}"/>
              </a:ext>
            </a:extLst>
          </p:cNvPr>
          <p:cNvSpPr/>
          <p:nvPr/>
        </p:nvSpPr>
        <p:spPr>
          <a:xfrm>
            <a:off x="1210020" y="2298106"/>
            <a:ext cx="9598447" cy="2927695"/>
          </a:xfrm>
          <a:prstGeom prst="rect">
            <a:avLst/>
          </a:prstGeom>
          <a:no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15180664-3719-4893-5947-6E49C5AA2677}"/>
              </a:ext>
            </a:extLst>
          </p:cNvPr>
          <p:cNvSpPr txBox="1"/>
          <p:nvPr/>
        </p:nvSpPr>
        <p:spPr>
          <a:xfrm>
            <a:off x="2599980" y="519909"/>
            <a:ext cx="6202497"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Clothing and accessories</a:t>
            </a:r>
          </a:p>
        </p:txBody>
      </p:sp>
    </p:spTree>
    <p:extLst>
      <p:ext uri="{BB962C8B-B14F-4D97-AF65-F5344CB8AC3E}">
        <p14:creationId xmlns:p14="http://schemas.microsoft.com/office/powerpoint/2010/main" val="2279015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3"/>
            <a:ext cx="2135957" cy="614028"/>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3" name="TextBox 2">
            <a:extLst>
              <a:ext uri="{FF2B5EF4-FFF2-40B4-BE49-F238E27FC236}">
                <a16:creationId xmlns:a16="http://schemas.microsoft.com/office/drawing/2014/main" id="{FF26CE66-15CC-8B61-000A-F2454F7BEDE6}"/>
              </a:ext>
            </a:extLst>
          </p:cNvPr>
          <p:cNvSpPr txBox="1"/>
          <p:nvPr/>
        </p:nvSpPr>
        <p:spPr>
          <a:xfrm>
            <a:off x="1187067" y="1860528"/>
            <a:ext cx="8606928" cy="1420325"/>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GB" sz="2000" dirty="0">
                <a:solidFill>
                  <a:srgbClr val="23085A"/>
                </a:solidFill>
                <a:latin typeface="Arial" panose="020B0604020202020204" pitchFamily="34" charset="0"/>
                <a:cs typeface="Arial" panose="020B0604020202020204" pitchFamily="34" charset="0"/>
              </a:rPr>
              <a:t>What are your school rules? Is there a dress code?</a:t>
            </a:r>
          </a:p>
          <a:p>
            <a:pPr marL="342900" indent="-342900">
              <a:lnSpc>
                <a:spcPct val="150000"/>
              </a:lnSpc>
              <a:buFont typeface="Arial" panose="020B0604020202020204" pitchFamily="34" charset="0"/>
              <a:buChar char="•"/>
            </a:pPr>
            <a:r>
              <a:rPr lang="en-GB" sz="2000" dirty="0">
                <a:solidFill>
                  <a:srgbClr val="23085A"/>
                </a:solidFill>
                <a:latin typeface="Arial" panose="020B0604020202020204" pitchFamily="34" charset="0"/>
                <a:cs typeface="Arial" panose="020B0604020202020204" pitchFamily="34" charset="0"/>
              </a:rPr>
              <a:t>What are you allowed/ expected to wear?</a:t>
            </a:r>
          </a:p>
          <a:p>
            <a:pPr marL="342900" indent="-342900">
              <a:lnSpc>
                <a:spcPct val="150000"/>
              </a:lnSpc>
              <a:buFont typeface="Arial" panose="020B0604020202020204" pitchFamily="34" charset="0"/>
              <a:buChar char="•"/>
            </a:pPr>
            <a:r>
              <a:rPr lang="en-GB" sz="2000" dirty="0">
                <a:solidFill>
                  <a:srgbClr val="23085A"/>
                </a:solidFill>
                <a:latin typeface="Arial" panose="020B0604020202020204" pitchFamily="34" charset="0"/>
                <a:cs typeface="Arial" panose="020B0604020202020204" pitchFamily="34" charset="0"/>
              </a:rPr>
              <a:t>What are you are not allowed to come to school wearing?</a:t>
            </a:r>
          </a:p>
        </p:txBody>
      </p:sp>
    </p:spTree>
    <p:extLst>
      <p:ext uri="{BB962C8B-B14F-4D97-AF65-F5344CB8AC3E}">
        <p14:creationId xmlns:p14="http://schemas.microsoft.com/office/powerpoint/2010/main" val="2774701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3"/>
            <a:ext cx="2135957" cy="614028"/>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3" name="TextBox 2">
            <a:extLst>
              <a:ext uri="{FF2B5EF4-FFF2-40B4-BE49-F238E27FC236}">
                <a16:creationId xmlns:a16="http://schemas.microsoft.com/office/drawing/2014/main" id="{6EDA4AAB-78E5-2DC7-33EA-D954EDCD37E7}"/>
              </a:ext>
            </a:extLst>
          </p:cNvPr>
          <p:cNvSpPr txBox="1"/>
          <p:nvPr/>
        </p:nvSpPr>
        <p:spPr>
          <a:xfrm>
            <a:off x="1297237" y="1916693"/>
            <a:ext cx="9455226" cy="2805320"/>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Each term the British press has reports of pupils being sent home from school. What is their </a:t>
            </a:r>
            <a:r>
              <a:rPr lang="en-GB" sz="2000" b="1" dirty="0">
                <a:solidFill>
                  <a:srgbClr val="23085A"/>
                </a:solidFill>
                <a:latin typeface="Arial" panose="020B0604020202020204" pitchFamily="34" charset="0"/>
                <a:cs typeface="Arial" panose="020B0604020202020204" pitchFamily="34" charset="0"/>
              </a:rPr>
              <a:t>crime</a:t>
            </a:r>
            <a:r>
              <a:rPr lang="en-GB" sz="2000" dirty="0">
                <a:solidFill>
                  <a:srgbClr val="23085A"/>
                </a:solidFill>
                <a:latin typeface="Arial" panose="020B0604020202020204" pitchFamily="34" charset="0"/>
                <a:cs typeface="Arial" panose="020B0604020202020204" pitchFamily="34" charset="0"/>
              </a:rPr>
              <a:t>? Not always bad behaviour. Sometimes it has something to do with fashion. Pink hair, </a:t>
            </a:r>
            <a:r>
              <a:rPr lang="en-GB" sz="2000" b="1" dirty="0">
                <a:solidFill>
                  <a:srgbClr val="23085A"/>
                </a:solidFill>
                <a:latin typeface="Arial" panose="020B0604020202020204" pitchFamily="34" charset="0"/>
                <a:cs typeface="Arial" panose="020B0604020202020204" pitchFamily="34" charset="0"/>
              </a:rPr>
              <a:t>nose rings </a:t>
            </a:r>
            <a:r>
              <a:rPr lang="en-GB" sz="2000" dirty="0">
                <a:solidFill>
                  <a:srgbClr val="23085A"/>
                </a:solidFill>
                <a:latin typeface="Arial" panose="020B0604020202020204" pitchFamily="34" charset="0"/>
                <a:cs typeface="Arial" panose="020B0604020202020204" pitchFamily="34" charset="0"/>
              </a:rPr>
              <a:t>and dangerous </a:t>
            </a:r>
            <a:r>
              <a:rPr lang="en-GB" sz="2000" b="1" dirty="0">
                <a:solidFill>
                  <a:srgbClr val="23085A"/>
                </a:solidFill>
                <a:latin typeface="Arial" panose="020B0604020202020204" pitchFamily="34" charset="0"/>
                <a:cs typeface="Arial" panose="020B0604020202020204" pitchFamily="34" charset="0"/>
              </a:rPr>
              <a:t>heels</a:t>
            </a:r>
            <a:r>
              <a:rPr lang="en-GB" sz="2000" dirty="0">
                <a:solidFill>
                  <a:srgbClr val="23085A"/>
                </a:solidFill>
                <a:latin typeface="Arial" panose="020B0604020202020204" pitchFamily="34" charset="0"/>
                <a:cs typeface="Arial" panose="020B0604020202020204" pitchFamily="34" charset="0"/>
              </a:rPr>
              <a:t> can cause a problem, but some schools are prepared to send pupils home if their school uniform is too short. Pupils often want to </a:t>
            </a:r>
            <a:r>
              <a:rPr lang="en-GB" sz="2000" b="1" dirty="0">
                <a:solidFill>
                  <a:srgbClr val="23085A"/>
                </a:solidFill>
                <a:latin typeface="Arial" panose="020B0604020202020204" pitchFamily="34" charset="0"/>
                <a:cs typeface="Arial" panose="020B0604020202020204" pitchFamily="34" charset="0"/>
              </a:rPr>
              <a:t>customise</a:t>
            </a:r>
            <a:r>
              <a:rPr lang="en-GB" sz="2000" dirty="0">
                <a:solidFill>
                  <a:srgbClr val="23085A"/>
                </a:solidFill>
                <a:latin typeface="Arial" panose="020B0604020202020204" pitchFamily="34" charset="0"/>
                <a:cs typeface="Arial" panose="020B0604020202020204" pitchFamily="34" charset="0"/>
              </a:rPr>
              <a:t> their uniform, change the style of their trousers, write on their </a:t>
            </a:r>
            <a:r>
              <a:rPr lang="en-GB" sz="2000" b="1" dirty="0">
                <a:solidFill>
                  <a:srgbClr val="23085A"/>
                </a:solidFill>
                <a:latin typeface="Arial" panose="020B0604020202020204" pitchFamily="34" charset="0"/>
                <a:cs typeface="Arial" panose="020B0604020202020204" pitchFamily="34" charset="0"/>
              </a:rPr>
              <a:t>ties</a:t>
            </a:r>
            <a:r>
              <a:rPr lang="en-GB" sz="2000" dirty="0">
                <a:solidFill>
                  <a:srgbClr val="23085A"/>
                </a:solidFill>
                <a:latin typeface="Arial" panose="020B0604020202020204" pitchFamily="34" charset="0"/>
                <a:cs typeface="Arial" panose="020B0604020202020204" pitchFamily="34" charset="0"/>
              </a:rPr>
              <a:t> or adapt their uniform jacket to suit the latest trends.</a:t>
            </a:r>
          </a:p>
        </p:txBody>
      </p:sp>
      <p:sp>
        <p:nvSpPr>
          <p:cNvPr id="6" name="TextBox 5">
            <a:extLst>
              <a:ext uri="{FF2B5EF4-FFF2-40B4-BE49-F238E27FC236}">
                <a16:creationId xmlns:a16="http://schemas.microsoft.com/office/drawing/2014/main" id="{D5D52F87-B430-7DF9-0A13-4F051E1498C4}"/>
              </a:ext>
            </a:extLst>
          </p:cNvPr>
          <p:cNvSpPr txBox="1"/>
          <p:nvPr/>
        </p:nvSpPr>
        <p:spPr>
          <a:xfrm>
            <a:off x="3090750" y="498331"/>
            <a:ext cx="6108334" cy="646331"/>
          </a:xfrm>
          <a:prstGeom prst="rect">
            <a:avLst/>
          </a:prstGeom>
          <a:noFill/>
        </p:spPr>
        <p:txBody>
          <a:bodyPr wrap="square" rtlCol="0">
            <a:spAutoFit/>
          </a:bodyPr>
          <a:lstStyle/>
          <a:p>
            <a:r>
              <a:rPr lang="en-GB" sz="3600" dirty="0">
                <a:solidFill>
                  <a:srgbClr val="23085A"/>
                </a:solidFill>
              </a:rPr>
              <a:t>UK School uniform report</a:t>
            </a:r>
          </a:p>
        </p:txBody>
      </p:sp>
    </p:spTree>
    <p:extLst>
      <p:ext uri="{BB962C8B-B14F-4D97-AF65-F5344CB8AC3E}">
        <p14:creationId xmlns:p14="http://schemas.microsoft.com/office/powerpoint/2010/main" val="308964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3"/>
            <a:ext cx="2135957" cy="614028"/>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2" name="TextBox 1">
            <a:extLst>
              <a:ext uri="{FF2B5EF4-FFF2-40B4-BE49-F238E27FC236}">
                <a16:creationId xmlns:a16="http://schemas.microsoft.com/office/drawing/2014/main" id="{3A193E29-B646-5E78-D3A2-C504F7202AFF}"/>
              </a:ext>
            </a:extLst>
          </p:cNvPr>
          <p:cNvSpPr txBox="1"/>
          <p:nvPr/>
        </p:nvSpPr>
        <p:spPr>
          <a:xfrm>
            <a:off x="3198563" y="508828"/>
            <a:ext cx="4931885"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Student’s opinions</a:t>
            </a:r>
          </a:p>
        </p:txBody>
      </p:sp>
      <p:sp>
        <p:nvSpPr>
          <p:cNvPr id="8" name="TextBox 7">
            <a:extLst>
              <a:ext uri="{FF2B5EF4-FFF2-40B4-BE49-F238E27FC236}">
                <a16:creationId xmlns:a16="http://schemas.microsoft.com/office/drawing/2014/main" id="{B98B0026-9388-3845-AF52-64AF6EA3E110}"/>
              </a:ext>
            </a:extLst>
          </p:cNvPr>
          <p:cNvSpPr txBox="1"/>
          <p:nvPr/>
        </p:nvSpPr>
        <p:spPr>
          <a:xfrm>
            <a:off x="510261" y="1355270"/>
            <a:ext cx="11518229" cy="4068486"/>
          </a:xfrm>
          <a:prstGeom prst="rect">
            <a:avLst/>
          </a:prstGeom>
          <a:noFill/>
        </p:spPr>
        <p:txBody>
          <a:bodyPr wrap="square">
            <a:spAutoFit/>
          </a:bodyPr>
          <a:lstStyle/>
          <a:p>
            <a:pPr>
              <a:lnSpc>
                <a:spcPts val="2600"/>
              </a:lnSpc>
            </a:pPr>
            <a:r>
              <a:rPr lang="en-GB" sz="2000" dirty="0">
                <a:solidFill>
                  <a:srgbClr val="23085A"/>
                </a:solidFill>
                <a:latin typeface="Arial" panose="020B0604020202020204" pitchFamily="34" charset="0"/>
                <a:cs typeface="Arial" panose="020B0604020202020204" pitchFamily="34" charset="0"/>
              </a:rPr>
              <a:t>I hate wearing our school skirt. It is no longer acceptable for girls to have to wear skirts. Making us wear them is totally sexist. In winter we are freezing, and the boys are nice and warm in their trousers! It isn’t fair. </a:t>
            </a:r>
            <a:r>
              <a:rPr lang="en-GB" sz="2000" b="1" dirty="0">
                <a:solidFill>
                  <a:srgbClr val="23085A"/>
                </a:solidFill>
                <a:latin typeface="Arial" panose="020B0604020202020204" pitchFamily="34" charset="0"/>
                <a:cs typeface="Arial" panose="020B0604020202020204" pitchFamily="34" charset="0"/>
              </a:rPr>
              <a:t>Emma, 15 Liverpool</a:t>
            </a:r>
          </a:p>
          <a:p>
            <a:pPr>
              <a:lnSpc>
                <a:spcPts val="2600"/>
              </a:lnSpc>
            </a:pPr>
            <a:endParaRPr lang="en-GB" sz="2000" b="1" dirty="0">
              <a:solidFill>
                <a:srgbClr val="23085A"/>
              </a:solidFill>
              <a:latin typeface="Arial" panose="020B0604020202020204" pitchFamily="34" charset="0"/>
              <a:cs typeface="Arial" panose="020B0604020202020204" pitchFamily="34" charset="0"/>
            </a:endParaRPr>
          </a:p>
          <a:p>
            <a:pPr>
              <a:lnSpc>
                <a:spcPts val="2600"/>
              </a:lnSpc>
            </a:pPr>
            <a:r>
              <a:rPr lang="en-GB" sz="2000" dirty="0">
                <a:solidFill>
                  <a:srgbClr val="23085A"/>
                </a:solidFill>
                <a:latin typeface="Arial" panose="020B0604020202020204" pitchFamily="34" charset="0"/>
                <a:cs typeface="Arial" panose="020B0604020202020204" pitchFamily="34" charset="0"/>
              </a:rPr>
              <a:t>Three years ago, the parents voted for a uniform. It has saved us all loads of money. Everyone looks smart in their school sweatshirt. I think it’s cool. We still have pressure to wear the latest trainers but at least there is no competition about clothes for school. </a:t>
            </a:r>
            <a:r>
              <a:rPr lang="en-GB" sz="2000" b="1" dirty="0">
                <a:solidFill>
                  <a:srgbClr val="23085A"/>
                </a:solidFill>
                <a:latin typeface="Arial" panose="020B0604020202020204" pitchFamily="34" charset="0"/>
                <a:cs typeface="Arial" panose="020B0604020202020204" pitchFamily="34" charset="0"/>
              </a:rPr>
              <a:t>Martin, 16 Northern Ireland</a:t>
            </a:r>
          </a:p>
          <a:p>
            <a:pPr>
              <a:lnSpc>
                <a:spcPts val="2600"/>
              </a:lnSpc>
            </a:pPr>
            <a:endParaRPr lang="en-GB" sz="2000" b="1" dirty="0">
              <a:solidFill>
                <a:srgbClr val="23085A"/>
              </a:solidFill>
              <a:latin typeface="Arial" panose="020B0604020202020204" pitchFamily="34" charset="0"/>
              <a:cs typeface="Arial" panose="020B0604020202020204" pitchFamily="34" charset="0"/>
            </a:endParaRPr>
          </a:p>
          <a:p>
            <a:pPr>
              <a:lnSpc>
                <a:spcPts val="2600"/>
              </a:lnSpc>
            </a:pPr>
            <a:r>
              <a:rPr lang="en-GB" sz="2000" dirty="0">
                <a:solidFill>
                  <a:srgbClr val="23085A"/>
                </a:solidFill>
                <a:latin typeface="Arial" panose="020B0604020202020204" pitchFamily="34" charset="0"/>
                <a:cs typeface="Arial" panose="020B0604020202020204" pitchFamily="34" charset="0"/>
              </a:rPr>
              <a:t>My mate was sent home in June because the Head of Year said her skirt was too short. I mean, it’s ridiculous. I would like to wear long shorts when it is hot but that isn’t possible either. The skirts have to be knee length. It’s like being in prison. I don’t think it makes any difference to our school-work, or exam results! </a:t>
            </a:r>
            <a:r>
              <a:rPr lang="en-GB" sz="2000" b="1" dirty="0">
                <a:solidFill>
                  <a:srgbClr val="23085A"/>
                </a:solidFill>
                <a:latin typeface="Arial" panose="020B0604020202020204" pitchFamily="34" charset="0"/>
                <a:cs typeface="Arial" panose="020B0604020202020204" pitchFamily="34" charset="0"/>
              </a:rPr>
              <a:t>Caitlin, 14 Edinburgh</a:t>
            </a:r>
          </a:p>
        </p:txBody>
      </p:sp>
    </p:spTree>
    <p:extLst>
      <p:ext uri="{BB962C8B-B14F-4D97-AF65-F5344CB8AC3E}">
        <p14:creationId xmlns:p14="http://schemas.microsoft.com/office/powerpoint/2010/main" val="65251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3"/>
            <a:ext cx="2135957" cy="614028"/>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2" name="TextBox 1">
            <a:extLst>
              <a:ext uri="{FF2B5EF4-FFF2-40B4-BE49-F238E27FC236}">
                <a16:creationId xmlns:a16="http://schemas.microsoft.com/office/drawing/2014/main" id="{E129C779-2EC7-7C89-C505-C4B4DFB3D81D}"/>
              </a:ext>
            </a:extLst>
          </p:cNvPr>
          <p:cNvSpPr txBox="1"/>
          <p:nvPr/>
        </p:nvSpPr>
        <p:spPr>
          <a:xfrm>
            <a:off x="3198563" y="497812"/>
            <a:ext cx="4560983"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For or against?</a:t>
            </a:r>
          </a:p>
        </p:txBody>
      </p:sp>
      <p:sp>
        <p:nvSpPr>
          <p:cNvPr id="6" name="TextBox 5">
            <a:extLst>
              <a:ext uri="{FF2B5EF4-FFF2-40B4-BE49-F238E27FC236}">
                <a16:creationId xmlns:a16="http://schemas.microsoft.com/office/drawing/2014/main" id="{232B201E-070E-9D75-D142-E8CD5F7DEE46}"/>
              </a:ext>
            </a:extLst>
          </p:cNvPr>
          <p:cNvSpPr txBox="1"/>
          <p:nvPr/>
        </p:nvSpPr>
        <p:spPr>
          <a:xfrm>
            <a:off x="510261" y="1446595"/>
            <a:ext cx="10605758" cy="4190314"/>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Here are some more opinions from British teenagers. Divide the opinions into For (F) and Against (A). The first one has been done for you.</a:t>
            </a:r>
          </a:p>
          <a:p>
            <a:pPr>
              <a:lnSpc>
                <a:spcPct val="150000"/>
              </a:lnSpc>
            </a:pPr>
            <a:r>
              <a:rPr lang="en-GB" sz="2000" dirty="0">
                <a:solidFill>
                  <a:srgbClr val="23085A"/>
                </a:solidFill>
                <a:latin typeface="Arial" panose="020B0604020202020204" pitchFamily="34" charset="0"/>
                <a:cs typeface="Arial" panose="020B0604020202020204" pitchFamily="34" charset="0"/>
              </a:rPr>
              <a:t>1.	Uniforms keep pupils tidy and smart. </a:t>
            </a:r>
            <a:r>
              <a:rPr lang="en-GB" sz="2000" b="1" dirty="0">
                <a:solidFill>
                  <a:srgbClr val="23085A"/>
                </a:solidFill>
                <a:latin typeface="Arial" panose="020B0604020202020204" pitchFamily="34" charset="0"/>
                <a:cs typeface="Arial" panose="020B0604020202020204" pitchFamily="34" charset="0"/>
              </a:rPr>
              <a:t>F</a:t>
            </a:r>
          </a:p>
          <a:p>
            <a:pPr>
              <a:lnSpc>
                <a:spcPct val="150000"/>
              </a:lnSpc>
            </a:pPr>
            <a:r>
              <a:rPr lang="en-GB" sz="2000" dirty="0">
                <a:solidFill>
                  <a:srgbClr val="23085A"/>
                </a:solidFill>
                <a:latin typeface="Arial" panose="020B0604020202020204" pitchFamily="34" charset="0"/>
                <a:cs typeface="Arial" panose="020B0604020202020204" pitchFamily="34" charset="0"/>
              </a:rPr>
              <a:t>2.	Uniforms are ugly and old-fashioned.</a:t>
            </a:r>
          </a:p>
          <a:p>
            <a:pPr>
              <a:lnSpc>
                <a:spcPct val="150000"/>
              </a:lnSpc>
            </a:pPr>
            <a:r>
              <a:rPr lang="en-GB" sz="2000" dirty="0">
                <a:solidFill>
                  <a:srgbClr val="23085A"/>
                </a:solidFill>
                <a:latin typeface="Arial" panose="020B0604020202020204" pitchFamily="34" charset="0"/>
                <a:cs typeface="Arial" panose="020B0604020202020204" pitchFamily="34" charset="0"/>
              </a:rPr>
              <a:t>3.	Uniforms stop unfair comparisons between rich or poorer students.</a:t>
            </a:r>
          </a:p>
          <a:p>
            <a:pPr>
              <a:lnSpc>
                <a:spcPct val="150000"/>
              </a:lnSpc>
            </a:pPr>
            <a:r>
              <a:rPr lang="en-GB" sz="2000" dirty="0">
                <a:solidFill>
                  <a:srgbClr val="23085A"/>
                </a:solidFill>
                <a:latin typeface="Arial" panose="020B0604020202020204" pitchFamily="34" charset="0"/>
                <a:cs typeface="Arial" panose="020B0604020202020204" pitchFamily="34" charset="0"/>
              </a:rPr>
              <a:t>4.	Uniforms make choosing your clothes in the morning easier.</a:t>
            </a:r>
          </a:p>
          <a:p>
            <a:pPr>
              <a:lnSpc>
                <a:spcPct val="150000"/>
              </a:lnSpc>
            </a:pPr>
            <a:r>
              <a:rPr lang="en-GB" sz="2000" dirty="0">
                <a:solidFill>
                  <a:srgbClr val="23085A"/>
                </a:solidFill>
                <a:latin typeface="Arial" panose="020B0604020202020204" pitchFamily="34" charset="0"/>
                <a:cs typeface="Arial" panose="020B0604020202020204" pitchFamily="34" charset="0"/>
              </a:rPr>
              <a:t>5.	Uniforms are not democratic.</a:t>
            </a:r>
          </a:p>
          <a:p>
            <a:pPr>
              <a:lnSpc>
                <a:spcPct val="150000"/>
              </a:lnSpc>
            </a:pPr>
            <a:r>
              <a:rPr lang="en-GB" sz="2000" dirty="0">
                <a:solidFill>
                  <a:srgbClr val="23085A"/>
                </a:solidFill>
                <a:latin typeface="Arial" panose="020B0604020202020204" pitchFamily="34" charset="0"/>
                <a:cs typeface="Arial" panose="020B0604020202020204" pitchFamily="34" charset="0"/>
              </a:rPr>
              <a:t>6.	Uniforms do not allow teenagers to express their individual personalities.</a:t>
            </a:r>
          </a:p>
          <a:p>
            <a:pPr>
              <a:lnSpc>
                <a:spcPct val="150000"/>
              </a:lnSpc>
            </a:pPr>
            <a:r>
              <a:rPr lang="en-GB" sz="2000" dirty="0">
                <a:solidFill>
                  <a:srgbClr val="23085A"/>
                </a:solidFill>
                <a:latin typeface="Arial" panose="020B0604020202020204" pitchFamily="34" charset="0"/>
                <a:cs typeface="Arial" panose="020B0604020202020204" pitchFamily="34" charset="0"/>
              </a:rPr>
              <a:t>7.	Uniforms are good for discipline and give a serious tone to the school.</a:t>
            </a:r>
          </a:p>
        </p:txBody>
      </p:sp>
    </p:spTree>
    <p:extLst>
      <p:ext uri="{BB962C8B-B14F-4D97-AF65-F5344CB8AC3E}">
        <p14:creationId xmlns:p14="http://schemas.microsoft.com/office/powerpoint/2010/main" val="3145626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text on a black background&#10;&#10;Description automatically generated">
            <a:extLst>
              <a:ext uri="{FF2B5EF4-FFF2-40B4-BE49-F238E27FC236}">
                <a16:creationId xmlns:a16="http://schemas.microsoft.com/office/drawing/2014/main" id="{7744C744-3236-82F1-C08A-322DD1B9F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61" y="420693"/>
            <a:ext cx="2135957" cy="614028"/>
          </a:xfrm>
          <a:prstGeom prst="rect">
            <a:avLst/>
          </a:prstGeom>
        </p:spPr>
      </p:pic>
      <p:pic>
        <p:nvPicPr>
          <p:cNvPr id="5" name="Picture 4">
            <a:extLst>
              <a:ext uri="{FF2B5EF4-FFF2-40B4-BE49-F238E27FC236}">
                <a16:creationId xmlns:a16="http://schemas.microsoft.com/office/drawing/2014/main" id="{97F990A3-EEBB-8BAC-C833-3165E31BFA1D}"/>
              </a:ext>
            </a:extLst>
          </p:cNvPr>
          <p:cNvPicPr>
            <a:picLocks noChangeAspect="1"/>
          </p:cNvPicPr>
          <p:nvPr/>
        </p:nvPicPr>
        <p:blipFill>
          <a:blip r:embed="rId3"/>
          <a:stretch>
            <a:fillRect/>
          </a:stretch>
        </p:blipFill>
        <p:spPr>
          <a:xfrm>
            <a:off x="125913" y="6364181"/>
            <a:ext cx="6145301" cy="493819"/>
          </a:xfrm>
          <a:prstGeom prst="rect">
            <a:avLst/>
          </a:prstGeom>
        </p:spPr>
      </p:pic>
      <p:sp>
        <p:nvSpPr>
          <p:cNvPr id="2" name="TextBox 1">
            <a:extLst>
              <a:ext uri="{FF2B5EF4-FFF2-40B4-BE49-F238E27FC236}">
                <a16:creationId xmlns:a16="http://schemas.microsoft.com/office/drawing/2014/main" id="{E129C779-2EC7-7C89-C505-C4B4DFB3D81D}"/>
              </a:ext>
            </a:extLst>
          </p:cNvPr>
          <p:cNvSpPr txBox="1"/>
          <p:nvPr/>
        </p:nvSpPr>
        <p:spPr>
          <a:xfrm>
            <a:off x="3198563" y="497812"/>
            <a:ext cx="4560983"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Answers</a:t>
            </a:r>
          </a:p>
        </p:txBody>
      </p:sp>
      <p:sp>
        <p:nvSpPr>
          <p:cNvPr id="6" name="TextBox 5">
            <a:extLst>
              <a:ext uri="{FF2B5EF4-FFF2-40B4-BE49-F238E27FC236}">
                <a16:creationId xmlns:a16="http://schemas.microsoft.com/office/drawing/2014/main" id="{232B201E-070E-9D75-D142-E8CD5F7DEE46}"/>
              </a:ext>
            </a:extLst>
          </p:cNvPr>
          <p:cNvSpPr txBox="1"/>
          <p:nvPr/>
        </p:nvSpPr>
        <p:spPr>
          <a:xfrm>
            <a:off x="311958" y="1567780"/>
            <a:ext cx="10605758" cy="326698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1.	Uniforms keep pupils tidy and smart. </a:t>
            </a:r>
            <a:r>
              <a:rPr lang="en-GB" sz="2000" b="1" dirty="0">
                <a:solidFill>
                  <a:srgbClr val="23085A"/>
                </a:solidFill>
                <a:latin typeface="Arial" panose="020B0604020202020204" pitchFamily="34" charset="0"/>
                <a:cs typeface="Arial" panose="020B0604020202020204" pitchFamily="34" charset="0"/>
              </a:rPr>
              <a:t>F</a:t>
            </a:r>
          </a:p>
          <a:p>
            <a:pPr>
              <a:lnSpc>
                <a:spcPct val="150000"/>
              </a:lnSpc>
            </a:pPr>
            <a:r>
              <a:rPr lang="en-GB" sz="2000" dirty="0">
                <a:solidFill>
                  <a:srgbClr val="23085A"/>
                </a:solidFill>
                <a:latin typeface="Arial" panose="020B0604020202020204" pitchFamily="34" charset="0"/>
                <a:cs typeface="Arial" panose="020B0604020202020204" pitchFamily="34" charset="0"/>
              </a:rPr>
              <a:t>2.	Uniforms are ugly and old-fashioned. </a:t>
            </a:r>
            <a:r>
              <a:rPr lang="en-GB" sz="2000" b="1" dirty="0">
                <a:solidFill>
                  <a:srgbClr val="23085A"/>
                </a:solidFill>
                <a:latin typeface="Arial" panose="020B0604020202020204" pitchFamily="34" charset="0"/>
                <a:cs typeface="Arial" panose="020B0604020202020204" pitchFamily="34" charset="0"/>
              </a:rPr>
              <a:t>A</a:t>
            </a:r>
          </a:p>
          <a:p>
            <a:pPr>
              <a:lnSpc>
                <a:spcPct val="150000"/>
              </a:lnSpc>
            </a:pPr>
            <a:r>
              <a:rPr lang="en-GB" sz="2000" dirty="0">
                <a:solidFill>
                  <a:srgbClr val="23085A"/>
                </a:solidFill>
                <a:latin typeface="Arial" panose="020B0604020202020204" pitchFamily="34" charset="0"/>
                <a:cs typeface="Arial" panose="020B0604020202020204" pitchFamily="34" charset="0"/>
              </a:rPr>
              <a:t>3.	Uniforms stop unfair comparisons between rich or poorer students. </a:t>
            </a:r>
            <a:r>
              <a:rPr lang="en-GB" sz="2000" b="1" dirty="0">
                <a:solidFill>
                  <a:srgbClr val="23085A"/>
                </a:solidFill>
                <a:latin typeface="Arial" panose="020B0604020202020204" pitchFamily="34" charset="0"/>
                <a:cs typeface="Arial" panose="020B0604020202020204" pitchFamily="34" charset="0"/>
              </a:rPr>
              <a:t>F</a:t>
            </a:r>
          </a:p>
          <a:p>
            <a:pPr>
              <a:lnSpc>
                <a:spcPct val="150000"/>
              </a:lnSpc>
            </a:pPr>
            <a:r>
              <a:rPr lang="en-GB" sz="2000" dirty="0">
                <a:solidFill>
                  <a:srgbClr val="23085A"/>
                </a:solidFill>
                <a:latin typeface="Arial" panose="020B0604020202020204" pitchFamily="34" charset="0"/>
                <a:cs typeface="Arial" panose="020B0604020202020204" pitchFamily="34" charset="0"/>
              </a:rPr>
              <a:t>4.	Uniforms make choosing your clothes in the morning easier. </a:t>
            </a:r>
            <a:r>
              <a:rPr lang="en-GB" sz="2000" b="1" dirty="0">
                <a:solidFill>
                  <a:srgbClr val="23085A"/>
                </a:solidFill>
                <a:latin typeface="Arial" panose="020B0604020202020204" pitchFamily="34" charset="0"/>
                <a:cs typeface="Arial" panose="020B0604020202020204" pitchFamily="34" charset="0"/>
              </a:rPr>
              <a:t>F</a:t>
            </a:r>
          </a:p>
          <a:p>
            <a:pPr>
              <a:lnSpc>
                <a:spcPct val="150000"/>
              </a:lnSpc>
            </a:pPr>
            <a:r>
              <a:rPr lang="en-GB" sz="2000" dirty="0">
                <a:solidFill>
                  <a:srgbClr val="23085A"/>
                </a:solidFill>
                <a:latin typeface="Arial" panose="020B0604020202020204" pitchFamily="34" charset="0"/>
                <a:cs typeface="Arial" panose="020B0604020202020204" pitchFamily="34" charset="0"/>
              </a:rPr>
              <a:t>5.	Uniforms are not democratic. </a:t>
            </a:r>
            <a:r>
              <a:rPr lang="en-GB" sz="2000" b="1" dirty="0">
                <a:solidFill>
                  <a:srgbClr val="23085A"/>
                </a:solidFill>
                <a:latin typeface="Arial" panose="020B0604020202020204" pitchFamily="34" charset="0"/>
                <a:cs typeface="Arial" panose="020B0604020202020204" pitchFamily="34" charset="0"/>
              </a:rPr>
              <a:t>A</a:t>
            </a:r>
          </a:p>
          <a:p>
            <a:pPr>
              <a:lnSpc>
                <a:spcPct val="150000"/>
              </a:lnSpc>
            </a:pPr>
            <a:r>
              <a:rPr lang="en-GB" sz="2000" dirty="0">
                <a:solidFill>
                  <a:srgbClr val="23085A"/>
                </a:solidFill>
                <a:latin typeface="Arial" panose="020B0604020202020204" pitchFamily="34" charset="0"/>
                <a:cs typeface="Arial" panose="020B0604020202020204" pitchFamily="34" charset="0"/>
              </a:rPr>
              <a:t>6.	Uniforms do not allow teenagers to express their individual personalities. </a:t>
            </a:r>
            <a:r>
              <a:rPr lang="en-GB" sz="2000" b="1" dirty="0">
                <a:solidFill>
                  <a:srgbClr val="23085A"/>
                </a:solidFill>
                <a:latin typeface="Arial" panose="020B0604020202020204" pitchFamily="34" charset="0"/>
                <a:cs typeface="Arial" panose="020B0604020202020204" pitchFamily="34" charset="0"/>
              </a:rPr>
              <a:t>A</a:t>
            </a:r>
          </a:p>
          <a:p>
            <a:pPr>
              <a:lnSpc>
                <a:spcPct val="150000"/>
              </a:lnSpc>
            </a:pPr>
            <a:r>
              <a:rPr lang="en-GB" sz="2000" dirty="0">
                <a:solidFill>
                  <a:srgbClr val="23085A"/>
                </a:solidFill>
                <a:latin typeface="Arial" panose="020B0604020202020204" pitchFamily="34" charset="0"/>
                <a:cs typeface="Arial" panose="020B0604020202020204" pitchFamily="34" charset="0"/>
              </a:rPr>
              <a:t>7.	Uniforms are good for discipline and give a serious tone to the school. </a:t>
            </a:r>
            <a:r>
              <a:rPr lang="en-GB" sz="2000" b="1" dirty="0">
                <a:solidFill>
                  <a:srgbClr val="23085A"/>
                </a:solidFill>
                <a:latin typeface="Arial" panose="020B0604020202020204" pitchFamily="34" charset="0"/>
                <a:cs typeface="Arial" panose="020B0604020202020204" pitchFamily="34" charset="0"/>
              </a:rPr>
              <a:t>F</a:t>
            </a:r>
          </a:p>
        </p:txBody>
      </p:sp>
    </p:spTree>
    <p:extLst>
      <p:ext uri="{BB962C8B-B14F-4D97-AF65-F5344CB8AC3E}">
        <p14:creationId xmlns:p14="http://schemas.microsoft.com/office/powerpoint/2010/main" val="4240041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625</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mordue</dc:creator>
  <cp:lastModifiedBy>suzanne mordue</cp:lastModifiedBy>
  <cp:revision>1</cp:revision>
  <dcterms:created xsi:type="dcterms:W3CDTF">2024-01-29T16:18:11Z</dcterms:created>
  <dcterms:modified xsi:type="dcterms:W3CDTF">2024-01-29T18:49:35Z</dcterms:modified>
</cp:coreProperties>
</file>