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7"/>
  </p:notesMasterIdLst>
  <p:handoutMasterIdLst>
    <p:handoutMasterId r:id="rId18"/>
  </p:handoutMasterIdLst>
  <p:sldIdLst>
    <p:sldId id="281" r:id="rId8"/>
    <p:sldId id="286" r:id="rId9"/>
    <p:sldId id="340" r:id="rId10"/>
    <p:sldId id="349" r:id="rId11"/>
    <p:sldId id="323" r:id="rId12"/>
    <p:sldId id="346" r:id="rId13"/>
    <p:sldId id="350" r:id="rId14"/>
    <p:sldId id="351" r:id="rId15"/>
    <p:sldId id="291" r:id="rId16"/>
  </p:sldIdLst>
  <p:sldSz cx="12192000" cy="6858000"/>
  <p:notesSz cx="6858000" cy="9144000"/>
  <p:embeddedFontLst>
    <p:embeddedFont>
      <p:font typeface="British Council Sans" panose="020B0604020202020204" charset="0"/>
      <p:regular r:id="rId19"/>
      <p:bold r:id="rId20"/>
      <p:italic r:id="rId21"/>
      <p:boldItalic r:id="rId22"/>
    </p:embeddedFont>
    <p:embeddedFont>
      <p:font typeface="British Council Sans Headline" panose="020B060402020202020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18/01/2024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18/01/2024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26976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5352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086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333312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259318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file:///C:\Users\Kim\Documents\BC%20TeachingEnglish%20Lesson%20refresh\Music%20is%20great\06.02.12_MUSI_GLAS_UK_2100X1505@25.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Music is GREAT</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s-ES" dirty="0" err="1"/>
              <a:t>January</a:t>
            </a:r>
            <a:r>
              <a:rPr lang="es-ES"/>
              <a:t> 2024</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4477461" y="999534"/>
            <a:ext cx="6586337" cy="5355312"/>
          </a:xfrm>
          <a:prstGeom prst="rect">
            <a:avLst/>
          </a:prstGeom>
          <a:noFill/>
        </p:spPr>
        <p:txBody>
          <a:bodyPr wrap="square" rtlCol="0">
            <a:spAutoFit/>
          </a:bodyPr>
          <a:lstStyle/>
          <a:p>
            <a:r>
              <a:rPr lang="en-GB" b="1" dirty="0"/>
              <a:t>Lead-in: Look at the poster and discuss the questions. </a:t>
            </a:r>
          </a:p>
          <a:p>
            <a:endParaRPr lang="en-GB" dirty="0"/>
          </a:p>
          <a:p>
            <a:r>
              <a:rPr lang="en-US" sz="1800" dirty="0">
                <a:solidFill>
                  <a:srgbClr val="363636"/>
                </a:solidFill>
                <a:effectLst/>
                <a:ea typeface="Cambria" panose="02040503050406030204" pitchFamily="18" charset="0"/>
                <a:cs typeface="Times New Roman" panose="02020603050405020304" pitchFamily="18" charset="0"/>
              </a:rPr>
              <a:t>1. Which of the adjectives below would you use to describe the picture? Can you add any more?</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exciting</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overcrowded</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exhilarating</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awesome</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claustrophobic</a:t>
            </a:r>
            <a:endParaRPr lang="en-GB" sz="1800" dirty="0">
              <a:solidFill>
                <a:srgbClr val="363636"/>
              </a:solidFill>
              <a:effectLst/>
              <a:ea typeface="Cambria" panose="02040503050406030204" pitchFamily="18"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363636"/>
                </a:solidFill>
                <a:effectLst/>
                <a:ea typeface="Cambria" panose="02040503050406030204" pitchFamily="18" charset="0"/>
                <a:cs typeface="Times New Roman" panose="02020603050405020304" pitchFamily="18" charset="0"/>
              </a:rPr>
              <a:t>thrilling</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2. What kind of music do you listen to? How do you access music? Where do you listen to it? Who are your </a:t>
            </a:r>
            <a:r>
              <a:rPr lang="en-US" sz="1800" dirty="0" err="1">
                <a:solidFill>
                  <a:srgbClr val="363636"/>
                </a:solidFill>
                <a:effectLst/>
                <a:ea typeface="Cambria" panose="02040503050406030204" pitchFamily="18" charset="0"/>
                <a:cs typeface="Times New Roman" panose="02020603050405020304" pitchFamily="18" charset="0"/>
              </a:rPr>
              <a:t>favourite</a:t>
            </a:r>
            <a:r>
              <a:rPr lang="en-US" sz="1800" dirty="0">
                <a:solidFill>
                  <a:srgbClr val="363636"/>
                </a:solidFill>
                <a:effectLst/>
                <a:ea typeface="Cambria" panose="02040503050406030204" pitchFamily="18" charset="0"/>
                <a:cs typeface="Times New Roman" panose="02020603050405020304" pitchFamily="18" charset="0"/>
              </a:rPr>
              <a:t> bands or musicians?</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3. How popular is live music in your culture? Are music festivals an important part of your culture?</a:t>
            </a:r>
            <a:endParaRPr lang="en-GB" sz="1800" dirty="0">
              <a:solidFill>
                <a:srgbClr val="363636"/>
              </a:solidFill>
              <a:effectLst/>
              <a:ea typeface="Cambria" panose="02040503050406030204" pitchFamily="18" charset="0"/>
              <a:cs typeface="Times New Roman" panose="02020603050405020304" pitchFamily="18" charset="0"/>
            </a:endParaRPr>
          </a:p>
          <a:p>
            <a:pPr marL="342900" indent="-342900">
              <a:buAutoNum type="arabicPeriod"/>
            </a:pPr>
            <a:endParaRPr lang="en-GB" dirty="0"/>
          </a:p>
        </p:txBody>
      </p:sp>
      <p:pic>
        <p:nvPicPr>
          <p:cNvPr id="1026" name="Picture 2">
            <a:extLst>
              <a:ext uri="{FF2B5EF4-FFF2-40B4-BE49-F238E27FC236}">
                <a16:creationId xmlns:a16="http://schemas.microsoft.com/office/drawing/2014/main" id="{DFE50B31-B15D-7923-EB9F-9CDC9C67AFC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99999" y="1091996"/>
            <a:ext cx="3349260" cy="462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graphicFrame>
        <p:nvGraphicFramePr>
          <p:cNvPr id="6" name="Table 5">
            <a:extLst>
              <a:ext uri="{FF2B5EF4-FFF2-40B4-BE49-F238E27FC236}">
                <a16:creationId xmlns:a16="http://schemas.microsoft.com/office/drawing/2014/main" id="{ADA400EC-4D7E-206A-63FE-B237ADCFF4D6}"/>
              </a:ext>
            </a:extLst>
          </p:cNvPr>
          <p:cNvGraphicFramePr>
            <a:graphicFrameLocks noGrp="1"/>
          </p:cNvGraphicFramePr>
          <p:nvPr>
            <p:extLst>
              <p:ext uri="{D42A27DB-BD31-4B8C-83A1-F6EECF244321}">
                <p14:modId xmlns:p14="http://schemas.microsoft.com/office/powerpoint/2010/main" val="818785301"/>
              </p:ext>
            </p:extLst>
          </p:nvPr>
        </p:nvGraphicFramePr>
        <p:xfrm>
          <a:off x="648000" y="1361979"/>
          <a:ext cx="9033029" cy="4707166"/>
        </p:xfrm>
        <a:graphic>
          <a:graphicData uri="http://schemas.openxmlformats.org/drawingml/2006/table">
            <a:tbl>
              <a:tblPr firstRow="1" firstCol="1" bandRow="1" bandCol="1">
                <a:tableStyleId>{5C22544A-7EE6-4342-B048-85BDC9FD1C3A}</a:tableStyleId>
              </a:tblPr>
              <a:tblGrid>
                <a:gridCol w="2383421">
                  <a:extLst>
                    <a:ext uri="{9D8B030D-6E8A-4147-A177-3AD203B41FA5}">
                      <a16:colId xmlns:a16="http://schemas.microsoft.com/office/drawing/2014/main" val="42474229"/>
                    </a:ext>
                  </a:extLst>
                </a:gridCol>
                <a:gridCol w="6649608">
                  <a:extLst>
                    <a:ext uri="{9D8B030D-6E8A-4147-A177-3AD203B41FA5}">
                      <a16:colId xmlns:a16="http://schemas.microsoft.com/office/drawing/2014/main" val="1624086965"/>
                    </a:ext>
                  </a:extLst>
                </a:gridCol>
              </a:tblGrid>
              <a:tr h="292255">
                <a:tc>
                  <a:txBody>
                    <a:bodyPr/>
                    <a:lstStyle/>
                    <a:p>
                      <a:pPr>
                        <a:spcBef>
                          <a:spcPts val="200"/>
                        </a:spcBef>
                        <a:spcAft>
                          <a:spcPts val="200"/>
                        </a:spcAft>
                      </a:pPr>
                      <a:r>
                        <a:rPr lang="en-US" sz="1800" dirty="0">
                          <a:effectLst/>
                        </a:rPr>
                        <a:t>Word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200"/>
                        </a:spcBef>
                        <a:spcAft>
                          <a:spcPts val="200"/>
                        </a:spcAft>
                      </a:pPr>
                      <a:r>
                        <a:rPr lang="en-US" sz="1800" dirty="0">
                          <a:effectLst/>
                        </a:rPr>
                        <a:t>Definition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3925115"/>
                  </a:ext>
                </a:extLst>
              </a:tr>
              <a:tr h="544289">
                <a:tc>
                  <a:txBody>
                    <a:bodyPr/>
                    <a:lstStyle/>
                    <a:p>
                      <a:pPr marL="0" lvl="0" indent="0">
                        <a:spcBef>
                          <a:spcPts val="200"/>
                        </a:spcBef>
                        <a:spcAft>
                          <a:spcPts val="200"/>
                        </a:spcAft>
                        <a:buFontTx/>
                        <a:buNone/>
                      </a:pPr>
                      <a:r>
                        <a:rPr lang="en-US" sz="1800" dirty="0">
                          <a:solidFill>
                            <a:schemeClr val="bg1"/>
                          </a:solidFill>
                          <a:effectLst/>
                          <a:latin typeface="+mn-lt"/>
                        </a:rPr>
                        <a:t>1. exponentially (adverb)</a:t>
                      </a:r>
                      <a:endParaRPr lang="en-GB" sz="1800" dirty="0">
                        <a:solidFill>
                          <a:schemeClr val="bg1"/>
                        </a:solidFill>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a. an abbreviated form of ‘wellington boot’s which are rubber boots worn in wet, muddy conditions</a:t>
                      </a:r>
                      <a:endParaRPr lang="en-GB" sz="1800" dirty="0">
                        <a:effectLst/>
                      </a:endParaRPr>
                    </a:p>
                  </a:txBody>
                  <a:tcPr marL="68580" marR="68580" marT="0" marB="0"/>
                </a:tc>
                <a:extLst>
                  <a:ext uri="{0D108BD9-81ED-4DB2-BD59-A6C34878D82A}">
                    <a16:rowId xmlns:a16="http://schemas.microsoft.com/office/drawing/2014/main" val="1015876792"/>
                  </a:ext>
                </a:extLst>
              </a:tr>
              <a:tr h="574431">
                <a:tc>
                  <a:txBody>
                    <a:bodyPr/>
                    <a:lstStyle/>
                    <a:p>
                      <a:pPr marL="0" lvl="0" indent="0">
                        <a:spcBef>
                          <a:spcPts val="200"/>
                        </a:spcBef>
                        <a:spcAft>
                          <a:spcPts val="200"/>
                        </a:spcAft>
                        <a:buFontTx/>
                        <a:buNone/>
                      </a:pPr>
                      <a:r>
                        <a:rPr lang="en-US" sz="1800" dirty="0">
                          <a:solidFill>
                            <a:schemeClr val="bg1"/>
                          </a:solidFill>
                          <a:effectLst/>
                          <a:latin typeface="+mn-lt"/>
                        </a:rPr>
                        <a:t>2. countless (adjective)</a:t>
                      </a:r>
                      <a:endParaRPr lang="en-GB" sz="1800" dirty="0">
                        <a:solidFill>
                          <a:schemeClr val="bg1"/>
                        </a:solidFill>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b. well-known, or famous, usually for a positive reason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7334904"/>
                  </a:ext>
                </a:extLst>
              </a:tr>
              <a:tr h="535567">
                <a:tc>
                  <a:txBody>
                    <a:bodyPr/>
                    <a:lstStyle/>
                    <a:p>
                      <a:pPr marL="0" lvl="0" indent="0">
                        <a:spcBef>
                          <a:spcPts val="200"/>
                        </a:spcBef>
                        <a:spcAft>
                          <a:spcPts val="200"/>
                        </a:spcAft>
                        <a:buFontTx/>
                        <a:buNone/>
                      </a:pPr>
                      <a:r>
                        <a:rPr lang="en-US" sz="1800" dirty="0">
                          <a:solidFill>
                            <a:schemeClr val="bg1"/>
                          </a:solidFill>
                          <a:effectLst/>
                          <a:latin typeface="+mn-lt"/>
                        </a:rPr>
                        <a:t>3. renowned (adjective)</a:t>
                      </a:r>
                      <a:endParaRPr lang="en-GB" sz="1800" dirty="0">
                        <a:solidFill>
                          <a:schemeClr val="bg1"/>
                        </a:solidFill>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c. describes the way something is growing or increasing very quickly</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7558248"/>
                  </a:ext>
                </a:extLst>
              </a:tr>
              <a:tr h="539262">
                <a:tc>
                  <a:txBody>
                    <a:bodyPr/>
                    <a:lstStyle/>
                    <a:p>
                      <a:pPr marL="0" lvl="0" indent="0">
                        <a:spcBef>
                          <a:spcPts val="200"/>
                        </a:spcBef>
                        <a:spcAft>
                          <a:spcPts val="200"/>
                        </a:spcAft>
                        <a:buFontTx/>
                        <a:buNone/>
                      </a:pPr>
                      <a:r>
                        <a:rPr lang="en-US" sz="1800" dirty="0">
                          <a:solidFill>
                            <a:schemeClr val="bg1"/>
                          </a:solidFill>
                          <a:effectLst/>
                          <a:latin typeface="+mn-lt"/>
                        </a:rPr>
                        <a:t>4. quagmire </a:t>
                      </a:r>
                      <a:br>
                        <a:rPr lang="en-US" sz="1800" dirty="0">
                          <a:solidFill>
                            <a:schemeClr val="bg1"/>
                          </a:solidFill>
                          <a:effectLst/>
                          <a:latin typeface="+mn-lt"/>
                        </a:rPr>
                      </a:br>
                      <a:r>
                        <a:rPr lang="en-US" sz="1800" dirty="0">
                          <a:solidFill>
                            <a:schemeClr val="bg1"/>
                          </a:solidFill>
                          <a:effectLst/>
                          <a:latin typeface="+mn-lt"/>
                        </a:rPr>
                        <a:t>(noun)</a:t>
                      </a:r>
                      <a:endParaRPr lang="en-GB" sz="1800" dirty="0">
                        <a:solidFill>
                          <a:schemeClr val="bg1"/>
                        </a:solidFill>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d. the end or death of something</a:t>
                      </a:r>
                      <a:endParaRPr lang="en-GB" sz="1800" dirty="0">
                        <a:effectLst/>
                      </a:endParaRPr>
                    </a:p>
                  </a:txBody>
                  <a:tcPr marL="68580" marR="68580" marT="0" marB="0"/>
                </a:tc>
                <a:extLst>
                  <a:ext uri="{0D108BD9-81ED-4DB2-BD59-A6C34878D82A}">
                    <a16:rowId xmlns:a16="http://schemas.microsoft.com/office/drawing/2014/main" val="4237780064"/>
                  </a:ext>
                </a:extLst>
              </a:tr>
              <a:tr h="522902">
                <a:tc>
                  <a:txBody>
                    <a:bodyPr/>
                    <a:lstStyle/>
                    <a:p>
                      <a:pPr marL="0" lvl="0" indent="0">
                        <a:spcBef>
                          <a:spcPts val="200"/>
                        </a:spcBef>
                        <a:spcAft>
                          <a:spcPts val="200"/>
                        </a:spcAft>
                        <a:buFontTx/>
                        <a:buNone/>
                      </a:pPr>
                      <a:r>
                        <a:rPr lang="en-US" sz="1800" dirty="0">
                          <a:solidFill>
                            <a:schemeClr val="bg1"/>
                          </a:solidFill>
                          <a:effectLst/>
                          <a:latin typeface="+mn-lt"/>
                        </a:rPr>
                        <a:t>5. undeterred (adjective)</a:t>
                      </a:r>
                      <a:endParaRPr lang="en-GB" sz="1800" dirty="0">
                        <a:solidFill>
                          <a:schemeClr val="bg1"/>
                        </a:solidFill>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e. very many</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468638"/>
                  </a:ext>
                </a:extLst>
              </a:tr>
              <a:tr h="527539">
                <a:tc>
                  <a:txBody>
                    <a:bodyPr/>
                    <a:lstStyle/>
                    <a:p>
                      <a:pPr marL="0" lvl="0" indent="0">
                        <a:spcBef>
                          <a:spcPts val="200"/>
                        </a:spcBef>
                        <a:spcAft>
                          <a:spcPts val="200"/>
                        </a:spcAft>
                        <a:buFontTx/>
                        <a:buNone/>
                      </a:pPr>
                      <a:r>
                        <a:rPr lang="en-US" sz="1800" dirty="0">
                          <a:solidFill>
                            <a:schemeClr val="bg1"/>
                          </a:solidFill>
                          <a:effectLst/>
                          <a:latin typeface="+mn-lt"/>
                        </a:rPr>
                        <a:t>6. wellies (plural noun – informal)</a:t>
                      </a:r>
                      <a:endParaRPr lang="en-GB" sz="1800" dirty="0">
                        <a:solidFill>
                          <a:schemeClr val="bg1"/>
                        </a:solidFill>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f. </a:t>
                      </a:r>
                      <a:r>
                        <a:rPr lang="en-US" sz="1800" kern="1200" dirty="0">
                          <a:solidFill>
                            <a:schemeClr val="dk1"/>
                          </a:solidFill>
                          <a:effectLst/>
                          <a:latin typeface="+mn-lt"/>
                          <a:ea typeface="+mn-ea"/>
                          <a:cs typeface="+mn-cs"/>
                        </a:rPr>
                        <a:t>not prevented from doing something, even though it may be difficult or problematic</a:t>
                      </a:r>
                      <a:endParaRPr lang="en-GB" sz="1800" dirty="0">
                        <a:effectLst/>
                      </a:endParaRPr>
                    </a:p>
                  </a:txBody>
                  <a:tcPr marL="68580" marR="68580" marT="0" marB="0"/>
                </a:tc>
                <a:extLst>
                  <a:ext uri="{0D108BD9-81ED-4DB2-BD59-A6C34878D82A}">
                    <a16:rowId xmlns:a16="http://schemas.microsoft.com/office/drawing/2014/main" val="1385812853"/>
                  </a:ext>
                </a:extLst>
              </a:tr>
              <a:tr h="512422">
                <a:tc>
                  <a:txBody>
                    <a:bodyPr/>
                    <a:lstStyle/>
                    <a:p>
                      <a:pPr marL="0" lvl="0" indent="0">
                        <a:spcBef>
                          <a:spcPts val="200"/>
                        </a:spcBef>
                        <a:spcAft>
                          <a:spcPts val="200"/>
                        </a:spcAft>
                        <a:buFontTx/>
                        <a:buNone/>
                      </a:pPr>
                      <a:r>
                        <a:rPr lang="en-GB" sz="1800" dirty="0">
                          <a:solidFill>
                            <a:schemeClr val="bg1"/>
                          </a:solidFill>
                          <a:effectLst/>
                          <a:latin typeface="+mn-lt"/>
                          <a:ea typeface="Cambria" panose="02040503050406030204" pitchFamily="18" charset="0"/>
                          <a:cs typeface="Times New Roman" panose="02020603050405020304" pitchFamily="18" charset="0"/>
                        </a:rPr>
                        <a:t>7. demise </a:t>
                      </a:r>
                      <a:br>
                        <a:rPr lang="en-GB" sz="1800" dirty="0">
                          <a:solidFill>
                            <a:schemeClr val="bg1"/>
                          </a:solidFill>
                          <a:effectLst/>
                          <a:latin typeface="+mn-lt"/>
                          <a:ea typeface="Cambria" panose="02040503050406030204" pitchFamily="18" charset="0"/>
                          <a:cs typeface="Times New Roman" panose="02020603050405020304" pitchFamily="18" charset="0"/>
                        </a:rPr>
                      </a:br>
                      <a:r>
                        <a:rPr lang="en-GB" sz="1800" dirty="0">
                          <a:solidFill>
                            <a:schemeClr val="bg1"/>
                          </a:solidFill>
                          <a:effectLst/>
                          <a:latin typeface="+mn-lt"/>
                          <a:ea typeface="Cambria" panose="02040503050406030204" pitchFamily="18" charset="0"/>
                          <a:cs typeface="Times New Roman" panose="02020603050405020304" pitchFamily="18" charset="0"/>
                        </a:rPr>
                        <a:t>(noun)</a:t>
                      </a:r>
                    </a:p>
                  </a:txBody>
                  <a:tcPr marL="68580" marR="68580" marT="0" marB="0"/>
                </a:tc>
                <a:tc>
                  <a:txBody>
                    <a:bodyPr/>
                    <a:lstStyle/>
                    <a:p>
                      <a:pPr marL="0" lvl="0" indent="0">
                        <a:spcBef>
                          <a:spcPts val="200"/>
                        </a:spcBef>
                        <a:spcAft>
                          <a:spcPts val="200"/>
                        </a:spcAft>
                        <a:buFontTx/>
                        <a:buNone/>
                      </a:pPr>
                      <a:r>
                        <a:rPr lang="en-GB" sz="1800" dirty="0">
                          <a:effectLst/>
                        </a:rPr>
                        <a:t>g. </a:t>
                      </a:r>
                      <a:r>
                        <a:rPr lang="en-US" sz="1800" kern="1200" dirty="0">
                          <a:solidFill>
                            <a:schemeClr val="dk1"/>
                          </a:solidFill>
                          <a:effectLst/>
                          <a:latin typeface="+mn-lt"/>
                          <a:ea typeface="+mn-ea"/>
                          <a:cs typeface="+mn-cs"/>
                        </a:rPr>
                        <a:t>large in size, amount, degree or importance</a:t>
                      </a:r>
                      <a:endParaRPr lang="en-GB" sz="1800" dirty="0">
                        <a:effectLst/>
                      </a:endParaRPr>
                    </a:p>
                  </a:txBody>
                  <a:tcPr marL="68580" marR="68580" marT="0" marB="0"/>
                </a:tc>
                <a:extLst>
                  <a:ext uri="{0D108BD9-81ED-4DB2-BD59-A6C34878D82A}">
                    <a16:rowId xmlns:a16="http://schemas.microsoft.com/office/drawing/2014/main" val="490495780"/>
                  </a:ext>
                </a:extLst>
              </a:tr>
              <a:tr h="468923">
                <a:tc>
                  <a:txBody>
                    <a:bodyPr/>
                    <a:lstStyle/>
                    <a:p>
                      <a:pPr marL="0" lvl="0" indent="0">
                        <a:spcBef>
                          <a:spcPts val="200"/>
                        </a:spcBef>
                        <a:spcAft>
                          <a:spcPts val="200"/>
                        </a:spcAft>
                        <a:buFontTx/>
                        <a:buNone/>
                      </a:pPr>
                      <a:r>
                        <a:rPr lang="en-GB" sz="1800" dirty="0">
                          <a:solidFill>
                            <a:schemeClr val="bg1"/>
                          </a:solidFill>
                          <a:effectLst/>
                          <a:latin typeface="+mn-lt"/>
                          <a:ea typeface="Cambria" panose="02040503050406030204" pitchFamily="18" charset="0"/>
                          <a:cs typeface="Times New Roman" panose="02020603050405020304" pitchFamily="18" charset="0"/>
                        </a:rPr>
                        <a:t>8. substantial (adjective)</a:t>
                      </a:r>
                    </a:p>
                  </a:txBody>
                  <a:tcPr marL="68580" marR="68580" marT="0" marB="0"/>
                </a:tc>
                <a:tc>
                  <a:txBody>
                    <a:bodyPr/>
                    <a:lstStyle/>
                    <a:p>
                      <a:pPr marL="0" lvl="0" indent="0">
                        <a:spcBef>
                          <a:spcPts val="200"/>
                        </a:spcBef>
                        <a:spcAft>
                          <a:spcPts val="200"/>
                        </a:spcAft>
                        <a:buFontTx/>
                        <a:buNone/>
                      </a:pPr>
                      <a:r>
                        <a:rPr lang="en-GB" sz="1800" dirty="0">
                          <a:effectLst/>
                        </a:rPr>
                        <a:t>h. </a:t>
                      </a:r>
                      <a:r>
                        <a:rPr lang="en-US" sz="1800" kern="1200" dirty="0">
                          <a:solidFill>
                            <a:schemeClr val="dk1"/>
                          </a:solidFill>
                          <a:effectLst/>
                          <a:latin typeface="+mn-lt"/>
                          <a:ea typeface="+mn-ea"/>
                          <a:cs typeface="+mn-cs"/>
                        </a:rPr>
                        <a:t>a soft, wet area of land, which you may sink into if you walk across it</a:t>
                      </a:r>
                      <a:endParaRPr lang="en-GB" sz="1800" dirty="0">
                        <a:effectLst/>
                      </a:endParaRPr>
                    </a:p>
                  </a:txBody>
                  <a:tcPr marL="68580" marR="68580" marT="0" marB="0"/>
                </a:tc>
                <a:extLst>
                  <a:ext uri="{0D108BD9-81ED-4DB2-BD59-A6C34878D82A}">
                    <a16:rowId xmlns:a16="http://schemas.microsoft.com/office/drawing/2014/main" val="4272677935"/>
                  </a:ext>
                </a:extLst>
              </a:tr>
            </a:tbl>
          </a:graphicData>
        </a:graphic>
      </p:graphicFrame>
      <p:sp>
        <p:nvSpPr>
          <p:cNvPr id="8" name="TextBox 7">
            <a:extLst>
              <a:ext uri="{FF2B5EF4-FFF2-40B4-BE49-F238E27FC236}">
                <a16:creationId xmlns:a16="http://schemas.microsoft.com/office/drawing/2014/main" id="{3B2FFB04-2972-E2DD-A1F7-76E7807B4C3E}"/>
              </a:ext>
            </a:extLst>
          </p:cNvPr>
          <p:cNvSpPr txBox="1"/>
          <p:nvPr/>
        </p:nvSpPr>
        <p:spPr>
          <a:xfrm>
            <a:off x="600000" y="978431"/>
            <a:ext cx="6507543" cy="369332"/>
          </a:xfrm>
          <a:prstGeom prst="rect">
            <a:avLst/>
          </a:prstGeom>
          <a:noFill/>
        </p:spPr>
        <p:txBody>
          <a:bodyPr wrap="square" rtlCol="0">
            <a:spAutoFit/>
          </a:bodyPr>
          <a:lstStyle/>
          <a:p>
            <a:r>
              <a:rPr lang="en-GB" b="1" dirty="0"/>
              <a:t>Task 1: Match the words and definitions. </a:t>
            </a:r>
          </a:p>
        </p:txBody>
      </p:sp>
    </p:spTree>
    <p:extLst>
      <p:ext uri="{BB962C8B-B14F-4D97-AF65-F5344CB8AC3E}">
        <p14:creationId xmlns:p14="http://schemas.microsoft.com/office/powerpoint/2010/main" val="33302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599999" y="1738423"/>
            <a:ext cx="10242171" cy="5709255"/>
          </a:xfrm>
          <a:prstGeom prst="rect">
            <a:avLst/>
          </a:prstGeom>
          <a:noFill/>
        </p:spPr>
        <p:txBody>
          <a:bodyPr wrap="square" rtlCol="0">
            <a:spAutoFit/>
          </a:bodyPr>
          <a:lstStyle/>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The first Glastonbury Festival took place in 1970 and was organised by Michael </a:t>
            </a:r>
            <a:r>
              <a:rPr lang="en-US" sz="1800" dirty="0" err="1">
                <a:solidFill>
                  <a:srgbClr val="363636"/>
                </a:solidFill>
                <a:effectLst/>
                <a:latin typeface="Arial" panose="020B0604020202020204" pitchFamily="34" charset="0"/>
                <a:ea typeface="Cambria" panose="02040503050406030204" pitchFamily="18" charset="0"/>
                <a:cs typeface="Times New Roman" panose="02020603050405020304" pitchFamily="18" charset="0"/>
              </a:rPr>
              <a:t>Eavis</a:t>
            </a: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who still runs the festival with his daughter on his farm in Somerset in the south-west of England. Michael charged people just £1 to enter, and the ticket included free milk from the farm. Only 1,500 people attended on that occasion, but this number has grown exponentially since then. In 2023, there were more than 200,000 people in the crowd and tickets, which cost £335 each, sold out within 1 hour. The festival takes place almost every year in the last weekend of June and lasts for five days. </a:t>
            </a:r>
          </a:p>
          <a:p>
            <a:endParaRPr lang="en-US" dirty="0">
              <a:solidFill>
                <a:srgbClr val="363636"/>
              </a:solidFill>
              <a:latin typeface="Arial" panose="020B060402020202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Although it is best known for contemporary music, Glastonbury (or ‘</a:t>
            </a:r>
            <a:r>
              <a:rPr lang="en-US" sz="1800" dirty="0" err="1">
                <a:solidFill>
                  <a:srgbClr val="363636"/>
                </a:solidFill>
                <a:effectLst/>
                <a:latin typeface="Arial" panose="020B0604020202020204" pitchFamily="34" charset="0"/>
                <a:ea typeface="Cambria" panose="02040503050406030204" pitchFamily="18" charset="0"/>
                <a:cs typeface="Times New Roman" panose="02020603050405020304" pitchFamily="18" charset="0"/>
              </a:rPr>
              <a:t>Glasto</a:t>
            </a: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as it is often called) is host to other performing arts such as dance, comedy and theatre. The festival site is now made up of distinct zones, each one providing something different to cater for the tastes of all those present.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endPar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Countless famous British musicians have played at the festival, including Sir Paul McCartney, Coldplay and Adele, however the festival also attracts international interest, and has seen headline acts in recent years such as the likes of Beyonce Knowles, Taylor Swift and Billie </a:t>
            </a:r>
            <a:r>
              <a:rPr lang="en-US" sz="1800" dirty="0" err="1">
                <a:solidFill>
                  <a:srgbClr val="363636"/>
                </a:solidFill>
                <a:effectLst/>
                <a:latin typeface="Arial" panose="020B0604020202020204" pitchFamily="34" charset="0"/>
                <a:ea typeface="Cambria" panose="02040503050406030204" pitchFamily="18" charset="0"/>
                <a:cs typeface="Times New Roman" panose="02020603050405020304" pitchFamily="18" charset="0"/>
              </a:rPr>
              <a:t>Eilish</a:t>
            </a: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lvl="1"/>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
        <p:nvSpPr>
          <p:cNvPr id="2" name="TextBox 1">
            <a:extLst>
              <a:ext uri="{FF2B5EF4-FFF2-40B4-BE49-F238E27FC236}">
                <a16:creationId xmlns:a16="http://schemas.microsoft.com/office/drawing/2014/main" id="{DF035EA1-C269-0AC8-FB5D-B0BD5EF82783}"/>
              </a:ext>
            </a:extLst>
          </p:cNvPr>
          <p:cNvSpPr txBox="1"/>
          <p:nvPr/>
        </p:nvSpPr>
        <p:spPr>
          <a:xfrm>
            <a:off x="600000" y="946423"/>
            <a:ext cx="9054140" cy="646331"/>
          </a:xfrm>
          <a:prstGeom prst="rect">
            <a:avLst/>
          </a:prstGeom>
          <a:noFill/>
        </p:spPr>
        <p:txBody>
          <a:bodyPr wrap="square" rtlCol="0">
            <a:spAutoFit/>
          </a:bodyPr>
          <a:lstStyle/>
          <a:p>
            <a:r>
              <a:rPr lang="en-US" sz="1800" b="1"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Task 2: Read about Glastonbury Festival, a major music festival in England. Are you surprised by anything?</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5708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599999" y="1738423"/>
            <a:ext cx="10242171" cy="5155257"/>
          </a:xfrm>
          <a:prstGeom prst="rect">
            <a:avLst/>
          </a:prstGeom>
          <a:noFill/>
        </p:spPr>
        <p:txBody>
          <a:bodyPr wrap="square" rtlCol="0">
            <a:spAutoFit/>
          </a:bodyPr>
          <a:lstStyle/>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The festival is renowned for being extremely muddy, and on many occasions heavy rainfall has turned the whole festival site into a quagmire. Glastonbury-goers remain undeterred, however, and are quite happy to boogie the festival away in their wellies.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Because of the high demand for tickets, the festival has also been famous for ‘fence-jumpers’. In 2000, when only 100,000 tickets were sold, about 250,000 people attended the event – many of whom jumped over the surrounding fence to gain entry. Security increased in 2002 and a ‘</a:t>
            </a:r>
            <a:r>
              <a:rPr lang="en-US" sz="1800" dirty="0" err="1">
                <a:solidFill>
                  <a:srgbClr val="363636"/>
                </a:solidFill>
                <a:effectLst/>
                <a:latin typeface="Arial" panose="020B0604020202020204" pitchFamily="34" charset="0"/>
                <a:ea typeface="Cambria" panose="02040503050406030204" pitchFamily="18" charset="0"/>
                <a:cs typeface="Times New Roman" panose="02020603050405020304" pitchFamily="18" charset="0"/>
              </a:rPr>
              <a:t>superfence</a:t>
            </a: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was created to prevent people from entering without a ticket. In the same year, the new Pyramid Stage, graced by the presence of David Bowie, was welcomed back following its demise in 1994 when it burnt down just a week before the festival was to begin.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The festival supports Fair Trade and has made substantial contributions to charity over the years. In 2023, over 3.7 million pounds was donated, and Greenpeace, Oxfam and WaterAid continue to be main beneficiaries.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
        <p:nvSpPr>
          <p:cNvPr id="2" name="TextBox 1">
            <a:extLst>
              <a:ext uri="{FF2B5EF4-FFF2-40B4-BE49-F238E27FC236}">
                <a16:creationId xmlns:a16="http://schemas.microsoft.com/office/drawing/2014/main" id="{DF035EA1-C269-0AC8-FB5D-B0BD5EF82783}"/>
              </a:ext>
            </a:extLst>
          </p:cNvPr>
          <p:cNvSpPr txBox="1"/>
          <p:nvPr/>
        </p:nvSpPr>
        <p:spPr>
          <a:xfrm>
            <a:off x="600000" y="946423"/>
            <a:ext cx="9054140" cy="646331"/>
          </a:xfrm>
          <a:prstGeom prst="rect">
            <a:avLst/>
          </a:prstGeom>
          <a:noFill/>
        </p:spPr>
        <p:txBody>
          <a:bodyPr wrap="square" rtlCol="0">
            <a:spAutoFit/>
          </a:bodyPr>
          <a:lstStyle/>
          <a:p>
            <a:r>
              <a:rPr lang="en-US" sz="1800" b="1"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Task 2: Read about Glastonbury Festival, a major music festival in England. Are you surprised by anything?</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658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3087127"/>
          </a:xfrm>
          <a:prstGeom prst="rect">
            <a:avLst/>
          </a:prstGeom>
          <a:noFill/>
        </p:spPr>
        <p:txBody>
          <a:bodyPr wrap="square" rtlCol="0">
            <a:spAutoFit/>
          </a:bodyPr>
          <a:lstStyle/>
          <a:p>
            <a:r>
              <a:rPr lang="en-US" sz="1800" b="1"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Discuss these questions.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How has the festival changed since it began in1970?</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How has it remained the same?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What challenges has the festival faced?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How did the </a:t>
            </a:r>
            <a:r>
              <a:rPr lang="en-US" sz="1800" dirty="0" err="1">
                <a:solidFill>
                  <a:srgbClr val="363636"/>
                </a:solidFill>
                <a:effectLst/>
                <a:latin typeface="Arial" panose="020B0604020202020204" pitchFamily="34" charset="0"/>
                <a:ea typeface="Cambria" panose="02040503050406030204" pitchFamily="18" charset="0"/>
                <a:cs typeface="Times New Roman" panose="02020603050405020304" pitchFamily="18" charset="0"/>
              </a:rPr>
              <a:t>organisers</a:t>
            </a: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deal with these problems?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How does the festival benefit others?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p>
            <a:pPr marL="342900" lvl="0" indent="-342900">
              <a:lnSpc>
                <a:spcPct val="150000"/>
              </a:lnSpc>
              <a:buFont typeface="+mj-lt"/>
              <a:buAutoNum type="arabicPeriod"/>
            </a:pP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What are some disadvantages of music festivals? How could </a:t>
            </a:r>
            <a:r>
              <a:rPr lang="en-US" sz="1800" dirty="0" err="1">
                <a:solidFill>
                  <a:srgbClr val="363636"/>
                </a:solidFill>
                <a:effectLst/>
                <a:latin typeface="Arial" panose="020B0604020202020204" pitchFamily="34" charset="0"/>
                <a:ea typeface="Cambria" panose="02040503050406030204" pitchFamily="18" charset="0"/>
                <a:cs typeface="Times New Roman" panose="02020603050405020304" pitchFamily="18" charset="0"/>
              </a:rPr>
              <a:t>organisers</a:t>
            </a:r>
            <a:r>
              <a:rPr lang="en-US" sz="1800"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improve them?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7327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369332"/>
          </a:xfrm>
          <a:prstGeom prst="rect">
            <a:avLst/>
          </a:prstGeom>
          <a:noFill/>
        </p:spPr>
        <p:txBody>
          <a:bodyPr wrap="square" rtlCol="0">
            <a:spAutoFit/>
          </a:bodyPr>
          <a:lstStyle/>
          <a:p>
            <a:r>
              <a:rPr lang="en-GB" sz="1800" b="1"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Task 3: What can you remember? Complete the information about Glastonbury Festival.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264EE87-F0E2-003D-EBFF-685BE3C482C7}"/>
              </a:ext>
            </a:extLst>
          </p:cNvPr>
          <p:cNvGraphicFramePr>
            <a:graphicFrameLocks noGrp="1"/>
          </p:cNvGraphicFramePr>
          <p:nvPr>
            <p:extLst>
              <p:ext uri="{D42A27DB-BD31-4B8C-83A1-F6EECF244321}">
                <p14:modId xmlns:p14="http://schemas.microsoft.com/office/powerpoint/2010/main" val="1910446623"/>
              </p:ext>
            </p:extLst>
          </p:nvPr>
        </p:nvGraphicFramePr>
        <p:xfrm>
          <a:off x="808892" y="1677702"/>
          <a:ext cx="9371745" cy="4319620"/>
        </p:xfrm>
        <a:graphic>
          <a:graphicData uri="http://schemas.openxmlformats.org/drawingml/2006/table">
            <a:tbl>
              <a:tblPr firstRow="1" firstCol="1" bandRow="1" bandCol="1">
                <a:tableStyleId>{5C22544A-7EE6-4342-B048-85BDC9FD1C3A}</a:tableStyleId>
              </a:tblPr>
              <a:tblGrid>
                <a:gridCol w="3168022">
                  <a:extLst>
                    <a:ext uri="{9D8B030D-6E8A-4147-A177-3AD203B41FA5}">
                      <a16:colId xmlns:a16="http://schemas.microsoft.com/office/drawing/2014/main" val="3014696155"/>
                    </a:ext>
                  </a:extLst>
                </a:gridCol>
                <a:gridCol w="6203723">
                  <a:extLst>
                    <a:ext uri="{9D8B030D-6E8A-4147-A177-3AD203B41FA5}">
                      <a16:colId xmlns:a16="http://schemas.microsoft.com/office/drawing/2014/main" val="3356193065"/>
                    </a:ext>
                  </a:extLst>
                </a:gridCol>
              </a:tblGrid>
              <a:tr h="431962">
                <a:tc>
                  <a:txBody>
                    <a:bodyPr/>
                    <a:lstStyle/>
                    <a:p>
                      <a:pPr>
                        <a:spcBef>
                          <a:spcPts val="600"/>
                        </a:spcBef>
                        <a:spcAft>
                          <a:spcPts val="600"/>
                        </a:spcAft>
                      </a:pPr>
                      <a:r>
                        <a:rPr lang="en-US" sz="1800">
                          <a:effectLst/>
                        </a:rPr>
                        <a:t>Festival name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3432886"/>
                  </a:ext>
                </a:extLst>
              </a:tr>
              <a:tr h="431962">
                <a:tc>
                  <a:txBody>
                    <a:bodyPr/>
                    <a:lstStyle/>
                    <a:p>
                      <a:pPr>
                        <a:spcBef>
                          <a:spcPts val="600"/>
                        </a:spcBef>
                        <a:spcAft>
                          <a:spcPts val="600"/>
                        </a:spcAft>
                      </a:pPr>
                      <a:r>
                        <a:rPr lang="en-US" sz="1800">
                          <a:effectLst/>
                        </a:rPr>
                        <a:t>When it began</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4625564"/>
                  </a:ext>
                </a:extLst>
              </a:tr>
              <a:tr h="431962">
                <a:tc>
                  <a:txBody>
                    <a:bodyPr/>
                    <a:lstStyle/>
                    <a:p>
                      <a:pPr>
                        <a:spcBef>
                          <a:spcPts val="600"/>
                        </a:spcBef>
                        <a:spcAft>
                          <a:spcPts val="600"/>
                        </a:spcAft>
                      </a:pPr>
                      <a:r>
                        <a:rPr lang="en-US" sz="1800">
                          <a:effectLst/>
                        </a:rPr>
                        <a:t>Location</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944033"/>
                  </a:ext>
                </a:extLst>
              </a:tr>
              <a:tr h="431962">
                <a:tc>
                  <a:txBody>
                    <a:bodyPr/>
                    <a:lstStyle/>
                    <a:p>
                      <a:pPr>
                        <a:spcBef>
                          <a:spcPts val="600"/>
                        </a:spcBef>
                        <a:spcAft>
                          <a:spcPts val="600"/>
                        </a:spcAft>
                      </a:pPr>
                      <a:r>
                        <a:rPr lang="en-US" sz="1800">
                          <a:effectLst/>
                        </a:rPr>
                        <a:t>When it takes place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2832100"/>
                  </a:ext>
                </a:extLst>
              </a:tr>
              <a:tr h="431962">
                <a:tc>
                  <a:txBody>
                    <a:bodyPr/>
                    <a:lstStyle/>
                    <a:p>
                      <a:pPr>
                        <a:spcBef>
                          <a:spcPts val="600"/>
                        </a:spcBef>
                        <a:spcAft>
                          <a:spcPts val="600"/>
                        </a:spcAft>
                      </a:pPr>
                      <a:r>
                        <a:rPr lang="en-US" sz="1800">
                          <a:effectLst/>
                        </a:rPr>
                        <a:t>How often it happens</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7243865"/>
                  </a:ext>
                </a:extLst>
              </a:tr>
              <a:tr h="431962">
                <a:tc>
                  <a:txBody>
                    <a:bodyPr/>
                    <a:lstStyle/>
                    <a:p>
                      <a:pPr>
                        <a:spcBef>
                          <a:spcPts val="600"/>
                        </a:spcBef>
                        <a:spcAft>
                          <a:spcPts val="600"/>
                        </a:spcAft>
                      </a:pPr>
                      <a:r>
                        <a:rPr lang="en-US" sz="1800">
                          <a:effectLst/>
                        </a:rPr>
                        <a:t>How long it lasts for</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302856"/>
                  </a:ext>
                </a:extLst>
              </a:tr>
              <a:tr h="431962">
                <a:tc>
                  <a:txBody>
                    <a:bodyPr/>
                    <a:lstStyle/>
                    <a:p>
                      <a:pPr>
                        <a:spcBef>
                          <a:spcPts val="600"/>
                        </a:spcBef>
                        <a:spcAft>
                          <a:spcPts val="600"/>
                        </a:spcAft>
                      </a:pPr>
                      <a:r>
                        <a:rPr lang="en-US" sz="1800">
                          <a:effectLst/>
                        </a:rPr>
                        <a:t>Price of ticket</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366504"/>
                  </a:ext>
                </a:extLst>
              </a:tr>
              <a:tr h="431962">
                <a:tc>
                  <a:txBody>
                    <a:bodyPr/>
                    <a:lstStyle/>
                    <a:p>
                      <a:pPr>
                        <a:spcBef>
                          <a:spcPts val="600"/>
                        </a:spcBef>
                        <a:spcAft>
                          <a:spcPts val="600"/>
                        </a:spcAft>
                      </a:pPr>
                      <a:r>
                        <a:rPr lang="en-US" sz="1800">
                          <a:effectLst/>
                        </a:rPr>
                        <a:t>The sort of music played</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0673197"/>
                  </a:ext>
                </a:extLst>
              </a:tr>
              <a:tr h="431962">
                <a:tc>
                  <a:txBody>
                    <a:bodyPr/>
                    <a:lstStyle/>
                    <a:p>
                      <a:pPr>
                        <a:spcBef>
                          <a:spcPts val="600"/>
                        </a:spcBef>
                        <a:spcAft>
                          <a:spcPts val="600"/>
                        </a:spcAft>
                      </a:pPr>
                      <a:r>
                        <a:rPr lang="en-US" sz="1800">
                          <a:effectLst/>
                        </a:rPr>
                        <a:t>Famous artists </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4164548"/>
                  </a:ext>
                </a:extLst>
              </a:tr>
              <a:tr h="431962">
                <a:tc>
                  <a:txBody>
                    <a:bodyPr/>
                    <a:lstStyle/>
                    <a:p>
                      <a:pPr>
                        <a:spcBef>
                          <a:spcPts val="600"/>
                        </a:spcBef>
                        <a:spcAft>
                          <a:spcPts val="600"/>
                        </a:spcAft>
                      </a:pPr>
                      <a:r>
                        <a:rPr lang="en-US" sz="1800" dirty="0">
                          <a:effectLst/>
                        </a:rPr>
                        <a:t>Other attractions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dirty="0">
                          <a:effectLst/>
                        </a:rPr>
                        <a:t> </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5800730"/>
                  </a:ext>
                </a:extLst>
              </a:tr>
            </a:tbl>
          </a:graphicData>
        </a:graphic>
      </p:graphicFrame>
      <p:sp>
        <p:nvSpPr>
          <p:cNvPr id="6" name="Rectangle 1">
            <a:extLst>
              <a:ext uri="{FF2B5EF4-FFF2-40B4-BE49-F238E27FC236}">
                <a16:creationId xmlns:a16="http://schemas.microsoft.com/office/drawing/2014/main" id="{E2B6D03B-31B5-8FB7-452B-E2C1658EB13D}"/>
              </a:ext>
            </a:extLst>
          </p:cNvPr>
          <p:cNvSpPr>
            <a:spLocks noChangeArrowheads="1"/>
          </p:cNvSpPr>
          <p:nvPr/>
        </p:nvSpPr>
        <p:spPr bwMode="auto">
          <a:xfrm>
            <a:off x="2011363" y="2922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83097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Music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369332"/>
          </a:xfrm>
          <a:prstGeom prst="rect">
            <a:avLst/>
          </a:prstGeom>
          <a:noFill/>
        </p:spPr>
        <p:txBody>
          <a:bodyPr wrap="square" rtlCol="0">
            <a:spAutoFit/>
          </a:bodyPr>
          <a:lstStyle/>
          <a:p>
            <a:r>
              <a:rPr lang="en-GB" sz="1800" b="1"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Task 4: Design your dream music festival. Be ready to present!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264EE87-F0E2-003D-EBFF-685BE3C482C7}"/>
              </a:ext>
            </a:extLst>
          </p:cNvPr>
          <p:cNvGraphicFramePr>
            <a:graphicFrameLocks noGrp="1"/>
          </p:cNvGraphicFramePr>
          <p:nvPr/>
        </p:nvGraphicFramePr>
        <p:xfrm>
          <a:off x="808892" y="1677702"/>
          <a:ext cx="9371745" cy="4319620"/>
        </p:xfrm>
        <a:graphic>
          <a:graphicData uri="http://schemas.openxmlformats.org/drawingml/2006/table">
            <a:tbl>
              <a:tblPr firstRow="1" firstCol="1" bandRow="1" bandCol="1">
                <a:tableStyleId>{5C22544A-7EE6-4342-B048-85BDC9FD1C3A}</a:tableStyleId>
              </a:tblPr>
              <a:tblGrid>
                <a:gridCol w="3168022">
                  <a:extLst>
                    <a:ext uri="{9D8B030D-6E8A-4147-A177-3AD203B41FA5}">
                      <a16:colId xmlns:a16="http://schemas.microsoft.com/office/drawing/2014/main" val="3014696155"/>
                    </a:ext>
                  </a:extLst>
                </a:gridCol>
                <a:gridCol w="6203723">
                  <a:extLst>
                    <a:ext uri="{9D8B030D-6E8A-4147-A177-3AD203B41FA5}">
                      <a16:colId xmlns:a16="http://schemas.microsoft.com/office/drawing/2014/main" val="3356193065"/>
                    </a:ext>
                  </a:extLst>
                </a:gridCol>
              </a:tblGrid>
              <a:tr h="431962">
                <a:tc>
                  <a:txBody>
                    <a:bodyPr/>
                    <a:lstStyle/>
                    <a:p>
                      <a:pPr>
                        <a:spcBef>
                          <a:spcPts val="600"/>
                        </a:spcBef>
                        <a:spcAft>
                          <a:spcPts val="600"/>
                        </a:spcAft>
                      </a:pPr>
                      <a:r>
                        <a:rPr lang="en-US" sz="1800">
                          <a:effectLst/>
                        </a:rPr>
                        <a:t>Festival name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3432886"/>
                  </a:ext>
                </a:extLst>
              </a:tr>
              <a:tr h="431962">
                <a:tc>
                  <a:txBody>
                    <a:bodyPr/>
                    <a:lstStyle/>
                    <a:p>
                      <a:pPr>
                        <a:spcBef>
                          <a:spcPts val="600"/>
                        </a:spcBef>
                        <a:spcAft>
                          <a:spcPts val="600"/>
                        </a:spcAft>
                      </a:pPr>
                      <a:r>
                        <a:rPr lang="en-US" sz="1800">
                          <a:effectLst/>
                        </a:rPr>
                        <a:t>When it began</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4625564"/>
                  </a:ext>
                </a:extLst>
              </a:tr>
              <a:tr h="431962">
                <a:tc>
                  <a:txBody>
                    <a:bodyPr/>
                    <a:lstStyle/>
                    <a:p>
                      <a:pPr>
                        <a:spcBef>
                          <a:spcPts val="600"/>
                        </a:spcBef>
                        <a:spcAft>
                          <a:spcPts val="600"/>
                        </a:spcAft>
                      </a:pPr>
                      <a:r>
                        <a:rPr lang="en-US" sz="1800">
                          <a:effectLst/>
                        </a:rPr>
                        <a:t>Location</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944033"/>
                  </a:ext>
                </a:extLst>
              </a:tr>
              <a:tr h="431962">
                <a:tc>
                  <a:txBody>
                    <a:bodyPr/>
                    <a:lstStyle/>
                    <a:p>
                      <a:pPr>
                        <a:spcBef>
                          <a:spcPts val="600"/>
                        </a:spcBef>
                        <a:spcAft>
                          <a:spcPts val="600"/>
                        </a:spcAft>
                      </a:pPr>
                      <a:r>
                        <a:rPr lang="en-US" sz="1800">
                          <a:effectLst/>
                        </a:rPr>
                        <a:t>When it takes place</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2832100"/>
                  </a:ext>
                </a:extLst>
              </a:tr>
              <a:tr h="431962">
                <a:tc>
                  <a:txBody>
                    <a:bodyPr/>
                    <a:lstStyle/>
                    <a:p>
                      <a:pPr>
                        <a:spcBef>
                          <a:spcPts val="600"/>
                        </a:spcBef>
                        <a:spcAft>
                          <a:spcPts val="600"/>
                        </a:spcAft>
                      </a:pPr>
                      <a:r>
                        <a:rPr lang="en-US" sz="1800">
                          <a:effectLst/>
                        </a:rPr>
                        <a:t>How often it happens</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7243865"/>
                  </a:ext>
                </a:extLst>
              </a:tr>
              <a:tr h="431962">
                <a:tc>
                  <a:txBody>
                    <a:bodyPr/>
                    <a:lstStyle/>
                    <a:p>
                      <a:pPr>
                        <a:spcBef>
                          <a:spcPts val="600"/>
                        </a:spcBef>
                        <a:spcAft>
                          <a:spcPts val="600"/>
                        </a:spcAft>
                      </a:pPr>
                      <a:r>
                        <a:rPr lang="en-US" sz="1800">
                          <a:effectLst/>
                        </a:rPr>
                        <a:t>How long it lasts for</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302856"/>
                  </a:ext>
                </a:extLst>
              </a:tr>
              <a:tr h="431962">
                <a:tc>
                  <a:txBody>
                    <a:bodyPr/>
                    <a:lstStyle/>
                    <a:p>
                      <a:pPr>
                        <a:spcBef>
                          <a:spcPts val="600"/>
                        </a:spcBef>
                        <a:spcAft>
                          <a:spcPts val="600"/>
                        </a:spcAft>
                      </a:pPr>
                      <a:r>
                        <a:rPr lang="en-US" sz="1800">
                          <a:effectLst/>
                        </a:rPr>
                        <a:t>Price of ticket</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8366504"/>
                  </a:ext>
                </a:extLst>
              </a:tr>
              <a:tr h="431962">
                <a:tc>
                  <a:txBody>
                    <a:bodyPr/>
                    <a:lstStyle/>
                    <a:p>
                      <a:pPr>
                        <a:spcBef>
                          <a:spcPts val="600"/>
                        </a:spcBef>
                        <a:spcAft>
                          <a:spcPts val="600"/>
                        </a:spcAft>
                      </a:pPr>
                      <a:r>
                        <a:rPr lang="en-US" sz="1800">
                          <a:effectLst/>
                        </a:rPr>
                        <a:t>The sort of music played</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0673197"/>
                  </a:ext>
                </a:extLst>
              </a:tr>
              <a:tr h="431962">
                <a:tc>
                  <a:txBody>
                    <a:bodyPr/>
                    <a:lstStyle/>
                    <a:p>
                      <a:pPr>
                        <a:spcBef>
                          <a:spcPts val="600"/>
                        </a:spcBef>
                        <a:spcAft>
                          <a:spcPts val="600"/>
                        </a:spcAft>
                      </a:pPr>
                      <a:r>
                        <a:rPr lang="en-US" sz="1800">
                          <a:effectLst/>
                        </a:rPr>
                        <a:t>Famous artists </a:t>
                      </a:r>
                      <a:endParaRPr lang="en-GB" sz="18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a:effectLst/>
                        </a:rPr>
                        <a:t> </a:t>
                      </a:r>
                      <a:endParaRPr lang="en-GB" sz="140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4164548"/>
                  </a:ext>
                </a:extLst>
              </a:tr>
              <a:tr h="431962">
                <a:tc>
                  <a:txBody>
                    <a:bodyPr/>
                    <a:lstStyle/>
                    <a:p>
                      <a:pPr>
                        <a:spcBef>
                          <a:spcPts val="600"/>
                        </a:spcBef>
                        <a:spcAft>
                          <a:spcPts val="600"/>
                        </a:spcAft>
                      </a:pPr>
                      <a:r>
                        <a:rPr lang="en-US" sz="1800" dirty="0">
                          <a:effectLst/>
                        </a:rPr>
                        <a:t>Other attractions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1100" dirty="0">
                          <a:effectLst/>
                        </a:rPr>
                        <a:t> </a:t>
                      </a:r>
                      <a:endParaRPr lang="en-GB" sz="14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5800730"/>
                  </a:ext>
                </a:extLst>
              </a:tr>
            </a:tbl>
          </a:graphicData>
        </a:graphic>
      </p:graphicFrame>
      <p:sp>
        <p:nvSpPr>
          <p:cNvPr id="6" name="Rectangle 1">
            <a:extLst>
              <a:ext uri="{FF2B5EF4-FFF2-40B4-BE49-F238E27FC236}">
                <a16:creationId xmlns:a16="http://schemas.microsoft.com/office/drawing/2014/main" id="{E2B6D03B-31B5-8FB7-452B-E2C1658EB13D}"/>
              </a:ext>
            </a:extLst>
          </p:cNvPr>
          <p:cNvSpPr>
            <a:spLocks noChangeArrowheads="1"/>
          </p:cNvSpPr>
          <p:nvPr/>
        </p:nvSpPr>
        <p:spPr bwMode="auto">
          <a:xfrm>
            <a:off x="2011363" y="2922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9449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Music is GREAT</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1002</Words>
  <Application>Microsoft Office PowerPoint</Application>
  <PresentationFormat>Widescreen</PresentationFormat>
  <Paragraphs>135</Paragraphs>
  <Slides>9</Slides>
  <Notes>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9</vt:i4>
      </vt:variant>
    </vt:vector>
  </HeadingPairs>
  <TitlesOfParts>
    <vt:vector size="24" baseType="lpstr">
      <vt:lpstr>British Council Sans</vt:lpstr>
      <vt:lpstr>Arial</vt:lpstr>
      <vt:lpstr>Calibri Light</vt:lpstr>
      <vt:lpstr>Cambria</vt:lpstr>
      <vt:lpstr>Verdana</vt:lpstr>
      <vt:lpstr>Symbol</vt:lpstr>
      <vt:lpstr>Calibri</vt:lpstr>
      <vt:lpstr>British Council Sans Headline</vt:lpstr>
      <vt:lpstr>Cover - indigo</vt:lpstr>
      <vt:lpstr>Section - indigo</vt:lpstr>
      <vt:lpstr>Cover - white</vt:lpstr>
      <vt:lpstr>Section - white</vt:lpstr>
      <vt:lpstr>British Council</vt:lpstr>
      <vt:lpstr>Custom Design</vt:lpstr>
      <vt:lpstr>British Council blank</vt:lpstr>
      <vt:lpstr>Music is GREAT</vt:lpstr>
      <vt:lpstr>Music is GREAT</vt:lpstr>
      <vt:lpstr>Music is GREAT</vt:lpstr>
      <vt:lpstr>Music is GREAT</vt:lpstr>
      <vt:lpstr>Music is GREAT</vt:lpstr>
      <vt:lpstr>Music is GREAT</vt:lpstr>
      <vt:lpstr>Music is GREAT</vt:lpstr>
      <vt:lpstr>Music is GREAT</vt:lpstr>
      <vt:lpstr>Music is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73</cp:revision>
  <dcterms:created xsi:type="dcterms:W3CDTF">2020-03-31T10:47:13Z</dcterms:created>
  <dcterms:modified xsi:type="dcterms:W3CDTF">2024-01-18T17:00:52Z</dcterms:modified>
</cp:coreProperties>
</file>