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4" r:id="rId2"/>
    <p:sldMasterId id="2147483727" r:id="rId3"/>
    <p:sldMasterId id="2147483759" r:id="rId4"/>
    <p:sldMasterId id="2147483660" r:id="rId5"/>
    <p:sldMasterId id="2147483765" r:id="rId6"/>
    <p:sldMasterId id="2147483700" r:id="rId7"/>
  </p:sldMasterIdLst>
  <p:notesMasterIdLst>
    <p:notesMasterId r:id="rId19"/>
  </p:notesMasterIdLst>
  <p:handoutMasterIdLst>
    <p:handoutMasterId r:id="rId20"/>
  </p:handoutMasterIdLst>
  <p:sldIdLst>
    <p:sldId id="281" r:id="rId8"/>
    <p:sldId id="286" r:id="rId9"/>
    <p:sldId id="347" r:id="rId10"/>
    <p:sldId id="348" r:id="rId11"/>
    <p:sldId id="353" r:id="rId12"/>
    <p:sldId id="349" r:id="rId13"/>
    <p:sldId id="350" r:id="rId14"/>
    <p:sldId id="352" r:id="rId15"/>
    <p:sldId id="354" r:id="rId16"/>
    <p:sldId id="355" r:id="rId17"/>
    <p:sldId id="291" r:id="rId18"/>
  </p:sldIdLst>
  <p:sldSz cx="12192000" cy="6858000"/>
  <p:notesSz cx="6858000" cy="9144000"/>
  <p:embeddedFontLst>
    <p:embeddedFont>
      <p:font typeface="British Council Sans" panose="020B0604020202020204" charset="0"/>
      <p:regular r:id="rId21"/>
      <p:bold r:id="rId22"/>
      <p:italic r:id="rId23"/>
      <p:boldItalic r:id="rId24"/>
    </p:embeddedFont>
    <p:embeddedFont>
      <p:font typeface="British Council Sans Headline" panose="020B060402020202020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9"/>
    <a:srgbClr val="920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91" autoAdjust="0"/>
    <p:restoredTop sz="91803" autoAdjust="0"/>
  </p:normalViewPr>
  <p:slideViewPr>
    <p:cSldViewPr snapToGrid="0" snapToObjects="1">
      <p:cViewPr varScale="1">
        <p:scale>
          <a:sx n="82" d="100"/>
          <a:sy n="82" d="100"/>
        </p:scale>
        <p:origin x="91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2" d="100"/>
          <a:sy n="82" d="100"/>
        </p:scale>
        <p:origin x="278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handoutMaster" Target="handoutMasters/handout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3.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31/01/2024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31/01/2024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a:t>
            </a:fld>
            <a:endParaRPr lang="en-GB"/>
          </a:p>
        </p:txBody>
      </p:sp>
    </p:spTree>
    <p:extLst>
      <p:ext uri="{BB962C8B-B14F-4D97-AF65-F5344CB8AC3E}">
        <p14:creationId xmlns:p14="http://schemas.microsoft.com/office/powerpoint/2010/main" val="322071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10</a:t>
            </a:fld>
            <a:endParaRPr lang="en-GB"/>
          </a:p>
        </p:txBody>
      </p:sp>
    </p:spTree>
    <p:extLst>
      <p:ext uri="{BB962C8B-B14F-4D97-AF65-F5344CB8AC3E}">
        <p14:creationId xmlns:p14="http://schemas.microsoft.com/office/powerpoint/2010/main" val="1084767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11</a:t>
            </a:fld>
            <a:endParaRPr lang="en-GB"/>
          </a:p>
        </p:txBody>
      </p:sp>
    </p:spTree>
    <p:extLst>
      <p:ext uri="{BB962C8B-B14F-4D97-AF65-F5344CB8AC3E}">
        <p14:creationId xmlns:p14="http://schemas.microsoft.com/office/powerpoint/2010/main" val="2422000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2</a:t>
            </a:fld>
            <a:endParaRPr lang="en-GB"/>
          </a:p>
        </p:txBody>
      </p:sp>
    </p:spTree>
    <p:extLst>
      <p:ext uri="{BB962C8B-B14F-4D97-AF65-F5344CB8AC3E}">
        <p14:creationId xmlns:p14="http://schemas.microsoft.com/office/powerpoint/2010/main" val="1269763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3</a:t>
            </a:fld>
            <a:endParaRPr lang="en-GB"/>
          </a:p>
        </p:txBody>
      </p:sp>
    </p:spTree>
    <p:extLst>
      <p:ext uri="{BB962C8B-B14F-4D97-AF65-F5344CB8AC3E}">
        <p14:creationId xmlns:p14="http://schemas.microsoft.com/office/powerpoint/2010/main" val="2618688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4</a:t>
            </a:fld>
            <a:endParaRPr lang="en-GB"/>
          </a:p>
        </p:txBody>
      </p:sp>
    </p:spTree>
    <p:extLst>
      <p:ext uri="{BB962C8B-B14F-4D97-AF65-F5344CB8AC3E}">
        <p14:creationId xmlns:p14="http://schemas.microsoft.com/office/powerpoint/2010/main" val="3306864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5</a:t>
            </a:fld>
            <a:endParaRPr lang="en-GB"/>
          </a:p>
        </p:txBody>
      </p:sp>
    </p:spTree>
    <p:extLst>
      <p:ext uri="{BB962C8B-B14F-4D97-AF65-F5344CB8AC3E}">
        <p14:creationId xmlns:p14="http://schemas.microsoft.com/office/powerpoint/2010/main" val="1434779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6</a:t>
            </a:fld>
            <a:endParaRPr lang="en-GB"/>
          </a:p>
        </p:txBody>
      </p:sp>
    </p:spTree>
    <p:extLst>
      <p:ext uri="{BB962C8B-B14F-4D97-AF65-F5344CB8AC3E}">
        <p14:creationId xmlns:p14="http://schemas.microsoft.com/office/powerpoint/2010/main" val="931212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7</a:t>
            </a:fld>
            <a:endParaRPr lang="en-GB"/>
          </a:p>
        </p:txBody>
      </p:sp>
    </p:spTree>
    <p:extLst>
      <p:ext uri="{BB962C8B-B14F-4D97-AF65-F5344CB8AC3E}">
        <p14:creationId xmlns:p14="http://schemas.microsoft.com/office/powerpoint/2010/main" val="4257914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8</a:t>
            </a:fld>
            <a:endParaRPr lang="en-GB"/>
          </a:p>
        </p:txBody>
      </p:sp>
    </p:spTree>
    <p:extLst>
      <p:ext uri="{BB962C8B-B14F-4D97-AF65-F5344CB8AC3E}">
        <p14:creationId xmlns:p14="http://schemas.microsoft.com/office/powerpoint/2010/main" val="3150241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9</a:t>
            </a:fld>
            <a:endParaRPr lang="en-GB"/>
          </a:p>
        </p:txBody>
      </p:sp>
    </p:spTree>
    <p:extLst>
      <p:ext uri="{BB962C8B-B14F-4D97-AF65-F5344CB8AC3E}">
        <p14:creationId xmlns:p14="http://schemas.microsoft.com/office/powerpoint/2010/main" val="928026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bg2"/>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365415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2"/>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45240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2777072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323745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Tree>
    <p:extLst>
      <p:ext uri="{BB962C8B-B14F-4D97-AF65-F5344CB8AC3E}">
        <p14:creationId xmlns:p14="http://schemas.microsoft.com/office/powerpoint/2010/main" val="379372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GB" noProof="0"/>
              <a:t>www.teachingenglish.org.uk</a:t>
            </a:r>
            <a:endParaRPr lang="en-GB" noProof="0" dirty="0"/>
          </a:p>
        </p:txBody>
      </p:sp>
      <p:sp>
        <p:nvSpPr>
          <p:cNvPr id="5" name="Slide Number Placeholder 4"/>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3774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Content Placeholder 2"/>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a:t>www.teachingenglish.org.uk</a:t>
            </a:r>
            <a:endParaRPr lang="en-GB" noProof="0" dirty="0"/>
          </a:p>
        </p:txBody>
      </p:sp>
      <p:sp>
        <p:nvSpPr>
          <p:cNvPr id="6" name="Slide Number Placeholder 5"/>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74470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www.teachingenglish.org.uk</a:t>
            </a:r>
            <a:endParaRPr lang="en-US"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350895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a:t>www.teachingenglish.org.uk</a:t>
            </a:r>
            <a:endParaRPr lang="en-GB" noProof="0"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Tree>
    <p:extLst>
      <p:ext uri="{BB962C8B-B14F-4D97-AF65-F5344CB8AC3E}">
        <p14:creationId xmlns:p14="http://schemas.microsoft.com/office/powerpoint/2010/main" val="292515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to edit Master title style</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a:t>www.teachingenglish.org.uk</a:t>
            </a:r>
            <a:endParaRPr lang="en-GB" noProof="0"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Tree>
    <p:extLst>
      <p:ext uri="{BB962C8B-B14F-4D97-AF65-F5344CB8AC3E}">
        <p14:creationId xmlns:p14="http://schemas.microsoft.com/office/powerpoint/2010/main" val="299282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bg2"/>
                </a:solidFill>
              </a:defRPr>
            </a:lvl1pPr>
          </a:lstStyle>
          <a:p>
            <a:r>
              <a:rPr lang="en-GB" noProof="0"/>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050437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noProof="0"/>
              <a:t>www.teachingenglish.org.uk</a:t>
            </a:r>
            <a:endParaRPr lang="en-GB" noProof="0" dirty="0"/>
          </a:p>
        </p:txBody>
      </p:sp>
      <p:sp>
        <p:nvSpPr>
          <p:cNvPr id="4" name="Slide Number Placeholder 3"/>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634010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FC60-865B-B442-B90B-5AA6EFB56F7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ES"/>
          </a:p>
        </p:txBody>
      </p:sp>
      <p:sp>
        <p:nvSpPr>
          <p:cNvPr id="3" name="Subtitle 2">
            <a:extLst>
              <a:ext uri="{FF2B5EF4-FFF2-40B4-BE49-F238E27FC236}">
                <a16:creationId xmlns:a16="http://schemas.microsoft.com/office/drawing/2014/main" id="{33CE5286-FBB1-EA46-83F1-A6227079C7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ES"/>
          </a:p>
        </p:txBody>
      </p:sp>
      <p:sp>
        <p:nvSpPr>
          <p:cNvPr id="4" name="Date Placeholder 3">
            <a:extLst>
              <a:ext uri="{FF2B5EF4-FFF2-40B4-BE49-F238E27FC236}">
                <a16:creationId xmlns:a16="http://schemas.microsoft.com/office/drawing/2014/main" id="{435BA31A-4BB7-CE4E-982C-DA8D621EE4E5}"/>
              </a:ext>
            </a:extLst>
          </p:cNvPr>
          <p:cNvSpPr>
            <a:spLocks noGrp="1"/>
          </p:cNvSpPr>
          <p:nvPr>
            <p:ph type="dt" sz="half" idx="10"/>
          </p:nvPr>
        </p:nvSpPr>
        <p:spPr/>
        <p:txBody>
          <a:bodyPr/>
          <a:lstStyle/>
          <a:p>
            <a:fld id="{2A895F2C-50B8-EE47-896A-AC179E4995DC}" type="datetimeFigureOut">
              <a:rPr lang="en-ES" smtClean="0"/>
              <a:t>01/31/2024</a:t>
            </a:fld>
            <a:endParaRPr lang="en-ES"/>
          </a:p>
        </p:txBody>
      </p:sp>
      <p:sp>
        <p:nvSpPr>
          <p:cNvPr id="5" name="Footer Placeholder 4">
            <a:extLst>
              <a:ext uri="{FF2B5EF4-FFF2-40B4-BE49-F238E27FC236}">
                <a16:creationId xmlns:a16="http://schemas.microsoft.com/office/drawing/2014/main" id="{26EB0565-8A8F-7049-BF27-AA056B12B87A}"/>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9A3263C5-CCA8-424A-96F6-5A9F1627FD01}"/>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1058362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0CCF-5D5F-5544-A6E6-B7434B886F9A}"/>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5F57DCC5-46E8-4549-93A5-5B9C1F021A3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EBEA4F67-1088-3D42-BD2F-09C1CCA6D75F}"/>
              </a:ext>
            </a:extLst>
          </p:cNvPr>
          <p:cNvSpPr>
            <a:spLocks noGrp="1"/>
          </p:cNvSpPr>
          <p:nvPr>
            <p:ph type="dt" sz="half" idx="10"/>
          </p:nvPr>
        </p:nvSpPr>
        <p:spPr/>
        <p:txBody>
          <a:bodyPr/>
          <a:lstStyle/>
          <a:p>
            <a:fld id="{2A895F2C-50B8-EE47-896A-AC179E4995DC}" type="datetimeFigureOut">
              <a:rPr lang="en-ES" smtClean="0"/>
              <a:t>01/31/2024</a:t>
            </a:fld>
            <a:endParaRPr lang="en-ES"/>
          </a:p>
        </p:txBody>
      </p:sp>
      <p:sp>
        <p:nvSpPr>
          <p:cNvPr id="5" name="Footer Placeholder 4">
            <a:extLst>
              <a:ext uri="{FF2B5EF4-FFF2-40B4-BE49-F238E27FC236}">
                <a16:creationId xmlns:a16="http://schemas.microsoft.com/office/drawing/2014/main" id="{601A371D-1F61-4F4B-859A-05CBE9A81737}"/>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A44D9285-6916-6A40-8836-5BB0DF794D78}"/>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31852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8695-9906-794A-A5AC-4998C8887B5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ES"/>
          </a:p>
        </p:txBody>
      </p:sp>
      <p:sp>
        <p:nvSpPr>
          <p:cNvPr id="3" name="Text Placeholder 2">
            <a:extLst>
              <a:ext uri="{FF2B5EF4-FFF2-40B4-BE49-F238E27FC236}">
                <a16:creationId xmlns:a16="http://schemas.microsoft.com/office/drawing/2014/main" id="{F5E79D68-EE95-5541-9F00-4F4FEFEB39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D5E8B7A-B4DC-A345-BE62-69BDF4F26C61}"/>
              </a:ext>
            </a:extLst>
          </p:cNvPr>
          <p:cNvSpPr>
            <a:spLocks noGrp="1"/>
          </p:cNvSpPr>
          <p:nvPr>
            <p:ph type="dt" sz="half" idx="10"/>
          </p:nvPr>
        </p:nvSpPr>
        <p:spPr/>
        <p:txBody>
          <a:bodyPr/>
          <a:lstStyle/>
          <a:p>
            <a:fld id="{2A895F2C-50B8-EE47-896A-AC179E4995DC}" type="datetimeFigureOut">
              <a:rPr lang="en-ES" smtClean="0"/>
              <a:t>01/31/2024</a:t>
            </a:fld>
            <a:endParaRPr lang="en-ES"/>
          </a:p>
        </p:txBody>
      </p:sp>
      <p:sp>
        <p:nvSpPr>
          <p:cNvPr id="5" name="Footer Placeholder 4">
            <a:extLst>
              <a:ext uri="{FF2B5EF4-FFF2-40B4-BE49-F238E27FC236}">
                <a16:creationId xmlns:a16="http://schemas.microsoft.com/office/drawing/2014/main" id="{17BDCB8C-75EE-DC45-BC35-92CC0D39BE44}"/>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9AD95BA2-9911-5347-A7C7-D9F718CD66CE}"/>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544062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9BE15-3D7E-F04B-A8D2-0514731F2AB4}"/>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49ED241F-EEFA-BE4D-8F1D-2876C153011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Content Placeholder 3">
            <a:extLst>
              <a:ext uri="{FF2B5EF4-FFF2-40B4-BE49-F238E27FC236}">
                <a16:creationId xmlns:a16="http://schemas.microsoft.com/office/drawing/2014/main" id="{57196749-4463-C048-BFAD-1FA0154D85B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5" name="Date Placeholder 4">
            <a:extLst>
              <a:ext uri="{FF2B5EF4-FFF2-40B4-BE49-F238E27FC236}">
                <a16:creationId xmlns:a16="http://schemas.microsoft.com/office/drawing/2014/main" id="{0E64D0EC-FF7E-2444-AFDD-A15A6D1AB7FC}"/>
              </a:ext>
            </a:extLst>
          </p:cNvPr>
          <p:cNvSpPr>
            <a:spLocks noGrp="1"/>
          </p:cNvSpPr>
          <p:nvPr>
            <p:ph type="dt" sz="half" idx="10"/>
          </p:nvPr>
        </p:nvSpPr>
        <p:spPr/>
        <p:txBody>
          <a:bodyPr/>
          <a:lstStyle/>
          <a:p>
            <a:fld id="{2A895F2C-50B8-EE47-896A-AC179E4995DC}" type="datetimeFigureOut">
              <a:rPr lang="en-ES" smtClean="0"/>
              <a:t>01/31/2024</a:t>
            </a:fld>
            <a:endParaRPr lang="en-ES"/>
          </a:p>
        </p:txBody>
      </p:sp>
      <p:sp>
        <p:nvSpPr>
          <p:cNvPr id="6" name="Footer Placeholder 5">
            <a:extLst>
              <a:ext uri="{FF2B5EF4-FFF2-40B4-BE49-F238E27FC236}">
                <a16:creationId xmlns:a16="http://schemas.microsoft.com/office/drawing/2014/main" id="{229814AF-02BE-0F40-B38D-1AD62B8771C1}"/>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BDBE33AA-4738-8E4F-9A3B-FFA130FF7F03}"/>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83260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D0EB-39BD-964B-A930-861D6E2304AF}"/>
              </a:ext>
            </a:extLst>
          </p:cNvPr>
          <p:cNvSpPr>
            <a:spLocks noGrp="1"/>
          </p:cNvSpPr>
          <p:nvPr>
            <p:ph type="title"/>
          </p:nvPr>
        </p:nvSpPr>
        <p:spPr>
          <a:xfrm>
            <a:off x="839788" y="365125"/>
            <a:ext cx="10515600" cy="1325563"/>
          </a:xfrm>
        </p:spPr>
        <p:txBody>
          <a:bodyPr/>
          <a:lstStyle/>
          <a:p>
            <a:r>
              <a:rPr lang="en-GB"/>
              <a:t>Click to edit Master title style</a:t>
            </a:r>
            <a:endParaRPr lang="en-ES"/>
          </a:p>
        </p:txBody>
      </p:sp>
      <p:sp>
        <p:nvSpPr>
          <p:cNvPr id="3" name="Text Placeholder 2">
            <a:extLst>
              <a:ext uri="{FF2B5EF4-FFF2-40B4-BE49-F238E27FC236}">
                <a16:creationId xmlns:a16="http://schemas.microsoft.com/office/drawing/2014/main" id="{70CFC383-635A-0C49-B08F-2A22BB914A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FE2051B-6E97-5F4A-9BBD-86789E65D05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5" name="Text Placeholder 4">
            <a:extLst>
              <a:ext uri="{FF2B5EF4-FFF2-40B4-BE49-F238E27FC236}">
                <a16:creationId xmlns:a16="http://schemas.microsoft.com/office/drawing/2014/main" id="{F2E3A68B-7100-E441-995A-D402EAF82E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C565D2-1B16-F647-AA3D-790B0CDC64D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7" name="Date Placeholder 6">
            <a:extLst>
              <a:ext uri="{FF2B5EF4-FFF2-40B4-BE49-F238E27FC236}">
                <a16:creationId xmlns:a16="http://schemas.microsoft.com/office/drawing/2014/main" id="{A4A0AA92-09BD-E044-8103-20745EE61EB5}"/>
              </a:ext>
            </a:extLst>
          </p:cNvPr>
          <p:cNvSpPr>
            <a:spLocks noGrp="1"/>
          </p:cNvSpPr>
          <p:nvPr>
            <p:ph type="dt" sz="half" idx="10"/>
          </p:nvPr>
        </p:nvSpPr>
        <p:spPr/>
        <p:txBody>
          <a:bodyPr/>
          <a:lstStyle/>
          <a:p>
            <a:fld id="{2A895F2C-50B8-EE47-896A-AC179E4995DC}" type="datetimeFigureOut">
              <a:rPr lang="en-ES" smtClean="0"/>
              <a:t>01/31/2024</a:t>
            </a:fld>
            <a:endParaRPr lang="en-ES"/>
          </a:p>
        </p:txBody>
      </p:sp>
      <p:sp>
        <p:nvSpPr>
          <p:cNvPr id="8" name="Footer Placeholder 7">
            <a:extLst>
              <a:ext uri="{FF2B5EF4-FFF2-40B4-BE49-F238E27FC236}">
                <a16:creationId xmlns:a16="http://schemas.microsoft.com/office/drawing/2014/main" id="{8BDF43C2-15B7-D74C-8919-02DA66248CA5}"/>
              </a:ext>
            </a:extLst>
          </p:cNvPr>
          <p:cNvSpPr>
            <a:spLocks noGrp="1"/>
          </p:cNvSpPr>
          <p:nvPr>
            <p:ph type="ftr" sz="quarter" idx="11"/>
          </p:nvPr>
        </p:nvSpPr>
        <p:spPr/>
        <p:txBody>
          <a:bodyPr/>
          <a:lstStyle/>
          <a:p>
            <a:endParaRPr lang="en-ES"/>
          </a:p>
        </p:txBody>
      </p:sp>
      <p:sp>
        <p:nvSpPr>
          <p:cNvPr id="9" name="Slide Number Placeholder 8">
            <a:extLst>
              <a:ext uri="{FF2B5EF4-FFF2-40B4-BE49-F238E27FC236}">
                <a16:creationId xmlns:a16="http://schemas.microsoft.com/office/drawing/2014/main" id="{8E389521-ED33-5642-8A01-1138795999B0}"/>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1308889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9C15D-454C-364D-BDF6-0ED9549B37E3}"/>
              </a:ext>
            </a:extLst>
          </p:cNvPr>
          <p:cNvSpPr>
            <a:spLocks noGrp="1"/>
          </p:cNvSpPr>
          <p:nvPr>
            <p:ph type="title"/>
          </p:nvPr>
        </p:nvSpPr>
        <p:spPr/>
        <p:txBody>
          <a:bodyPr/>
          <a:lstStyle/>
          <a:p>
            <a:r>
              <a:rPr lang="en-GB"/>
              <a:t>Click to edit Master title style</a:t>
            </a:r>
            <a:endParaRPr lang="en-ES"/>
          </a:p>
        </p:txBody>
      </p:sp>
      <p:sp>
        <p:nvSpPr>
          <p:cNvPr id="3" name="Date Placeholder 2">
            <a:extLst>
              <a:ext uri="{FF2B5EF4-FFF2-40B4-BE49-F238E27FC236}">
                <a16:creationId xmlns:a16="http://schemas.microsoft.com/office/drawing/2014/main" id="{4FB64A24-3265-1E4A-A100-9F6D5CF8A9C0}"/>
              </a:ext>
            </a:extLst>
          </p:cNvPr>
          <p:cNvSpPr>
            <a:spLocks noGrp="1"/>
          </p:cNvSpPr>
          <p:nvPr>
            <p:ph type="dt" sz="half" idx="10"/>
          </p:nvPr>
        </p:nvSpPr>
        <p:spPr/>
        <p:txBody>
          <a:bodyPr/>
          <a:lstStyle/>
          <a:p>
            <a:fld id="{2A895F2C-50B8-EE47-896A-AC179E4995DC}" type="datetimeFigureOut">
              <a:rPr lang="en-ES" smtClean="0"/>
              <a:t>01/31/2024</a:t>
            </a:fld>
            <a:endParaRPr lang="en-ES"/>
          </a:p>
        </p:txBody>
      </p:sp>
      <p:sp>
        <p:nvSpPr>
          <p:cNvPr id="4" name="Footer Placeholder 3">
            <a:extLst>
              <a:ext uri="{FF2B5EF4-FFF2-40B4-BE49-F238E27FC236}">
                <a16:creationId xmlns:a16="http://schemas.microsoft.com/office/drawing/2014/main" id="{169D31D7-96DC-1E43-8DF6-C67C9DC23AC0}"/>
              </a:ext>
            </a:extLst>
          </p:cNvPr>
          <p:cNvSpPr>
            <a:spLocks noGrp="1"/>
          </p:cNvSpPr>
          <p:nvPr>
            <p:ph type="ftr" sz="quarter" idx="11"/>
          </p:nvPr>
        </p:nvSpPr>
        <p:spPr/>
        <p:txBody>
          <a:bodyPr/>
          <a:lstStyle/>
          <a:p>
            <a:endParaRPr lang="en-ES"/>
          </a:p>
        </p:txBody>
      </p:sp>
      <p:sp>
        <p:nvSpPr>
          <p:cNvPr id="5" name="Slide Number Placeholder 4">
            <a:extLst>
              <a:ext uri="{FF2B5EF4-FFF2-40B4-BE49-F238E27FC236}">
                <a16:creationId xmlns:a16="http://schemas.microsoft.com/office/drawing/2014/main" id="{BB4BDEEB-FAEF-0644-BBD0-E5097EC8CFDB}"/>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943939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9D8EDD-9088-3540-A87E-80B83E966CB5}"/>
              </a:ext>
            </a:extLst>
          </p:cNvPr>
          <p:cNvSpPr>
            <a:spLocks noGrp="1"/>
          </p:cNvSpPr>
          <p:nvPr>
            <p:ph type="dt" sz="half" idx="10"/>
          </p:nvPr>
        </p:nvSpPr>
        <p:spPr/>
        <p:txBody>
          <a:bodyPr/>
          <a:lstStyle/>
          <a:p>
            <a:fld id="{2A895F2C-50B8-EE47-896A-AC179E4995DC}" type="datetimeFigureOut">
              <a:rPr lang="en-ES" smtClean="0"/>
              <a:t>01/31/2024</a:t>
            </a:fld>
            <a:endParaRPr lang="en-ES"/>
          </a:p>
        </p:txBody>
      </p:sp>
      <p:sp>
        <p:nvSpPr>
          <p:cNvPr id="3" name="Footer Placeholder 2">
            <a:extLst>
              <a:ext uri="{FF2B5EF4-FFF2-40B4-BE49-F238E27FC236}">
                <a16:creationId xmlns:a16="http://schemas.microsoft.com/office/drawing/2014/main" id="{F6718A9D-D064-424A-B6F2-E414179FDBCC}"/>
              </a:ext>
            </a:extLst>
          </p:cNvPr>
          <p:cNvSpPr>
            <a:spLocks noGrp="1"/>
          </p:cNvSpPr>
          <p:nvPr>
            <p:ph type="ftr" sz="quarter" idx="11"/>
          </p:nvPr>
        </p:nvSpPr>
        <p:spPr/>
        <p:txBody>
          <a:bodyPr/>
          <a:lstStyle/>
          <a:p>
            <a:endParaRPr lang="en-ES"/>
          </a:p>
        </p:txBody>
      </p:sp>
      <p:sp>
        <p:nvSpPr>
          <p:cNvPr id="4" name="Slide Number Placeholder 3">
            <a:extLst>
              <a:ext uri="{FF2B5EF4-FFF2-40B4-BE49-F238E27FC236}">
                <a16:creationId xmlns:a16="http://schemas.microsoft.com/office/drawing/2014/main" id="{FD7538CC-C136-EB4B-9537-BFB1D258153D}"/>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765115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02370-CB69-9B42-8D87-681FC91BC54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S"/>
          </a:p>
        </p:txBody>
      </p:sp>
      <p:sp>
        <p:nvSpPr>
          <p:cNvPr id="3" name="Content Placeholder 2">
            <a:extLst>
              <a:ext uri="{FF2B5EF4-FFF2-40B4-BE49-F238E27FC236}">
                <a16:creationId xmlns:a16="http://schemas.microsoft.com/office/drawing/2014/main" id="{3193161C-14F4-004A-9A46-6385CF73BB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Text Placeholder 3">
            <a:extLst>
              <a:ext uri="{FF2B5EF4-FFF2-40B4-BE49-F238E27FC236}">
                <a16:creationId xmlns:a16="http://schemas.microsoft.com/office/drawing/2014/main" id="{816FEC12-F972-DB4F-830E-49CDFA5CC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DB76D3-EC29-A041-9108-92C3BE8C0D2F}"/>
              </a:ext>
            </a:extLst>
          </p:cNvPr>
          <p:cNvSpPr>
            <a:spLocks noGrp="1"/>
          </p:cNvSpPr>
          <p:nvPr>
            <p:ph type="dt" sz="half" idx="10"/>
          </p:nvPr>
        </p:nvSpPr>
        <p:spPr/>
        <p:txBody>
          <a:bodyPr/>
          <a:lstStyle/>
          <a:p>
            <a:fld id="{2A895F2C-50B8-EE47-896A-AC179E4995DC}" type="datetimeFigureOut">
              <a:rPr lang="en-ES" smtClean="0"/>
              <a:t>01/31/2024</a:t>
            </a:fld>
            <a:endParaRPr lang="en-ES"/>
          </a:p>
        </p:txBody>
      </p:sp>
      <p:sp>
        <p:nvSpPr>
          <p:cNvPr id="6" name="Footer Placeholder 5">
            <a:extLst>
              <a:ext uri="{FF2B5EF4-FFF2-40B4-BE49-F238E27FC236}">
                <a16:creationId xmlns:a16="http://schemas.microsoft.com/office/drawing/2014/main" id="{D56CD103-4FC0-634C-8EFD-A6E38727A1FF}"/>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7FFC5719-AFBF-D643-A1E9-796973E6ED22}"/>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272308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E0614-6659-EB46-A706-8E3321648D3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S"/>
          </a:p>
        </p:txBody>
      </p:sp>
      <p:sp>
        <p:nvSpPr>
          <p:cNvPr id="3" name="Picture Placeholder 2">
            <a:extLst>
              <a:ext uri="{FF2B5EF4-FFF2-40B4-BE49-F238E27FC236}">
                <a16:creationId xmlns:a16="http://schemas.microsoft.com/office/drawing/2014/main" id="{8A366ADB-DC00-0C43-B722-09A575E9D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S"/>
          </a:p>
        </p:txBody>
      </p:sp>
      <p:sp>
        <p:nvSpPr>
          <p:cNvPr id="4" name="Text Placeholder 3">
            <a:extLst>
              <a:ext uri="{FF2B5EF4-FFF2-40B4-BE49-F238E27FC236}">
                <a16:creationId xmlns:a16="http://schemas.microsoft.com/office/drawing/2014/main" id="{3153EABA-E722-EA49-B994-277995FC3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6A49783-E57C-CD46-ADA9-0A2A3EF5A34B}"/>
              </a:ext>
            </a:extLst>
          </p:cNvPr>
          <p:cNvSpPr>
            <a:spLocks noGrp="1"/>
          </p:cNvSpPr>
          <p:nvPr>
            <p:ph type="dt" sz="half" idx="10"/>
          </p:nvPr>
        </p:nvSpPr>
        <p:spPr/>
        <p:txBody>
          <a:bodyPr/>
          <a:lstStyle/>
          <a:p>
            <a:fld id="{2A895F2C-50B8-EE47-896A-AC179E4995DC}" type="datetimeFigureOut">
              <a:rPr lang="en-ES" smtClean="0"/>
              <a:t>01/31/2024</a:t>
            </a:fld>
            <a:endParaRPr lang="en-ES"/>
          </a:p>
        </p:txBody>
      </p:sp>
      <p:sp>
        <p:nvSpPr>
          <p:cNvPr id="6" name="Footer Placeholder 5">
            <a:extLst>
              <a:ext uri="{FF2B5EF4-FFF2-40B4-BE49-F238E27FC236}">
                <a16:creationId xmlns:a16="http://schemas.microsoft.com/office/drawing/2014/main" id="{7AC280CA-2596-944A-9FB7-761F82B76A15}"/>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6A93DC0F-680C-E740-8B6B-3A1666B7F8A0}"/>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72219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bg2"/>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793448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58E5-2C05-6F41-8A23-D3E8E13C9B29}"/>
              </a:ext>
            </a:extLst>
          </p:cNvPr>
          <p:cNvSpPr>
            <a:spLocks noGrp="1"/>
          </p:cNvSpPr>
          <p:nvPr>
            <p:ph type="title"/>
          </p:nvPr>
        </p:nvSpPr>
        <p:spPr/>
        <p:txBody>
          <a:bodyPr/>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8444019A-4585-0842-A4F5-A02B7A13DF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A1EBF43A-A56F-504E-82F7-CDC111A63C5B}"/>
              </a:ext>
            </a:extLst>
          </p:cNvPr>
          <p:cNvSpPr>
            <a:spLocks noGrp="1"/>
          </p:cNvSpPr>
          <p:nvPr>
            <p:ph type="dt" sz="half" idx="10"/>
          </p:nvPr>
        </p:nvSpPr>
        <p:spPr/>
        <p:txBody>
          <a:bodyPr/>
          <a:lstStyle/>
          <a:p>
            <a:fld id="{2A895F2C-50B8-EE47-896A-AC179E4995DC}" type="datetimeFigureOut">
              <a:rPr lang="en-ES" smtClean="0"/>
              <a:t>01/31/2024</a:t>
            </a:fld>
            <a:endParaRPr lang="en-ES"/>
          </a:p>
        </p:txBody>
      </p:sp>
      <p:sp>
        <p:nvSpPr>
          <p:cNvPr id="5" name="Footer Placeholder 4">
            <a:extLst>
              <a:ext uri="{FF2B5EF4-FFF2-40B4-BE49-F238E27FC236}">
                <a16:creationId xmlns:a16="http://schemas.microsoft.com/office/drawing/2014/main" id="{A77711DA-3466-674A-9399-0CCA46F106CB}"/>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8939A817-3498-0440-B5C2-288C45508DB6}"/>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968774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38ECBD-5AF8-EE4C-B1F0-6BADF51F30D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26C58C5E-18F7-5249-BC6C-95F5A9CA5EA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0F6E053D-5644-3D4C-BFEC-9B2AED00A92D}"/>
              </a:ext>
            </a:extLst>
          </p:cNvPr>
          <p:cNvSpPr>
            <a:spLocks noGrp="1"/>
          </p:cNvSpPr>
          <p:nvPr>
            <p:ph type="dt" sz="half" idx="10"/>
          </p:nvPr>
        </p:nvSpPr>
        <p:spPr/>
        <p:txBody>
          <a:bodyPr/>
          <a:lstStyle/>
          <a:p>
            <a:fld id="{2A895F2C-50B8-EE47-896A-AC179E4995DC}" type="datetimeFigureOut">
              <a:rPr lang="en-ES" smtClean="0"/>
              <a:t>01/31/2024</a:t>
            </a:fld>
            <a:endParaRPr lang="en-ES"/>
          </a:p>
        </p:txBody>
      </p:sp>
      <p:sp>
        <p:nvSpPr>
          <p:cNvPr id="5" name="Footer Placeholder 4">
            <a:extLst>
              <a:ext uri="{FF2B5EF4-FFF2-40B4-BE49-F238E27FC236}">
                <a16:creationId xmlns:a16="http://schemas.microsoft.com/office/drawing/2014/main" id="{C805F68C-4918-1449-9236-F21E8125EC6E}"/>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292AE548-A9BA-984B-AFE8-CFC30CA96762}"/>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141299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848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406886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27933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US" dirty="0"/>
              <a:t>Click to </a:t>
            </a:r>
            <a:r>
              <a:rPr lang="en-GB" noProof="0" dirty="0"/>
              <a:t>edit</a:t>
            </a:r>
            <a:r>
              <a:rPr lang="en-US" dirty="0"/>
              <a: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05145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Footer Placeholder 4">
            <a:extLst>
              <a:ext uri="{FF2B5EF4-FFF2-40B4-BE49-F238E27FC236}">
                <a16:creationId xmlns:a16="http://schemas.microsoft.com/office/drawing/2014/main" id="{DBCC5060-0956-494D-BDA8-83E48EFB48B7}"/>
              </a:ext>
            </a:extLst>
          </p:cNvPr>
          <p:cNvSpPr>
            <a:spLocks noGrp="1"/>
          </p:cNvSpPr>
          <p:nvPr>
            <p:ph type="ftr" sz="quarter" idx="11"/>
          </p:nvPr>
        </p:nvSpPr>
        <p:spPr>
          <a:xfrm>
            <a:off x="648000" y="6192000"/>
            <a:ext cx="10848000" cy="180000"/>
          </a:xfrm>
        </p:spPr>
        <p:txBody>
          <a:bodyPr/>
          <a:lstStyle/>
          <a:p>
            <a:r>
              <a:rPr lang="en-GB" noProof="0"/>
              <a:t>www.teachingenglish.org.uk</a:t>
            </a:r>
            <a:endParaRPr lang="en-GB" noProof="0" dirty="0"/>
          </a:p>
        </p:txBody>
      </p:sp>
    </p:spTree>
    <p:extLst>
      <p:ext uri="{BB962C8B-B14F-4D97-AF65-F5344CB8AC3E}">
        <p14:creationId xmlns:p14="http://schemas.microsoft.com/office/powerpoint/2010/main" val="1112072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accent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93950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3342158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78144029-A22A-9A49-B9EE-98B449D69D85}"/>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26" r:id="rId2"/>
    <p:sldLayoutId id="2147483745" r:id="rId3"/>
  </p:sldLayoutIdLst>
  <p:hf sldNum="0"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bg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2"/>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2"/>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bg2"/>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bg2"/>
        </a:buClr>
        <a:buFont typeface="British Council Sans" panose="020B05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06F040B-0B1A-1441-942C-BE62348984CF}"/>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Lst>
  <p:hf sldNum="0"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F291D8B-9729-0B42-945A-DB3A4021540D}"/>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5898287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64" r:id="rId3"/>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BC31D06-11C4-444F-B6A7-6348071675B7}"/>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111916065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laceholder 2"/>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648000" y="6192000"/>
            <a:ext cx="10439999" cy="180000"/>
          </a:xfrm>
          <a:prstGeom prst="rect">
            <a:avLst/>
          </a:prstGeom>
        </p:spPr>
        <p:txBody>
          <a:bodyPr vert="horz" lIns="0" tIns="0" rIns="0" bIns="0" rtlCol="0" anchor="b" anchorCtr="0"/>
          <a:lstStyle>
            <a:lvl1pPr algn="l">
              <a:defRPr sz="1200">
                <a:solidFill>
                  <a:schemeClr val="tx1"/>
                </a:solidFill>
              </a:defRPr>
            </a:lvl1pPr>
          </a:lstStyle>
          <a:p>
            <a:r>
              <a:rPr lang="en-GB" noProof="0"/>
              <a:t>www.teachingenglish.org.uk</a:t>
            </a:r>
            <a:endParaRPr lang="en-GB" noProof="0" dirty="0"/>
          </a:p>
        </p:txBody>
      </p:sp>
      <p:sp>
        <p:nvSpPr>
          <p:cNvPr id="6" name="Slide Number Placeholder 5"/>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cxnSp>
        <p:nvCxnSpPr>
          <p:cNvPr id="7" name="Straight Connector 6">
            <a:extLst>
              <a:ext uri="{FF2B5EF4-FFF2-40B4-BE49-F238E27FC236}">
                <a16:creationId xmlns:a16="http://schemas.microsoft.com/office/drawing/2014/main" id="{DD557C23-2C1E-6744-965A-EB94DA68E1AC}"/>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43337C-4476-0C46-9F6A-B732ABBE61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ES"/>
          </a:p>
        </p:txBody>
      </p:sp>
      <p:sp>
        <p:nvSpPr>
          <p:cNvPr id="3" name="Text Placeholder 2">
            <a:extLst>
              <a:ext uri="{FF2B5EF4-FFF2-40B4-BE49-F238E27FC236}">
                <a16:creationId xmlns:a16="http://schemas.microsoft.com/office/drawing/2014/main" id="{262E42B2-5106-8E4D-A6B9-95659CCBB3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FB971860-D38B-8349-BA26-A69F646103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95F2C-50B8-EE47-896A-AC179E4995DC}" type="datetimeFigureOut">
              <a:rPr lang="en-ES" smtClean="0"/>
              <a:t>01/31/2024</a:t>
            </a:fld>
            <a:endParaRPr lang="en-ES"/>
          </a:p>
        </p:txBody>
      </p:sp>
      <p:sp>
        <p:nvSpPr>
          <p:cNvPr id="5" name="Footer Placeholder 4">
            <a:extLst>
              <a:ext uri="{FF2B5EF4-FFF2-40B4-BE49-F238E27FC236}">
                <a16:creationId xmlns:a16="http://schemas.microsoft.com/office/drawing/2014/main" id="{76366D2D-5F84-1A4E-BBE1-247F24E0A7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S"/>
          </a:p>
        </p:txBody>
      </p:sp>
      <p:sp>
        <p:nvSpPr>
          <p:cNvPr id="6" name="Slide Number Placeholder 5">
            <a:extLst>
              <a:ext uri="{FF2B5EF4-FFF2-40B4-BE49-F238E27FC236}">
                <a16:creationId xmlns:a16="http://schemas.microsoft.com/office/drawing/2014/main" id="{9A7C0873-67A8-8846-B3AF-BFD85F816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CC911-34ED-C141-AB1C-C424FE40F12D}" type="slidenum">
              <a:rPr lang="en-ES" smtClean="0"/>
              <a:t>‹#›</a:t>
            </a:fld>
            <a:endParaRPr lang="en-ES"/>
          </a:p>
        </p:txBody>
      </p:sp>
    </p:spTree>
    <p:extLst>
      <p:ext uri="{BB962C8B-B14F-4D97-AF65-F5344CB8AC3E}">
        <p14:creationId xmlns:p14="http://schemas.microsoft.com/office/powerpoint/2010/main" val="75833302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48000" y="2700000"/>
            <a:ext cx="6876000" cy="729000"/>
          </a:xfrm>
        </p:spPr>
        <p:txBody>
          <a:bodyPr>
            <a:noAutofit/>
          </a:bodyPr>
          <a:lstStyle/>
          <a:p>
            <a:r>
              <a:rPr lang="en-GB" sz="4000" dirty="0"/>
              <a:t>Lies in Shakespeare’s ‘Othello’</a:t>
            </a:r>
          </a:p>
        </p:txBody>
      </p:sp>
      <p:sp>
        <p:nvSpPr>
          <p:cNvPr id="4" name="Subtitle 3"/>
          <p:cNvSpPr>
            <a:spLocks noGrp="1"/>
          </p:cNvSpPr>
          <p:nvPr>
            <p:ph type="subTitle" idx="1"/>
          </p:nvPr>
        </p:nvSpPr>
        <p:spPr/>
        <p:txBody>
          <a:bodyPr>
            <a:normAutofit/>
          </a:bodyPr>
          <a:lstStyle/>
          <a:p>
            <a:r>
              <a:rPr lang="en-GB" dirty="0"/>
              <a:t>TeachingEnglish lesson</a:t>
            </a:r>
          </a:p>
        </p:txBody>
      </p:sp>
      <p:sp>
        <p:nvSpPr>
          <p:cNvPr id="2" name="Footer Placeholder 1"/>
          <p:cNvSpPr>
            <a:spLocks noGrp="1"/>
          </p:cNvSpPr>
          <p:nvPr>
            <p:ph type="ftr" sz="quarter" idx="11"/>
          </p:nvPr>
        </p:nvSpPr>
        <p:spPr/>
        <p:txBody>
          <a:bodyPr/>
          <a:lstStyle/>
          <a:p>
            <a:r>
              <a:rPr lang="en-GB" dirty="0"/>
              <a:t>www.teachingenglish.org.uk</a:t>
            </a:r>
          </a:p>
        </p:txBody>
      </p:sp>
      <p:sp>
        <p:nvSpPr>
          <p:cNvPr id="13" name="Text Placeholder 12">
            <a:extLst>
              <a:ext uri="{FF2B5EF4-FFF2-40B4-BE49-F238E27FC236}">
                <a16:creationId xmlns:a16="http://schemas.microsoft.com/office/drawing/2014/main" id="{50EC0CEC-1BF7-FB4F-8AF9-847F9A9BB220}"/>
              </a:ext>
            </a:extLst>
          </p:cNvPr>
          <p:cNvSpPr>
            <a:spLocks noGrp="1"/>
          </p:cNvSpPr>
          <p:nvPr>
            <p:ph type="body" sz="quarter" idx="13"/>
          </p:nvPr>
        </p:nvSpPr>
        <p:spPr/>
        <p:txBody>
          <a:bodyPr>
            <a:normAutofit fontScale="92500" lnSpcReduction="10000"/>
          </a:bodyPr>
          <a:lstStyle/>
          <a:p>
            <a:r>
              <a:rPr lang="es-ES" dirty="0" err="1"/>
              <a:t>January</a:t>
            </a:r>
            <a:r>
              <a:rPr lang="es-ES" dirty="0"/>
              <a:t> 2024</a:t>
            </a:r>
            <a:endParaRPr lang="en-GB" dirty="0"/>
          </a:p>
        </p:txBody>
      </p:sp>
      <p:sp>
        <p:nvSpPr>
          <p:cNvPr id="5" name="TextBox 4">
            <a:extLst>
              <a:ext uri="{FF2B5EF4-FFF2-40B4-BE49-F238E27FC236}">
                <a16:creationId xmlns:a16="http://schemas.microsoft.com/office/drawing/2014/main" id="{88555051-4B29-D942-AA20-875F9F7069EE}"/>
              </a:ext>
            </a:extLst>
          </p:cNvPr>
          <p:cNvSpPr txBox="1"/>
          <p:nvPr/>
        </p:nvSpPr>
        <p:spPr>
          <a:xfrm>
            <a:off x="3699982" y="200972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6950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Lies in Shakespeare’s ‘Othello’</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3" name="CuadroTexto 2">
            <a:extLst>
              <a:ext uri="{FF2B5EF4-FFF2-40B4-BE49-F238E27FC236}">
                <a16:creationId xmlns:a16="http://schemas.microsoft.com/office/drawing/2014/main" id="{EE0F8A2B-9685-CE4B-90FB-10FDCEA39C1F}"/>
              </a:ext>
            </a:extLst>
          </p:cNvPr>
          <p:cNvSpPr txBox="1"/>
          <p:nvPr/>
        </p:nvSpPr>
        <p:spPr>
          <a:xfrm>
            <a:off x="538718" y="971379"/>
            <a:ext cx="10549281" cy="2958246"/>
          </a:xfrm>
          <a:prstGeom prst="rect">
            <a:avLst/>
          </a:prstGeom>
          <a:noFill/>
        </p:spPr>
        <p:txBody>
          <a:bodyPr wrap="square" rtlCol="0">
            <a:spAutoFit/>
          </a:bodyPr>
          <a:lstStyle/>
          <a:p>
            <a:pPr>
              <a:lnSpc>
                <a:spcPct val="115000"/>
              </a:lnSpc>
              <a:spcAft>
                <a:spcPts val="1000"/>
              </a:spcAft>
            </a:pPr>
            <a:r>
              <a:rPr lang="en-US" sz="1800" b="1" dirty="0">
                <a:effectLst/>
                <a:ea typeface="Times New Roman" panose="02020603050405020304" pitchFamily="18" charset="0"/>
              </a:rPr>
              <a:t>Task 6: Discuss these questions.</a:t>
            </a:r>
            <a:endParaRPr lang="en-GB" sz="1800" dirty="0">
              <a:effectLst/>
              <a:ea typeface="Times New Roman" panose="02020603050405020304" pitchFamily="18" charset="0"/>
            </a:endParaRPr>
          </a:p>
          <a:p>
            <a:pPr marL="342900" lvl="0" indent="-342900">
              <a:lnSpc>
                <a:spcPct val="115000"/>
              </a:lnSpc>
              <a:spcAft>
                <a:spcPts val="600"/>
              </a:spcAft>
              <a:buFont typeface="+mj-lt"/>
              <a:buAutoNum type="arabicPeriod"/>
              <a:tabLst>
                <a:tab pos="270510" algn="l"/>
                <a:tab pos="6436995" algn="l"/>
              </a:tabLst>
            </a:pPr>
            <a:r>
              <a:rPr lang="en-US" sz="1800" dirty="0">
                <a:solidFill>
                  <a:srgbClr val="000000"/>
                </a:solidFill>
                <a:effectLst/>
                <a:ea typeface="?????? Pro W3"/>
                <a:cs typeface="Times New Roman" panose="02020603050405020304" pitchFamily="18" charset="0"/>
              </a:rPr>
              <a:t>As well as being lied to by Iago, Othello lies to himself. In what way do people lie to themselves?</a:t>
            </a:r>
            <a:endParaRPr lang="en-GB" sz="1800" dirty="0">
              <a:solidFill>
                <a:srgbClr val="000000"/>
              </a:solidFill>
              <a:effectLst/>
              <a:ea typeface="?????? Pro W3"/>
              <a:cs typeface="Times New Roman" panose="02020603050405020304" pitchFamily="18" charset="0"/>
            </a:endParaRPr>
          </a:p>
          <a:p>
            <a:pPr marL="342900" lvl="0" indent="-342900">
              <a:lnSpc>
                <a:spcPct val="115000"/>
              </a:lnSpc>
              <a:spcAft>
                <a:spcPts val="600"/>
              </a:spcAft>
              <a:buFont typeface="+mj-lt"/>
              <a:buAutoNum type="arabicPeriod"/>
              <a:tabLst>
                <a:tab pos="270510" algn="l"/>
                <a:tab pos="6436995" algn="l"/>
              </a:tabLst>
            </a:pPr>
            <a:r>
              <a:rPr lang="en-US" sz="1800" dirty="0">
                <a:solidFill>
                  <a:srgbClr val="000000"/>
                </a:solidFill>
                <a:effectLst/>
                <a:ea typeface="?????? Pro W3"/>
                <a:cs typeface="Times New Roman" panose="02020603050405020304" pitchFamily="18" charset="0"/>
              </a:rPr>
              <a:t>When was the last time someone told you a lie and you found out about it?	</a:t>
            </a:r>
            <a:endParaRPr lang="en-GB" sz="1800" dirty="0">
              <a:solidFill>
                <a:srgbClr val="000000"/>
              </a:solidFill>
              <a:effectLst/>
              <a:ea typeface="?????? Pro W3"/>
              <a:cs typeface="Times New Roman" panose="02020603050405020304" pitchFamily="18" charset="0"/>
            </a:endParaRPr>
          </a:p>
          <a:p>
            <a:pPr marL="342900" lvl="0" indent="-342900">
              <a:lnSpc>
                <a:spcPct val="115000"/>
              </a:lnSpc>
              <a:spcAft>
                <a:spcPts val="600"/>
              </a:spcAft>
              <a:buFont typeface="+mj-lt"/>
              <a:buAutoNum type="arabicPeriod"/>
              <a:tabLst>
                <a:tab pos="270510" algn="l"/>
                <a:tab pos="6436995" algn="l"/>
              </a:tabLst>
            </a:pPr>
            <a:r>
              <a:rPr lang="en-US" sz="1800" dirty="0">
                <a:solidFill>
                  <a:srgbClr val="000000"/>
                </a:solidFill>
                <a:effectLst/>
                <a:ea typeface="?????? Pro W3"/>
                <a:cs typeface="Times New Roman" panose="02020603050405020304" pitchFamily="18" charset="0"/>
              </a:rPr>
              <a:t>Is there a difference between good and bad lies? Is it OK to lie sometimes?</a:t>
            </a:r>
            <a:endParaRPr lang="en-GB" sz="1800" dirty="0">
              <a:solidFill>
                <a:srgbClr val="000000"/>
              </a:solidFill>
              <a:effectLst/>
              <a:ea typeface="?????? Pro W3"/>
              <a:cs typeface="Times New Roman" panose="02020603050405020304" pitchFamily="18" charset="0"/>
            </a:endParaRPr>
          </a:p>
          <a:p>
            <a:pPr marL="342900" lvl="0" indent="-342900">
              <a:lnSpc>
                <a:spcPct val="115000"/>
              </a:lnSpc>
              <a:buFont typeface="+mj-lt"/>
              <a:buAutoNum type="arabicPeriod"/>
              <a:tabLst>
                <a:tab pos="270510" algn="l"/>
                <a:tab pos="6436995" algn="l"/>
              </a:tabLst>
            </a:pPr>
            <a:r>
              <a:rPr lang="en-US" sz="1800" dirty="0">
                <a:solidFill>
                  <a:srgbClr val="000000"/>
                </a:solidFill>
                <a:effectLst/>
                <a:ea typeface="?????? Pro W3"/>
                <a:cs typeface="Times New Roman" panose="02020603050405020304" pitchFamily="18" charset="0"/>
              </a:rPr>
              <a:t>‘If you tell the truth, you don’t have to remember anything.’ </a:t>
            </a:r>
            <a:br>
              <a:rPr lang="en-US" sz="1800" dirty="0">
                <a:solidFill>
                  <a:srgbClr val="000000"/>
                </a:solidFill>
                <a:effectLst/>
                <a:ea typeface="?????? Pro W3"/>
                <a:cs typeface="Times New Roman" panose="02020603050405020304" pitchFamily="18" charset="0"/>
              </a:rPr>
            </a:br>
            <a:r>
              <a:rPr lang="en-US" sz="1800" dirty="0">
                <a:solidFill>
                  <a:srgbClr val="000000"/>
                </a:solidFill>
                <a:effectLst/>
                <a:ea typeface="?????? Pro W3"/>
                <a:cs typeface="Times New Roman" panose="02020603050405020304" pitchFamily="18" charset="0"/>
              </a:rPr>
              <a:t>Do you agree with this quotation from Mark Twain? Why? Why not?</a:t>
            </a:r>
            <a:endParaRPr lang="en-GB" sz="1800" dirty="0">
              <a:solidFill>
                <a:srgbClr val="000000"/>
              </a:solidFill>
              <a:effectLst/>
              <a:ea typeface="?????? Pro W3"/>
              <a:cs typeface="Times New Roman" panose="02020603050405020304" pitchFamily="18" charset="0"/>
            </a:endParaRPr>
          </a:p>
          <a:p>
            <a:endParaRPr lang="es-ES" dirty="0"/>
          </a:p>
        </p:txBody>
      </p:sp>
    </p:spTree>
    <p:extLst>
      <p:ext uri="{BB962C8B-B14F-4D97-AF65-F5344CB8AC3E}">
        <p14:creationId xmlns:p14="http://schemas.microsoft.com/office/powerpoint/2010/main" val="1575934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000" dirty="0"/>
              <a:t>Lies in Shakespeare’s ‘Othello’</a:t>
            </a:r>
            <a:endParaRPr lang="en-GB" sz="4000" dirty="0"/>
          </a:p>
        </p:txBody>
      </p:sp>
      <p:sp>
        <p:nvSpPr>
          <p:cNvPr id="4" name="Subtitle 3"/>
          <p:cNvSpPr>
            <a:spLocks noGrp="1"/>
          </p:cNvSpPr>
          <p:nvPr>
            <p:ph type="subTitle" idx="1"/>
          </p:nvPr>
        </p:nvSpPr>
        <p:spPr/>
        <p:txBody>
          <a:bodyPr>
            <a:normAutofit/>
          </a:bodyPr>
          <a:lstStyle/>
          <a:p>
            <a:r>
              <a:rPr lang="en-GB" dirty="0"/>
              <a:t>TeachingEnglish lessons</a:t>
            </a:r>
          </a:p>
        </p:txBody>
      </p:sp>
      <p:sp>
        <p:nvSpPr>
          <p:cNvPr id="2" name="Footer Placeholder 1"/>
          <p:cNvSpPr>
            <a:spLocks noGrp="1"/>
          </p:cNvSpPr>
          <p:nvPr>
            <p:ph type="ftr" sz="quarter" idx="11"/>
          </p:nvPr>
        </p:nvSpPr>
        <p:spPr/>
        <p:txBody>
          <a:bodyPr/>
          <a:lstStyle/>
          <a:p>
            <a:r>
              <a:rPr lang="en-GB"/>
              <a:t>www.teachingenglish.org.uk</a:t>
            </a:r>
            <a:endParaRPr lang="en-GB" dirty="0"/>
          </a:p>
        </p:txBody>
      </p:sp>
      <p:sp>
        <p:nvSpPr>
          <p:cNvPr id="13" name="Text Placeholder 12">
            <a:extLst>
              <a:ext uri="{FF2B5EF4-FFF2-40B4-BE49-F238E27FC236}">
                <a16:creationId xmlns:a16="http://schemas.microsoft.com/office/drawing/2014/main" id="{50EC0CEC-1BF7-FB4F-8AF9-847F9A9BB220}"/>
              </a:ext>
            </a:extLst>
          </p:cNvPr>
          <p:cNvSpPr>
            <a:spLocks noGrp="1"/>
          </p:cNvSpPr>
          <p:nvPr>
            <p:ph type="body" sz="quarter" idx="13"/>
          </p:nvPr>
        </p:nvSpPr>
        <p:spPr/>
        <p:txBody>
          <a:bodyPr>
            <a:normAutofit fontScale="92500" lnSpcReduction="10000"/>
          </a:bodyPr>
          <a:lstStyle/>
          <a:p>
            <a:r>
              <a:rPr lang="en-GB" dirty="0"/>
              <a:t>Thanks for attending the lesson</a:t>
            </a:r>
          </a:p>
        </p:txBody>
      </p:sp>
    </p:spTree>
    <p:extLst>
      <p:ext uri="{BB962C8B-B14F-4D97-AF65-F5344CB8AC3E}">
        <p14:creationId xmlns:p14="http://schemas.microsoft.com/office/powerpoint/2010/main" val="2299475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Lies in Shakespeare’s ‘Othello’</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3" name="CuadroTexto 2">
            <a:extLst>
              <a:ext uri="{FF2B5EF4-FFF2-40B4-BE49-F238E27FC236}">
                <a16:creationId xmlns:a16="http://schemas.microsoft.com/office/drawing/2014/main" id="{EE0F8A2B-9685-CE4B-90FB-10FDCEA39C1F}"/>
              </a:ext>
            </a:extLst>
          </p:cNvPr>
          <p:cNvSpPr txBox="1"/>
          <p:nvPr/>
        </p:nvSpPr>
        <p:spPr>
          <a:xfrm>
            <a:off x="538718" y="971379"/>
            <a:ext cx="10549281" cy="1477328"/>
          </a:xfrm>
          <a:prstGeom prst="rect">
            <a:avLst/>
          </a:prstGeom>
          <a:noFill/>
        </p:spPr>
        <p:txBody>
          <a:bodyPr wrap="square" rtlCol="0">
            <a:spAutoFit/>
          </a:bodyPr>
          <a:lstStyle/>
          <a:p>
            <a:r>
              <a:rPr lang="en-GB" b="1" dirty="0"/>
              <a:t>Lead-in: This picture shows a scene from Shakespeare’s play ‘Othello’.  Discuss the questions about the picture.</a:t>
            </a:r>
          </a:p>
          <a:p>
            <a:endParaRPr lang="en-GB" b="1" dirty="0"/>
          </a:p>
          <a:p>
            <a:endParaRPr lang="es-ES" dirty="0"/>
          </a:p>
          <a:p>
            <a:endParaRPr lang="es-ES" dirty="0"/>
          </a:p>
        </p:txBody>
      </p:sp>
      <p:sp>
        <p:nvSpPr>
          <p:cNvPr id="6" name="CuadroTexto 2">
            <a:extLst>
              <a:ext uri="{FF2B5EF4-FFF2-40B4-BE49-F238E27FC236}">
                <a16:creationId xmlns:a16="http://schemas.microsoft.com/office/drawing/2014/main" id="{CBFC1A18-9FCB-5BAD-157B-01A0D16F739C}"/>
              </a:ext>
            </a:extLst>
          </p:cNvPr>
          <p:cNvSpPr txBox="1"/>
          <p:nvPr/>
        </p:nvSpPr>
        <p:spPr>
          <a:xfrm>
            <a:off x="7689119" y="2093541"/>
            <a:ext cx="3566793" cy="3416320"/>
          </a:xfrm>
          <a:prstGeom prst="rect">
            <a:avLst/>
          </a:prstGeom>
          <a:noFill/>
        </p:spPr>
        <p:txBody>
          <a:bodyPr wrap="square" rtlCol="0">
            <a:spAutoFit/>
          </a:bodyPr>
          <a:lstStyle/>
          <a:p>
            <a:endParaRPr lang="en-GB" dirty="0"/>
          </a:p>
          <a:p>
            <a:pPr marL="342900" indent="-342900">
              <a:buAutoNum type="arabicPeriod"/>
            </a:pPr>
            <a:r>
              <a:rPr lang="en-GB" dirty="0"/>
              <a:t>What</a:t>
            </a:r>
            <a:r>
              <a:rPr lang="es-ES" dirty="0"/>
              <a:t> can </a:t>
            </a:r>
            <a:r>
              <a:rPr lang="es-ES" dirty="0" err="1"/>
              <a:t>you</a:t>
            </a:r>
            <a:r>
              <a:rPr lang="es-ES" dirty="0"/>
              <a:t> </a:t>
            </a:r>
            <a:r>
              <a:rPr lang="es-ES" dirty="0" err="1"/>
              <a:t>see</a:t>
            </a:r>
            <a:r>
              <a:rPr lang="es-ES" dirty="0"/>
              <a:t> in </a:t>
            </a:r>
            <a:r>
              <a:rPr lang="es-ES" dirty="0" err="1"/>
              <a:t>the</a:t>
            </a:r>
            <a:r>
              <a:rPr lang="es-ES" dirty="0"/>
              <a:t> </a:t>
            </a:r>
            <a:r>
              <a:rPr lang="es-ES" dirty="0" err="1"/>
              <a:t>picture</a:t>
            </a:r>
            <a:r>
              <a:rPr lang="es-ES" dirty="0"/>
              <a:t>?</a:t>
            </a:r>
          </a:p>
          <a:p>
            <a:pPr marL="342900" indent="-342900">
              <a:buAutoNum type="arabicPeriod"/>
            </a:pPr>
            <a:endParaRPr lang="es-ES" dirty="0"/>
          </a:p>
          <a:p>
            <a:pPr marL="342900" indent="-342900">
              <a:buAutoNum type="arabicPeriod"/>
            </a:pPr>
            <a:r>
              <a:rPr lang="es-ES" dirty="0" err="1"/>
              <a:t>Why</a:t>
            </a:r>
            <a:r>
              <a:rPr lang="es-ES" dirty="0"/>
              <a:t> do </a:t>
            </a:r>
            <a:r>
              <a:rPr lang="es-ES" dirty="0" err="1"/>
              <a:t>you</a:t>
            </a:r>
            <a:r>
              <a:rPr lang="es-ES" dirty="0"/>
              <a:t> </a:t>
            </a:r>
            <a:r>
              <a:rPr lang="es-ES" dirty="0" err="1"/>
              <a:t>think</a:t>
            </a:r>
            <a:r>
              <a:rPr lang="es-ES" dirty="0"/>
              <a:t> </a:t>
            </a:r>
            <a:r>
              <a:rPr lang="es-ES" dirty="0" err="1"/>
              <a:t>the</a:t>
            </a:r>
            <a:r>
              <a:rPr lang="es-ES" dirty="0"/>
              <a:t> </a:t>
            </a:r>
            <a:r>
              <a:rPr lang="es-ES" dirty="0" err="1"/>
              <a:t>men</a:t>
            </a:r>
            <a:r>
              <a:rPr lang="es-ES" dirty="0"/>
              <a:t> </a:t>
            </a:r>
            <a:r>
              <a:rPr lang="es-ES" dirty="0" err="1"/>
              <a:t>on</a:t>
            </a:r>
            <a:r>
              <a:rPr lang="es-ES" dirty="0"/>
              <a:t> </a:t>
            </a:r>
            <a:r>
              <a:rPr lang="es-ES" dirty="0" err="1"/>
              <a:t>the</a:t>
            </a:r>
            <a:r>
              <a:rPr lang="es-ES" dirty="0"/>
              <a:t> </a:t>
            </a:r>
            <a:r>
              <a:rPr lang="es-ES" dirty="0" err="1"/>
              <a:t>terrace</a:t>
            </a:r>
            <a:r>
              <a:rPr lang="es-ES" dirty="0"/>
              <a:t> are </a:t>
            </a:r>
            <a:r>
              <a:rPr lang="es-ES" dirty="0" err="1"/>
              <a:t>watching</a:t>
            </a:r>
            <a:r>
              <a:rPr lang="es-ES" dirty="0"/>
              <a:t> </a:t>
            </a:r>
            <a:r>
              <a:rPr lang="es-ES" dirty="0" err="1"/>
              <a:t>the</a:t>
            </a:r>
            <a:r>
              <a:rPr lang="es-ES" dirty="0"/>
              <a:t> </a:t>
            </a:r>
            <a:r>
              <a:rPr lang="es-ES" dirty="0" err="1"/>
              <a:t>woman</a:t>
            </a:r>
            <a:r>
              <a:rPr lang="es-ES" dirty="0"/>
              <a:t> and </a:t>
            </a:r>
            <a:r>
              <a:rPr lang="es-ES" dirty="0" err="1"/>
              <a:t>the</a:t>
            </a:r>
            <a:r>
              <a:rPr lang="es-ES" dirty="0"/>
              <a:t> </a:t>
            </a:r>
            <a:r>
              <a:rPr lang="es-ES" dirty="0" err="1"/>
              <a:t>man</a:t>
            </a:r>
            <a:r>
              <a:rPr lang="es-ES" dirty="0"/>
              <a:t> in </a:t>
            </a:r>
            <a:r>
              <a:rPr lang="es-ES" dirty="0" err="1"/>
              <a:t>the</a:t>
            </a:r>
            <a:r>
              <a:rPr lang="es-ES" dirty="0"/>
              <a:t> </a:t>
            </a:r>
            <a:r>
              <a:rPr lang="es-ES" dirty="0" err="1"/>
              <a:t>garden</a:t>
            </a:r>
            <a:r>
              <a:rPr lang="es-ES" dirty="0"/>
              <a:t>?</a:t>
            </a:r>
          </a:p>
          <a:p>
            <a:pPr marL="342900" indent="-342900">
              <a:buAutoNum type="arabicPeriod"/>
            </a:pPr>
            <a:endParaRPr lang="es-ES" dirty="0"/>
          </a:p>
          <a:p>
            <a:pPr marL="342900" indent="-342900">
              <a:buAutoNum type="arabicPeriod"/>
            </a:pPr>
            <a:r>
              <a:rPr lang="es-ES" dirty="0" err="1"/>
              <a:t>Where</a:t>
            </a:r>
            <a:r>
              <a:rPr lang="es-ES" dirty="0"/>
              <a:t> and </a:t>
            </a:r>
            <a:r>
              <a:rPr lang="es-ES" dirty="0" err="1"/>
              <a:t>when</a:t>
            </a:r>
            <a:r>
              <a:rPr lang="es-ES" dirty="0"/>
              <a:t> do </a:t>
            </a:r>
            <a:r>
              <a:rPr lang="es-ES" dirty="0" err="1"/>
              <a:t>you</a:t>
            </a:r>
            <a:r>
              <a:rPr lang="es-ES" dirty="0"/>
              <a:t> </a:t>
            </a:r>
            <a:r>
              <a:rPr lang="es-ES" dirty="0" err="1"/>
              <a:t>think</a:t>
            </a:r>
            <a:r>
              <a:rPr lang="es-ES" dirty="0"/>
              <a:t> </a:t>
            </a:r>
            <a:r>
              <a:rPr lang="es-ES" dirty="0" err="1"/>
              <a:t>this</a:t>
            </a:r>
            <a:r>
              <a:rPr lang="es-ES" dirty="0"/>
              <a:t> </a:t>
            </a:r>
            <a:r>
              <a:rPr lang="es-ES" dirty="0" err="1"/>
              <a:t>scene</a:t>
            </a:r>
            <a:r>
              <a:rPr lang="es-ES" dirty="0"/>
              <a:t> </a:t>
            </a:r>
            <a:r>
              <a:rPr lang="es-ES" dirty="0" err="1"/>
              <a:t>takes</a:t>
            </a:r>
            <a:r>
              <a:rPr lang="es-ES" dirty="0"/>
              <a:t> place?</a:t>
            </a:r>
          </a:p>
          <a:p>
            <a:pPr marL="342900" indent="-342900">
              <a:buAutoNum type="arabicPeriod"/>
            </a:pPr>
            <a:endParaRPr lang="en-GB" dirty="0"/>
          </a:p>
        </p:txBody>
      </p:sp>
      <p:sp>
        <p:nvSpPr>
          <p:cNvPr id="9" name="TextBox 8">
            <a:extLst>
              <a:ext uri="{FF2B5EF4-FFF2-40B4-BE49-F238E27FC236}">
                <a16:creationId xmlns:a16="http://schemas.microsoft.com/office/drawing/2014/main" id="{27805043-34BF-89DA-B5FA-FCE746E89A41}"/>
              </a:ext>
            </a:extLst>
          </p:cNvPr>
          <p:cNvSpPr txBox="1"/>
          <p:nvPr/>
        </p:nvSpPr>
        <p:spPr>
          <a:xfrm>
            <a:off x="648000" y="5465212"/>
            <a:ext cx="9677223" cy="369332"/>
          </a:xfrm>
          <a:prstGeom prst="rect">
            <a:avLst/>
          </a:prstGeom>
          <a:noFill/>
        </p:spPr>
        <p:txBody>
          <a:bodyPr wrap="square">
            <a:spAutoFit/>
          </a:bodyPr>
          <a:lstStyle/>
          <a:p>
            <a:r>
              <a:rPr lang="en-GB" b="1" dirty="0"/>
              <a:t>Now write five words you associate with the picture. </a:t>
            </a:r>
          </a:p>
        </p:txBody>
      </p:sp>
      <p:pic>
        <p:nvPicPr>
          <p:cNvPr id="8" name="Picture 7" descr="TEST B">
            <a:extLst>
              <a:ext uri="{FF2B5EF4-FFF2-40B4-BE49-F238E27FC236}">
                <a16:creationId xmlns:a16="http://schemas.microsoft.com/office/drawing/2014/main" id="{AD536CB3-DD52-576D-A4A5-F13CDC3B78AA}"/>
              </a:ext>
            </a:extLst>
          </p:cNvPr>
          <p:cNvPicPr>
            <a:picLocks noChangeAspect="1"/>
          </p:cNvPicPr>
          <p:nvPr/>
        </p:nvPicPr>
        <p:blipFill>
          <a:blip r:embed="rId3"/>
          <a:srcRect/>
          <a:stretch>
            <a:fillRect/>
          </a:stretch>
        </p:blipFill>
        <p:spPr bwMode="auto">
          <a:xfrm>
            <a:off x="1381691" y="1872384"/>
            <a:ext cx="5230123" cy="3357151"/>
          </a:xfrm>
          <a:prstGeom prst="rect">
            <a:avLst/>
          </a:prstGeom>
          <a:noFill/>
          <a:ln w="9525">
            <a:noFill/>
            <a:miter lim="800000"/>
            <a:headEnd/>
            <a:tailEnd/>
          </a:ln>
        </p:spPr>
      </p:pic>
    </p:spTree>
    <p:extLst>
      <p:ext uri="{BB962C8B-B14F-4D97-AF65-F5344CB8AC3E}">
        <p14:creationId xmlns:p14="http://schemas.microsoft.com/office/powerpoint/2010/main" val="279200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ST B">
            <a:extLst>
              <a:ext uri="{FF2B5EF4-FFF2-40B4-BE49-F238E27FC236}">
                <a16:creationId xmlns:a16="http://schemas.microsoft.com/office/drawing/2014/main" id="{AD536CB3-DD52-576D-A4A5-F13CDC3B78AA}"/>
              </a:ext>
            </a:extLst>
          </p:cNvPr>
          <p:cNvPicPr>
            <a:picLocks noChangeAspect="1"/>
          </p:cNvPicPr>
          <p:nvPr/>
        </p:nvPicPr>
        <p:blipFill>
          <a:blip r:embed="rId3"/>
          <a:srcRect/>
          <a:stretch>
            <a:fillRect/>
          </a:stretch>
        </p:blipFill>
        <p:spPr bwMode="auto">
          <a:xfrm>
            <a:off x="3610707" y="1533163"/>
            <a:ext cx="4078411" cy="2617882"/>
          </a:xfrm>
          <a:prstGeom prst="rect">
            <a:avLst/>
          </a:prstGeom>
          <a:noFill/>
          <a:ln w="9525">
            <a:noFill/>
            <a:miter lim="800000"/>
            <a:headEnd/>
            <a:tailEnd/>
          </a:ln>
        </p:spPr>
      </p:pic>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Lies in Shakespeare’s ‘Othello’</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3" name="CuadroTexto 2">
            <a:extLst>
              <a:ext uri="{FF2B5EF4-FFF2-40B4-BE49-F238E27FC236}">
                <a16:creationId xmlns:a16="http://schemas.microsoft.com/office/drawing/2014/main" id="{EE0F8A2B-9685-CE4B-90FB-10FDCEA39C1F}"/>
              </a:ext>
            </a:extLst>
          </p:cNvPr>
          <p:cNvSpPr txBox="1"/>
          <p:nvPr/>
        </p:nvSpPr>
        <p:spPr>
          <a:xfrm>
            <a:off x="593358" y="941682"/>
            <a:ext cx="10549281" cy="1200329"/>
          </a:xfrm>
          <a:prstGeom prst="rect">
            <a:avLst/>
          </a:prstGeom>
          <a:noFill/>
        </p:spPr>
        <p:txBody>
          <a:bodyPr wrap="square" rtlCol="0">
            <a:spAutoFit/>
          </a:bodyPr>
          <a:lstStyle/>
          <a:p>
            <a:r>
              <a:rPr lang="en-GB" b="1" dirty="0"/>
              <a:t>Task 1: Read about the main characters. </a:t>
            </a:r>
          </a:p>
          <a:p>
            <a:endParaRPr lang="en-GB" b="1" dirty="0"/>
          </a:p>
          <a:p>
            <a:endParaRPr lang="es-ES" dirty="0"/>
          </a:p>
          <a:p>
            <a:endParaRPr lang="es-ES" dirty="0"/>
          </a:p>
        </p:txBody>
      </p:sp>
      <p:sp>
        <p:nvSpPr>
          <p:cNvPr id="6" name="CuadroTexto 2">
            <a:extLst>
              <a:ext uri="{FF2B5EF4-FFF2-40B4-BE49-F238E27FC236}">
                <a16:creationId xmlns:a16="http://schemas.microsoft.com/office/drawing/2014/main" id="{CBFC1A18-9FCB-5BAD-157B-01A0D16F739C}"/>
              </a:ext>
            </a:extLst>
          </p:cNvPr>
          <p:cNvSpPr txBox="1"/>
          <p:nvPr/>
        </p:nvSpPr>
        <p:spPr>
          <a:xfrm>
            <a:off x="8025207" y="838555"/>
            <a:ext cx="3809984" cy="2613536"/>
          </a:xfrm>
          <a:prstGeom prst="rect">
            <a:avLst/>
          </a:prstGeom>
          <a:noFill/>
        </p:spPr>
        <p:txBody>
          <a:bodyPr wrap="square" rtlCol="0">
            <a:spAutoFit/>
          </a:bodyPr>
          <a:lstStyle/>
          <a:p>
            <a:pPr>
              <a:lnSpc>
                <a:spcPct val="115000"/>
              </a:lnSpc>
              <a:spcAft>
                <a:spcPts val="1000"/>
              </a:spcAft>
            </a:pPr>
            <a:r>
              <a:rPr lang="en-GB" sz="1600" b="1" dirty="0">
                <a:effectLst/>
                <a:ea typeface="Calibri" panose="020F0502020204030204" pitchFamily="34" charset="0"/>
                <a:cs typeface="Cordia New" panose="020B0304020202020204" pitchFamily="34" charset="-34"/>
              </a:rPr>
              <a:t>Othello</a:t>
            </a:r>
            <a:r>
              <a:rPr lang="en-GB" sz="1600" dirty="0">
                <a:effectLst/>
                <a:ea typeface="Calibri" panose="020F0502020204030204" pitchFamily="34" charset="0"/>
                <a:cs typeface="Cordia New" panose="020B0304020202020204" pitchFamily="34" charset="-34"/>
              </a:rPr>
              <a:t> is the hero of the play. He is a powerful general in the army of Venice and is respected by those around him for being experienced and talented. He is well thought of because of his past actions. Othello has a good nature, but he is passionate and his love for his wife Desdemona is twisted by Iago.</a:t>
            </a:r>
          </a:p>
        </p:txBody>
      </p:sp>
      <p:sp>
        <p:nvSpPr>
          <p:cNvPr id="9" name="TextBox 8">
            <a:extLst>
              <a:ext uri="{FF2B5EF4-FFF2-40B4-BE49-F238E27FC236}">
                <a16:creationId xmlns:a16="http://schemas.microsoft.com/office/drawing/2014/main" id="{27805043-34BF-89DA-B5FA-FCE746E89A41}"/>
              </a:ext>
            </a:extLst>
          </p:cNvPr>
          <p:cNvSpPr txBox="1"/>
          <p:nvPr/>
        </p:nvSpPr>
        <p:spPr>
          <a:xfrm>
            <a:off x="356809" y="1674165"/>
            <a:ext cx="2961471" cy="2613536"/>
          </a:xfrm>
          <a:prstGeom prst="rect">
            <a:avLst/>
          </a:prstGeom>
          <a:noFill/>
        </p:spPr>
        <p:txBody>
          <a:bodyPr wrap="square">
            <a:spAutoFit/>
          </a:bodyPr>
          <a:lstStyle/>
          <a:p>
            <a:pPr>
              <a:lnSpc>
                <a:spcPct val="115000"/>
              </a:lnSpc>
              <a:spcAft>
                <a:spcPts val="1000"/>
              </a:spcAft>
            </a:pPr>
            <a:r>
              <a:rPr lang="en-GB" sz="1600" b="1" dirty="0">
                <a:effectLst/>
                <a:ea typeface="Calibri" panose="020F0502020204030204" pitchFamily="34" charset="0"/>
                <a:cs typeface="Cordia New" panose="020B0304020202020204" pitchFamily="34" charset="-34"/>
              </a:rPr>
              <a:t>Desdemona</a:t>
            </a:r>
            <a:r>
              <a:rPr lang="en-GB" sz="1600" dirty="0">
                <a:effectLst/>
                <a:ea typeface="Calibri" panose="020F0502020204030204" pitchFamily="34" charset="0"/>
                <a:cs typeface="Cordia New" panose="020B0304020202020204" pitchFamily="34" charset="-34"/>
              </a:rPr>
              <a:t> is the daughter of a powerful senator in Venice, and she is married to Othello. Although she is kind and sweet, Desdemona can also be playful. She is strong enough to stand up to Othello when he accuses her of being unfaithful.</a:t>
            </a:r>
          </a:p>
        </p:txBody>
      </p:sp>
      <p:cxnSp>
        <p:nvCxnSpPr>
          <p:cNvPr id="10" name="Straight Arrow Connector 9">
            <a:extLst>
              <a:ext uri="{FF2B5EF4-FFF2-40B4-BE49-F238E27FC236}">
                <a16:creationId xmlns:a16="http://schemas.microsoft.com/office/drawing/2014/main" id="{9674A097-7CF7-4EA5-E51E-F6ACF939D633}"/>
              </a:ext>
            </a:extLst>
          </p:cNvPr>
          <p:cNvCxnSpPr/>
          <p:nvPr/>
        </p:nvCxnSpPr>
        <p:spPr>
          <a:xfrm>
            <a:off x="3176954" y="2839931"/>
            <a:ext cx="1395046" cy="2721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68ADF41-1EE7-3F94-4BB7-3E2205DED957}"/>
              </a:ext>
            </a:extLst>
          </p:cNvPr>
          <p:cNvSpPr txBox="1"/>
          <p:nvPr/>
        </p:nvSpPr>
        <p:spPr>
          <a:xfrm>
            <a:off x="550491" y="4423199"/>
            <a:ext cx="5535577" cy="1480918"/>
          </a:xfrm>
          <a:prstGeom prst="rect">
            <a:avLst/>
          </a:prstGeom>
          <a:noFill/>
        </p:spPr>
        <p:txBody>
          <a:bodyPr wrap="square">
            <a:spAutoFit/>
          </a:bodyPr>
          <a:lstStyle/>
          <a:p>
            <a:pPr>
              <a:lnSpc>
                <a:spcPct val="115000"/>
              </a:lnSpc>
              <a:spcAft>
                <a:spcPts val="1000"/>
              </a:spcAft>
            </a:pPr>
            <a:r>
              <a:rPr lang="en-GB" sz="1600" dirty="0">
                <a:effectLst/>
                <a:ea typeface="Calibri" panose="020F0502020204030204" pitchFamily="34" charset="0"/>
                <a:cs typeface="Calibri" panose="020F0502020204030204" pitchFamily="34" charset="0"/>
              </a:rPr>
              <a:t>Othello’s lieutenant </a:t>
            </a:r>
            <a:r>
              <a:rPr lang="en-GB" sz="1600" b="1" dirty="0">
                <a:effectLst/>
                <a:ea typeface="Calibri" panose="020F0502020204030204" pitchFamily="34" charset="0"/>
                <a:cs typeface="Calibri" panose="020F0502020204030204" pitchFamily="34" charset="0"/>
              </a:rPr>
              <a:t>Cassio</a:t>
            </a:r>
            <a:r>
              <a:rPr lang="en-GB" sz="1600" dirty="0">
                <a:effectLst/>
                <a:ea typeface="Calibri" panose="020F0502020204030204" pitchFamily="34" charset="0"/>
                <a:cs typeface="Calibri" panose="020F0502020204030204" pitchFamily="34" charset="0"/>
              </a:rPr>
              <a:t> is a young and inexperienced soldier. He has a high position in the army which makes Iago angry. Cassio is loyal to Othello and an honourable man. He wants to do the best he can and is faithful to his friends and his position.</a:t>
            </a:r>
          </a:p>
        </p:txBody>
      </p:sp>
      <p:cxnSp>
        <p:nvCxnSpPr>
          <p:cNvPr id="13" name="Straight Arrow Connector 12">
            <a:extLst>
              <a:ext uri="{FF2B5EF4-FFF2-40B4-BE49-F238E27FC236}">
                <a16:creationId xmlns:a16="http://schemas.microsoft.com/office/drawing/2014/main" id="{921133DA-2466-67AA-57D1-FED9331A321A}"/>
              </a:ext>
            </a:extLst>
          </p:cNvPr>
          <p:cNvCxnSpPr>
            <a:cxnSpLocks/>
          </p:cNvCxnSpPr>
          <p:nvPr/>
        </p:nvCxnSpPr>
        <p:spPr>
          <a:xfrm flipV="1">
            <a:off x="2983598" y="3247583"/>
            <a:ext cx="2163851" cy="11913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2EA3E32-007A-FC77-86B6-B8CFD5774D07}"/>
              </a:ext>
            </a:extLst>
          </p:cNvPr>
          <p:cNvCxnSpPr>
            <a:cxnSpLocks/>
          </p:cNvCxnSpPr>
          <p:nvPr/>
        </p:nvCxnSpPr>
        <p:spPr>
          <a:xfrm flipH="1">
            <a:off x="6705600" y="1136161"/>
            <a:ext cx="1319607" cy="100916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CB31550-D5D8-AC11-4352-79E6A21BF712}"/>
              </a:ext>
            </a:extLst>
          </p:cNvPr>
          <p:cNvSpPr txBox="1"/>
          <p:nvPr/>
        </p:nvSpPr>
        <p:spPr>
          <a:xfrm>
            <a:off x="6369258" y="4303445"/>
            <a:ext cx="5590566" cy="2047227"/>
          </a:xfrm>
          <a:prstGeom prst="rect">
            <a:avLst/>
          </a:prstGeom>
          <a:noFill/>
        </p:spPr>
        <p:txBody>
          <a:bodyPr wrap="square">
            <a:spAutoFit/>
          </a:bodyPr>
          <a:lstStyle/>
          <a:p>
            <a:pPr>
              <a:lnSpc>
                <a:spcPct val="115000"/>
              </a:lnSpc>
              <a:spcAft>
                <a:spcPts val="1000"/>
              </a:spcAft>
            </a:pPr>
            <a:r>
              <a:rPr lang="en-GB" sz="1600" b="1" dirty="0">
                <a:effectLst/>
                <a:ea typeface="Calibri" panose="020F0502020204030204" pitchFamily="34" charset="0"/>
                <a:cs typeface="Cordia New" panose="020B0304020202020204" pitchFamily="34" charset="-34"/>
              </a:rPr>
              <a:t>Iago</a:t>
            </a:r>
            <a:r>
              <a:rPr lang="en-GB" sz="1600" dirty="0">
                <a:effectLst/>
                <a:ea typeface="Calibri" panose="020F0502020204030204" pitchFamily="34" charset="0"/>
                <a:cs typeface="Cordia New" panose="020B0304020202020204" pitchFamily="34" charset="-34"/>
              </a:rPr>
              <a:t> is a standard bearer (flag carrier) in the Venetian army. It’s not the best job and he knows it. He is an ambitious, bitter and manipulative man who uses lies to control people. Although he pretends to be Othello’s friend, Iago bitterly hates him and wants to hurt him any way he can. During the play, Iago’s lies turn Othello into a jealous monster.</a:t>
            </a:r>
          </a:p>
        </p:txBody>
      </p:sp>
      <p:cxnSp>
        <p:nvCxnSpPr>
          <p:cNvPr id="22" name="Straight Arrow Connector 21">
            <a:extLst>
              <a:ext uri="{FF2B5EF4-FFF2-40B4-BE49-F238E27FC236}">
                <a16:creationId xmlns:a16="http://schemas.microsoft.com/office/drawing/2014/main" id="{FF13CC4E-DD84-501A-7836-F4DA5C10CDD2}"/>
              </a:ext>
            </a:extLst>
          </p:cNvPr>
          <p:cNvCxnSpPr/>
          <p:nvPr/>
        </p:nvCxnSpPr>
        <p:spPr>
          <a:xfrm flipV="1">
            <a:off x="6705600" y="3575538"/>
            <a:ext cx="328246" cy="7151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845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ST B">
            <a:extLst>
              <a:ext uri="{FF2B5EF4-FFF2-40B4-BE49-F238E27FC236}">
                <a16:creationId xmlns:a16="http://schemas.microsoft.com/office/drawing/2014/main" id="{AD536CB3-DD52-576D-A4A5-F13CDC3B78AA}"/>
              </a:ext>
            </a:extLst>
          </p:cNvPr>
          <p:cNvPicPr>
            <a:picLocks noChangeAspect="1"/>
          </p:cNvPicPr>
          <p:nvPr/>
        </p:nvPicPr>
        <p:blipFill>
          <a:blip r:embed="rId3"/>
          <a:srcRect/>
          <a:stretch>
            <a:fillRect/>
          </a:stretch>
        </p:blipFill>
        <p:spPr bwMode="auto">
          <a:xfrm>
            <a:off x="4044462" y="1811585"/>
            <a:ext cx="3644656" cy="2339460"/>
          </a:xfrm>
          <a:prstGeom prst="rect">
            <a:avLst/>
          </a:prstGeom>
          <a:noFill/>
          <a:ln w="9525">
            <a:noFill/>
            <a:miter lim="800000"/>
            <a:headEnd/>
            <a:tailEnd/>
          </a:ln>
        </p:spPr>
      </p:pic>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Lies in Shakespeare’s ‘Othello’</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3" name="CuadroTexto 2">
            <a:extLst>
              <a:ext uri="{FF2B5EF4-FFF2-40B4-BE49-F238E27FC236}">
                <a16:creationId xmlns:a16="http://schemas.microsoft.com/office/drawing/2014/main" id="{EE0F8A2B-9685-CE4B-90FB-10FDCEA39C1F}"/>
              </a:ext>
            </a:extLst>
          </p:cNvPr>
          <p:cNvSpPr txBox="1"/>
          <p:nvPr/>
        </p:nvSpPr>
        <p:spPr>
          <a:xfrm>
            <a:off x="593358" y="941682"/>
            <a:ext cx="10549281" cy="1477328"/>
          </a:xfrm>
          <a:prstGeom prst="rect">
            <a:avLst/>
          </a:prstGeom>
          <a:noFill/>
        </p:spPr>
        <p:txBody>
          <a:bodyPr wrap="square" rtlCol="0">
            <a:spAutoFit/>
          </a:bodyPr>
          <a:lstStyle/>
          <a:p>
            <a:r>
              <a:rPr lang="en-GB" b="1" dirty="0"/>
              <a:t>Task 2: Find the adjectives in the texts. </a:t>
            </a:r>
            <a:br>
              <a:rPr lang="en-GB" b="1" dirty="0"/>
            </a:br>
            <a:r>
              <a:rPr lang="en-GB" b="1" dirty="0"/>
              <a:t>Are they negative? Positive? Both? Neutral?</a:t>
            </a:r>
          </a:p>
          <a:p>
            <a:endParaRPr lang="en-GB" b="1" dirty="0"/>
          </a:p>
          <a:p>
            <a:endParaRPr lang="es-ES" dirty="0"/>
          </a:p>
          <a:p>
            <a:endParaRPr lang="es-ES" dirty="0"/>
          </a:p>
        </p:txBody>
      </p:sp>
      <p:sp>
        <p:nvSpPr>
          <p:cNvPr id="6" name="CuadroTexto 2">
            <a:extLst>
              <a:ext uri="{FF2B5EF4-FFF2-40B4-BE49-F238E27FC236}">
                <a16:creationId xmlns:a16="http://schemas.microsoft.com/office/drawing/2014/main" id="{CBFC1A18-9FCB-5BAD-157B-01A0D16F739C}"/>
              </a:ext>
            </a:extLst>
          </p:cNvPr>
          <p:cNvSpPr txBox="1"/>
          <p:nvPr/>
        </p:nvSpPr>
        <p:spPr>
          <a:xfrm>
            <a:off x="8025207" y="838555"/>
            <a:ext cx="3809984" cy="2613536"/>
          </a:xfrm>
          <a:prstGeom prst="rect">
            <a:avLst/>
          </a:prstGeom>
          <a:noFill/>
        </p:spPr>
        <p:txBody>
          <a:bodyPr wrap="square" rtlCol="0">
            <a:spAutoFit/>
          </a:bodyPr>
          <a:lstStyle/>
          <a:p>
            <a:pPr>
              <a:lnSpc>
                <a:spcPct val="115000"/>
              </a:lnSpc>
              <a:spcAft>
                <a:spcPts val="1000"/>
              </a:spcAft>
            </a:pPr>
            <a:r>
              <a:rPr lang="en-GB" sz="1600" b="1" dirty="0">
                <a:effectLst/>
                <a:ea typeface="Calibri" panose="020F0502020204030204" pitchFamily="34" charset="0"/>
                <a:cs typeface="Cordia New" panose="020B0304020202020204" pitchFamily="34" charset="-34"/>
              </a:rPr>
              <a:t>Othello</a:t>
            </a:r>
            <a:r>
              <a:rPr lang="en-GB" sz="1600" dirty="0">
                <a:effectLst/>
                <a:ea typeface="Calibri" panose="020F0502020204030204" pitchFamily="34" charset="0"/>
                <a:cs typeface="Cordia New" panose="020B0304020202020204" pitchFamily="34" charset="-34"/>
              </a:rPr>
              <a:t> is the hero of the play. He is a powerful general in the army of Venice and is respected by those around him for being experienced and talented. He is well thought of because of his past actions. Othello has a good nature, but he is passionate and his love for his wife Desdemona is twisted by Iago.</a:t>
            </a:r>
          </a:p>
        </p:txBody>
      </p:sp>
      <p:sp>
        <p:nvSpPr>
          <p:cNvPr id="9" name="TextBox 8">
            <a:extLst>
              <a:ext uri="{FF2B5EF4-FFF2-40B4-BE49-F238E27FC236}">
                <a16:creationId xmlns:a16="http://schemas.microsoft.com/office/drawing/2014/main" id="{27805043-34BF-89DA-B5FA-FCE746E89A41}"/>
              </a:ext>
            </a:extLst>
          </p:cNvPr>
          <p:cNvSpPr txBox="1"/>
          <p:nvPr/>
        </p:nvSpPr>
        <p:spPr>
          <a:xfrm>
            <a:off x="356809" y="1674165"/>
            <a:ext cx="2961471" cy="2613536"/>
          </a:xfrm>
          <a:prstGeom prst="rect">
            <a:avLst/>
          </a:prstGeom>
          <a:noFill/>
        </p:spPr>
        <p:txBody>
          <a:bodyPr wrap="square">
            <a:spAutoFit/>
          </a:bodyPr>
          <a:lstStyle/>
          <a:p>
            <a:pPr>
              <a:lnSpc>
                <a:spcPct val="115000"/>
              </a:lnSpc>
              <a:spcAft>
                <a:spcPts val="1000"/>
              </a:spcAft>
            </a:pPr>
            <a:r>
              <a:rPr lang="en-GB" sz="1600" b="1" dirty="0">
                <a:effectLst/>
                <a:ea typeface="Calibri" panose="020F0502020204030204" pitchFamily="34" charset="0"/>
                <a:cs typeface="Cordia New" panose="020B0304020202020204" pitchFamily="34" charset="-34"/>
              </a:rPr>
              <a:t>Desdemona</a:t>
            </a:r>
            <a:r>
              <a:rPr lang="en-GB" sz="1600" dirty="0">
                <a:effectLst/>
                <a:ea typeface="Calibri" panose="020F0502020204030204" pitchFamily="34" charset="0"/>
                <a:cs typeface="Cordia New" panose="020B0304020202020204" pitchFamily="34" charset="-34"/>
              </a:rPr>
              <a:t> is the daughter of a powerful senator in Venice, and she is married to Othello. Although she is kind and sweet, Desdemona can also be playful. She is strong enough to stand up to Othello when he accuses her of being unfaithful.</a:t>
            </a:r>
          </a:p>
        </p:txBody>
      </p:sp>
      <p:cxnSp>
        <p:nvCxnSpPr>
          <p:cNvPr id="10" name="Straight Arrow Connector 9">
            <a:extLst>
              <a:ext uri="{FF2B5EF4-FFF2-40B4-BE49-F238E27FC236}">
                <a16:creationId xmlns:a16="http://schemas.microsoft.com/office/drawing/2014/main" id="{9674A097-7CF7-4EA5-E51E-F6ACF939D633}"/>
              </a:ext>
            </a:extLst>
          </p:cNvPr>
          <p:cNvCxnSpPr/>
          <p:nvPr/>
        </p:nvCxnSpPr>
        <p:spPr>
          <a:xfrm>
            <a:off x="3176954" y="2839931"/>
            <a:ext cx="1395046" cy="2721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68ADF41-1EE7-3F94-4BB7-3E2205DED957}"/>
              </a:ext>
            </a:extLst>
          </p:cNvPr>
          <p:cNvSpPr txBox="1"/>
          <p:nvPr/>
        </p:nvSpPr>
        <p:spPr>
          <a:xfrm>
            <a:off x="560422" y="4361263"/>
            <a:ext cx="5535577" cy="1480918"/>
          </a:xfrm>
          <a:prstGeom prst="rect">
            <a:avLst/>
          </a:prstGeom>
          <a:noFill/>
        </p:spPr>
        <p:txBody>
          <a:bodyPr wrap="square">
            <a:spAutoFit/>
          </a:bodyPr>
          <a:lstStyle/>
          <a:p>
            <a:pPr>
              <a:lnSpc>
                <a:spcPct val="115000"/>
              </a:lnSpc>
              <a:spcAft>
                <a:spcPts val="1000"/>
              </a:spcAft>
            </a:pPr>
            <a:r>
              <a:rPr lang="en-GB" sz="1600" dirty="0">
                <a:effectLst/>
                <a:ea typeface="Calibri" panose="020F0502020204030204" pitchFamily="34" charset="0"/>
                <a:cs typeface="Cordia New" panose="020B0304020202020204" pitchFamily="34" charset="-34"/>
              </a:rPr>
              <a:t>Othello’s lieutenant </a:t>
            </a:r>
            <a:r>
              <a:rPr lang="en-GB" sz="1600" b="1" dirty="0">
                <a:effectLst/>
                <a:ea typeface="Calibri" panose="020F0502020204030204" pitchFamily="34" charset="0"/>
                <a:cs typeface="Cordia New" panose="020B0304020202020204" pitchFamily="34" charset="-34"/>
              </a:rPr>
              <a:t>Cassio</a:t>
            </a:r>
            <a:r>
              <a:rPr lang="en-GB" sz="1600" dirty="0">
                <a:effectLst/>
                <a:ea typeface="Calibri" panose="020F0502020204030204" pitchFamily="34" charset="0"/>
                <a:cs typeface="Cordia New" panose="020B0304020202020204" pitchFamily="34" charset="-34"/>
              </a:rPr>
              <a:t> is a young and inexperienced soldier. He has a high position in the army which makes Iago angry. Cassio is loyal to Othello and an honourable man. He wants to do the best he can and is faithful to his friends and his position.</a:t>
            </a:r>
          </a:p>
        </p:txBody>
      </p:sp>
      <p:cxnSp>
        <p:nvCxnSpPr>
          <p:cNvPr id="13" name="Straight Arrow Connector 12">
            <a:extLst>
              <a:ext uri="{FF2B5EF4-FFF2-40B4-BE49-F238E27FC236}">
                <a16:creationId xmlns:a16="http://schemas.microsoft.com/office/drawing/2014/main" id="{921133DA-2466-67AA-57D1-FED9331A321A}"/>
              </a:ext>
            </a:extLst>
          </p:cNvPr>
          <p:cNvCxnSpPr/>
          <p:nvPr/>
        </p:nvCxnSpPr>
        <p:spPr>
          <a:xfrm flipV="1">
            <a:off x="3048000" y="3182702"/>
            <a:ext cx="2213327" cy="11785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2EA3E32-007A-FC77-86B6-B8CFD5774D07}"/>
              </a:ext>
            </a:extLst>
          </p:cNvPr>
          <p:cNvCxnSpPr>
            <a:cxnSpLocks/>
          </p:cNvCxnSpPr>
          <p:nvPr/>
        </p:nvCxnSpPr>
        <p:spPr>
          <a:xfrm flipH="1">
            <a:off x="6705600" y="1136161"/>
            <a:ext cx="1319607" cy="100916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CB31550-D5D8-AC11-4352-79E6A21BF712}"/>
              </a:ext>
            </a:extLst>
          </p:cNvPr>
          <p:cNvSpPr txBox="1"/>
          <p:nvPr/>
        </p:nvSpPr>
        <p:spPr>
          <a:xfrm>
            <a:off x="6369258" y="4303445"/>
            <a:ext cx="5590566" cy="2047227"/>
          </a:xfrm>
          <a:prstGeom prst="rect">
            <a:avLst/>
          </a:prstGeom>
          <a:noFill/>
        </p:spPr>
        <p:txBody>
          <a:bodyPr wrap="square">
            <a:spAutoFit/>
          </a:bodyPr>
          <a:lstStyle/>
          <a:p>
            <a:pPr>
              <a:lnSpc>
                <a:spcPct val="115000"/>
              </a:lnSpc>
              <a:spcAft>
                <a:spcPts val="1000"/>
              </a:spcAft>
            </a:pPr>
            <a:r>
              <a:rPr lang="en-GB" sz="1600" b="1" dirty="0">
                <a:effectLst/>
                <a:ea typeface="Calibri" panose="020F0502020204030204" pitchFamily="34" charset="0"/>
                <a:cs typeface="Cordia New" panose="020B0304020202020204" pitchFamily="34" charset="-34"/>
              </a:rPr>
              <a:t>Iago</a:t>
            </a:r>
            <a:r>
              <a:rPr lang="en-GB" sz="1600" dirty="0">
                <a:effectLst/>
                <a:ea typeface="Calibri" panose="020F0502020204030204" pitchFamily="34" charset="0"/>
                <a:cs typeface="Cordia New" panose="020B0304020202020204" pitchFamily="34" charset="-34"/>
              </a:rPr>
              <a:t> is a standard bearer (flag carrier) in the Venetian army. It’s not the best job and he knows it. He is an ambitious, bitter and manipulative man who uses lies to control people. Although he pretends to be Othello’s friend, Iago bitterly hates him and wants to hurt him any way he can. During the play, Iago’s lies turn Othello into a jealous monster.</a:t>
            </a:r>
          </a:p>
        </p:txBody>
      </p:sp>
      <p:cxnSp>
        <p:nvCxnSpPr>
          <p:cNvPr id="22" name="Straight Arrow Connector 21">
            <a:extLst>
              <a:ext uri="{FF2B5EF4-FFF2-40B4-BE49-F238E27FC236}">
                <a16:creationId xmlns:a16="http://schemas.microsoft.com/office/drawing/2014/main" id="{FF13CC4E-DD84-501A-7836-F4DA5C10CDD2}"/>
              </a:ext>
            </a:extLst>
          </p:cNvPr>
          <p:cNvCxnSpPr/>
          <p:nvPr/>
        </p:nvCxnSpPr>
        <p:spPr>
          <a:xfrm flipV="1">
            <a:off x="6705600" y="3575538"/>
            <a:ext cx="328246" cy="7151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085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Lies in Shakespeare’s ‘Othello’</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3" name="CuadroTexto 2">
            <a:extLst>
              <a:ext uri="{FF2B5EF4-FFF2-40B4-BE49-F238E27FC236}">
                <a16:creationId xmlns:a16="http://schemas.microsoft.com/office/drawing/2014/main" id="{EE0F8A2B-9685-CE4B-90FB-10FDCEA39C1F}"/>
              </a:ext>
            </a:extLst>
          </p:cNvPr>
          <p:cNvSpPr txBox="1"/>
          <p:nvPr/>
        </p:nvSpPr>
        <p:spPr>
          <a:xfrm>
            <a:off x="538718" y="971379"/>
            <a:ext cx="10549281" cy="2983894"/>
          </a:xfrm>
          <a:prstGeom prst="rect">
            <a:avLst/>
          </a:prstGeom>
          <a:noFill/>
        </p:spPr>
        <p:txBody>
          <a:bodyPr wrap="square" rtlCol="0">
            <a:spAutoFit/>
          </a:bodyPr>
          <a:lstStyle/>
          <a:p>
            <a:pPr>
              <a:lnSpc>
                <a:spcPct val="115000"/>
              </a:lnSpc>
              <a:spcAft>
                <a:spcPts val="1000"/>
              </a:spcAft>
            </a:pPr>
            <a:r>
              <a:rPr lang="en-GB" sz="1800" b="1" dirty="0">
                <a:effectLst/>
                <a:ea typeface="Times New Roman" panose="02020603050405020304" pitchFamily="18" charset="0"/>
              </a:rPr>
              <a:t>Task 3A: Read a short summary of the first part of the play. </a:t>
            </a:r>
            <a:endParaRPr lang="en-GB" sz="1800" dirty="0">
              <a:effectLst/>
              <a:ea typeface="Times New Roman" panose="02020603050405020304" pitchFamily="18" charset="0"/>
            </a:endParaRPr>
          </a:p>
          <a:p>
            <a:pPr>
              <a:lnSpc>
                <a:spcPct val="115000"/>
              </a:lnSpc>
              <a:spcAft>
                <a:spcPts val="1000"/>
              </a:spcAft>
            </a:pPr>
            <a:r>
              <a:rPr lang="en-GB" sz="1800" dirty="0">
                <a:effectLst/>
                <a:ea typeface="Times New Roman" panose="02020603050405020304" pitchFamily="18" charset="0"/>
              </a:rPr>
              <a:t>Othello is an army general. He has promoted Cassio to the role of lieutenant. Iago has a lower position in the army, and he is angry that the young and inexperienced Cassio has been promoted instead of himself. He wants revenge! First, Iago gets Cassio drunk, which means that Cassio loses his position. Then, Iago lies to Othello. He tells him that Desdemona, his wife, has another lover – Cassio. </a:t>
            </a:r>
          </a:p>
          <a:p>
            <a:pPr>
              <a:lnSpc>
                <a:spcPct val="115000"/>
              </a:lnSpc>
              <a:spcAft>
                <a:spcPts val="1000"/>
              </a:spcAft>
            </a:pPr>
            <a:r>
              <a:rPr lang="en-GB" sz="1800" dirty="0">
                <a:effectLst/>
                <a:ea typeface="Times New Roman" panose="02020603050405020304" pitchFamily="18" charset="0"/>
              </a:rPr>
              <a:t>What will happen next?</a:t>
            </a:r>
          </a:p>
          <a:p>
            <a:endParaRPr lang="es-ES" dirty="0"/>
          </a:p>
        </p:txBody>
      </p:sp>
    </p:spTree>
    <p:extLst>
      <p:ext uri="{BB962C8B-B14F-4D97-AF65-F5344CB8AC3E}">
        <p14:creationId xmlns:p14="http://schemas.microsoft.com/office/powerpoint/2010/main" val="713765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Lies in Shakespeare’s ‘Othello’</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3" name="CuadroTexto 2">
            <a:extLst>
              <a:ext uri="{FF2B5EF4-FFF2-40B4-BE49-F238E27FC236}">
                <a16:creationId xmlns:a16="http://schemas.microsoft.com/office/drawing/2014/main" id="{EE0F8A2B-9685-CE4B-90FB-10FDCEA39C1F}"/>
              </a:ext>
            </a:extLst>
          </p:cNvPr>
          <p:cNvSpPr txBox="1"/>
          <p:nvPr/>
        </p:nvSpPr>
        <p:spPr>
          <a:xfrm>
            <a:off x="538718" y="971379"/>
            <a:ext cx="10549281" cy="5074210"/>
          </a:xfrm>
          <a:prstGeom prst="rect">
            <a:avLst/>
          </a:prstGeom>
          <a:noFill/>
        </p:spPr>
        <p:txBody>
          <a:bodyPr wrap="square" rtlCol="0">
            <a:spAutoFit/>
          </a:bodyPr>
          <a:lstStyle/>
          <a:p>
            <a:pPr>
              <a:lnSpc>
                <a:spcPct val="115000"/>
              </a:lnSpc>
              <a:spcAft>
                <a:spcPts val="1000"/>
              </a:spcAft>
            </a:pPr>
            <a:r>
              <a:rPr lang="en-GB" sz="1800" b="1" dirty="0">
                <a:effectLst/>
                <a:ea typeface="Times New Roman" panose="02020603050405020304" pitchFamily="18" charset="0"/>
              </a:rPr>
              <a:t>Task 3A: Some students have made predictions about what will happen in the play. Put the phrases in the correct order. </a:t>
            </a:r>
            <a:endParaRPr lang="en-GB" sz="1800" dirty="0">
              <a:effectLst/>
              <a:ea typeface="Times New Roman" panose="02020603050405020304" pitchFamily="18" charset="0"/>
            </a:endParaRPr>
          </a:p>
          <a:p>
            <a:pPr marL="342900" lvl="0" indent="-342900">
              <a:lnSpc>
                <a:spcPct val="150000"/>
              </a:lnSpc>
              <a:spcAft>
                <a:spcPts val="600"/>
              </a:spcAft>
              <a:buFont typeface="+mj-lt"/>
              <a:buAutoNum type="arabicPeriod"/>
            </a:pPr>
            <a:r>
              <a:rPr lang="en-US" sz="1800" dirty="0">
                <a:solidFill>
                  <a:srgbClr val="000000"/>
                </a:solidFill>
                <a:effectLst/>
                <a:ea typeface="?????? Pro W3"/>
                <a:cs typeface="Times New Roman" panose="02020603050405020304" pitchFamily="18" charset="0"/>
              </a:rPr>
              <a:t>that / will probably be / Desdemona / unfaithful / I think / to Othello</a:t>
            </a:r>
            <a:endParaRPr lang="en-GB" sz="1800" dirty="0">
              <a:solidFill>
                <a:srgbClr val="000000"/>
              </a:solidFill>
              <a:effectLst/>
              <a:ea typeface="?????? Pro W3"/>
              <a:cs typeface="Times New Roman" panose="02020603050405020304" pitchFamily="18" charset="0"/>
            </a:endParaRPr>
          </a:p>
          <a:p>
            <a:pPr marL="342900" lvl="0" indent="-342900">
              <a:lnSpc>
                <a:spcPct val="150000"/>
              </a:lnSpc>
              <a:spcAft>
                <a:spcPts val="600"/>
              </a:spcAft>
              <a:buFont typeface="+mj-lt"/>
              <a:buAutoNum type="arabicPeriod"/>
            </a:pPr>
            <a:r>
              <a:rPr lang="en-US" sz="1800" dirty="0">
                <a:solidFill>
                  <a:srgbClr val="000000"/>
                </a:solidFill>
                <a:effectLst/>
                <a:ea typeface="?????? Pro W3"/>
                <a:cs typeface="Times New Roman" panose="02020603050405020304" pitchFamily="18" charset="0"/>
              </a:rPr>
              <a:t>to Othello / is certain to / Iago / lie / again</a:t>
            </a:r>
            <a:endParaRPr lang="en-GB" sz="1800" dirty="0">
              <a:solidFill>
                <a:srgbClr val="000000"/>
              </a:solidFill>
              <a:effectLst/>
              <a:ea typeface="?????? Pro W3"/>
              <a:cs typeface="Times New Roman" panose="02020603050405020304" pitchFamily="18" charset="0"/>
            </a:endParaRPr>
          </a:p>
          <a:p>
            <a:pPr marL="342900" lvl="0" indent="-342900">
              <a:lnSpc>
                <a:spcPct val="150000"/>
              </a:lnSpc>
              <a:spcAft>
                <a:spcPts val="600"/>
              </a:spcAft>
              <a:buFont typeface="+mj-lt"/>
              <a:buAutoNum type="arabicPeriod"/>
            </a:pPr>
            <a:r>
              <a:rPr lang="en-US" sz="1800" dirty="0">
                <a:solidFill>
                  <a:srgbClr val="000000"/>
                </a:solidFill>
                <a:effectLst/>
                <a:ea typeface="?????? Pro W3"/>
                <a:cs typeface="Times New Roman" panose="02020603050405020304" pitchFamily="18" charset="0"/>
              </a:rPr>
              <a:t>Desdemona / Iago will / lie to / most probably / as well</a:t>
            </a:r>
            <a:endParaRPr lang="en-GB" sz="1800" dirty="0">
              <a:solidFill>
                <a:srgbClr val="000000"/>
              </a:solidFill>
              <a:effectLst/>
              <a:ea typeface="?????? Pro W3"/>
              <a:cs typeface="Times New Roman" panose="02020603050405020304" pitchFamily="18" charset="0"/>
            </a:endParaRPr>
          </a:p>
          <a:p>
            <a:pPr marL="342900" lvl="0" indent="-342900">
              <a:lnSpc>
                <a:spcPct val="150000"/>
              </a:lnSpc>
              <a:spcAft>
                <a:spcPts val="600"/>
              </a:spcAft>
              <a:buFont typeface="+mj-lt"/>
              <a:buAutoNum type="arabicPeriod"/>
            </a:pPr>
            <a:r>
              <a:rPr lang="en-US" sz="1800" dirty="0">
                <a:solidFill>
                  <a:srgbClr val="000000"/>
                </a:solidFill>
                <a:effectLst/>
                <a:ea typeface="?????? Pro W3"/>
                <a:cs typeface="Times New Roman" panose="02020603050405020304" pitchFamily="18" charset="0"/>
              </a:rPr>
              <a:t>kill themselves / the characters / is bound to / one of</a:t>
            </a:r>
            <a:endParaRPr lang="en-GB" sz="1800" dirty="0">
              <a:solidFill>
                <a:srgbClr val="000000"/>
              </a:solidFill>
              <a:effectLst/>
              <a:ea typeface="?????? Pro W3"/>
              <a:cs typeface="Times New Roman" panose="02020603050405020304" pitchFamily="18" charset="0"/>
            </a:endParaRPr>
          </a:p>
          <a:p>
            <a:pPr marL="342900" lvl="0" indent="-342900">
              <a:lnSpc>
                <a:spcPct val="150000"/>
              </a:lnSpc>
              <a:spcAft>
                <a:spcPts val="600"/>
              </a:spcAft>
              <a:buFont typeface="+mj-lt"/>
              <a:buAutoNum type="arabicPeriod"/>
            </a:pPr>
            <a:r>
              <a:rPr lang="en-US" sz="1800" dirty="0">
                <a:solidFill>
                  <a:srgbClr val="000000"/>
                </a:solidFill>
                <a:effectLst/>
                <a:ea typeface="?????? Pro W3"/>
                <a:cs typeface="Times New Roman" panose="02020603050405020304" pitchFamily="18" charset="0"/>
              </a:rPr>
              <a:t>friends / Cassio and / probably won’t / be / Iago</a:t>
            </a:r>
            <a:endParaRPr lang="en-GB" sz="1800" dirty="0">
              <a:solidFill>
                <a:srgbClr val="000000"/>
              </a:solidFill>
              <a:effectLst/>
              <a:ea typeface="?????? Pro W3"/>
              <a:cs typeface="Times New Roman" panose="02020603050405020304" pitchFamily="18" charset="0"/>
            </a:endParaRPr>
          </a:p>
          <a:p>
            <a:pPr marL="342900" lvl="0" indent="-342900">
              <a:lnSpc>
                <a:spcPct val="150000"/>
              </a:lnSpc>
              <a:spcAft>
                <a:spcPts val="600"/>
              </a:spcAft>
              <a:buFont typeface="+mj-lt"/>
              <a:buAutoNum type="arabicPeriod"/>
            </a:pPr>
            <a:r>
              <a:rPr lang="en-US" sz="1800" dirty="0">
                <a:solidFill>
                  <a:srgbClr val="000000"/>
                </a:solidFill>
                <a:effectLst/>
                <a:ea typeface="?????? Pro W3"/>
                <a:cs typeface="Times New Roman" panose="02020603050405020304" pitchFamily="18" charset="0"/>
              </a:rPr>
              <a:t>is likely to / position / his / in the / Cassio / army / lose</a:t>
            </a:r>
            <a:endParaRPr lang="en-GB" sz="1800" dirty="0">
              <a:solidFill>
                <a:srgbClr val="000000"/>
              </a:solidFill>
              <a:effectLst/>
              <a:ea typeface="?????? Pro W3"/>
              <a:cs typeface="Times New Roman" panose="02020603050405020304" pitchFamily="18" charset="0"/>
            </a:endParaRPr>
          </a:p>
          <a:p>
            <a:pPr marL="342900" lvl="0" indent="-342900">
              <a:lnSpc>
                <a:spcPct val="150000"/>
              </a:lnSpc>
              <a:spcAft>
                <a:spcPts val="600"/>
              </a:spcAft>
              <a:buFont typeface="+mj-lt"/>
              <a:buAutoNum type="arabicPeriod"/>
            </a:pPr>
            <a:r>
              <a:rPr lang="en-US" sz="1800" dirty="0">
                <a:solidFill>
                  <a:srgbClr val="000000"/>
                </a:solidFill>
                <a:effectLst/>
                <a:ea typeface="?????? Pro W3"/>
                <a:cs typeface="Times New Roman" panose="02020603050405020304" pitchFamily="18" charset="0"/>
              </a:rPr>
              <a:t>that / kill / I doubt / Othello will / Desdemona</a:t>
            </a:r>
            <a:endParaRPr lang="en-GB" sz="1800" dirty="0">
              <a:solidFill>
                <a:srgbClr val="000000"/>
              </a:solidFill>
              <a:effectLst/>
              <a:ea typeface="?????? Pro W3"/>
              <a:cs typeface="Times New Roman" panose="02020603050405020304" pitchFamily="18" charset="0"/>
            </a:endParaRPr>
          </a:p>
          <a:p>
            <a:pPr marL="342900" lvl="0" indent="-342900">
              <a:lnSpc>
                <a:spcPct val="150000"/>
              </a:lnSpc>
              <a:spcAft>
                <a:spcPts val="600"/>
              </a:spcAft>
              <a:buFont typeface="+mj-lt"/>
              <a:buAutoNum type="arabicPeriod"/>
            </a:pPr>
            <a:r>
              <a:rPr lang="en-US" sz="1800" dirty="0">
                <a:solidFill>
                  <a:srgbClr val="000000"/>
                </a:solidFill>
                <a:effectLst/>
                <a:ea typeface="?????? Pro W3"/>
                <a:cs typeface="Times New Roman" panose="02020603050405020304" pitchFamily="18" charset="0"/>
              </a:rPr>
              <a:t>with Iago / get / Othello / might well / angry</a:t>
            </a:r>
            <a:endParaRPr lang="en-GB" sz="1800" dirty="0">
              <a:solidFill>
                <a:srgbClr val="000000"/>
              </a:solidFill>
              <a:effectLst/>
              <a:ea typeface="?????? Pro W3"/>
              <a:cs typeface="Times New Roman" panose="02020603050405020304" pitchFamily="18" charset="0"/>
            </a:endParaRPr>
          </a:p>
          <a:p>
            <a:endParaRPr lang="es-ES" dirty="0"/>
          </a:p>
        </p:txBody>
      </p:sp>
    </p:spTree>
    <p:extLst>
      <p:ext uri="{BB962C8B-B14F-4D97-AF65-F5344CB8AC3E}">
        <p14:creationId xmlns:p14="http://schemas.microsoft.com/office/powerpoint/2010/main" val="127849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Lies in Shakespeare’s ‘Othello’</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3" name="CuadroTexto 2">
            <a:extLst>
              <a:ext uri="{FF2B5EF4-FFF2-40B4-BE49-F238E27FC236}">
                <a16:creationId xmlns:a16="http://schemas.microsoft.com/office/drawing/2014/main" id="{EE0F8A2B-9685-CE4B-90FB-10FDCEA39C1F}"/>
              </a:ext>
            </a:extLst>
          </p:cNvPr>
          <p:cNvSpPr txBox="1"/>
          <p:nvPr/>
        </p:nvSpPr>
        <p:spPr>
          <a:xfrm>
            <a:off x="538718" y="971379"/>
            <a:ext cx="10549281" cy="4766433"/>
          </a:xfrm>
          <a:prstGeom prst="rect">
            <a:avLst/>
          </a:prstGeom>
          <a:noFill/>
        </p:spPr>
        <p:txBody>
          <a:bodyPr wrap="square" rtlCol="0">
            <a:spAutoFit/>
          </a:bodyPr>
          <a:lstStyle/>
          <a:p>
            <a:pPr>
              <a:lnSpc>
                <a:spcPct val="115000"/>
              </a:lnSpc>
              <a:spcAft>
                <a:spcPts val="1000"/>
              </a:spcAft>
            </a:pPr>
            <a:r>
              <a:rPr lang="en-GB" sz="1800" b="1" dirty="0">
                <a:effectLst/>
                <a:ea typeface="Times New Roman" panose="02020603050405020304" pitchFamily="18" charset="0"/>
              </a:rPr>
              <a:t>Task 3A: Read the predictions and note the phrases that the students use. What do they mean?</a:t>
            </a:r>
            <a:endParaRPr lang="en-GB" sz="1800" dirty="0">
              <a:effectLst/>
              <a:ea typeface="Times New Roman" panose="02020603050405020304" pitchFamily="18" charset="0"/>
            </a:endParaRPr>
          </a:p>
          <a:p>
            <a:pPr marL="342900" lvl="0" indent="-342900">
              <a:lnSpc>
                <a:spcPct val="150000"/>
              </a:lnSpc>
              <a:spcAft>
                <a:spcPts val="300"/>
              </a:spcAft>
              <a:buFont typeface="+mj-lt"/>
              <a:buAutoNum type="arabicPeriod"/>
            </a:pPr>
            <a:r>
              <a:rPr lang="en-GB" sz="1800" dirty="0">
                <a:solidFill>
                  <a:srgbClr val="000000"/>
                </a:solidFill>
                <a:effectLst/>
                <a:ea typeface="?????? Pro W3"/>
                <a:cs typeface="Times New Roman" panose="02020603050405020304" pitchFamily="18" charset="0"/>
              </a:rPr>
              <a:t>I think that Desdemona </a:t>
            </a:r>
            <a:r>
              <a:rPr lang="en-GB" sz="1800" b="1" dirty="0">
                <a:solidFill>
                  <a:srgbClr val="000000"/>
                </a:solidFill>
                <a:effectLst/>
                <a:ea typeface="?????? Pro W3"/>
                <a:cs typeface="Times New Roman" panose="02020603050405020304" pitchFamily="18" charset="0"/>
              </a:rPr>
              <a:t>will probably</a:t>
            </a:r>
            <a:r>
              <a:rPr lang="en-GB" sz="1800" dirty="0">
                <a:solidFill>
                  <a:srgbClr val="000000"/>
                </a:solidFill>
                <a:effectLst/>
                <a:ea typeface="?????? Pro W3"/>
                <a:cs typeface="Times New Roman" panose="02020603050405020304" pitchFamily="18" charset="0"/>
              </a:rPr>
              <a:t> be unfaithful to Othello. </a:t>
            </a:r>
          </a:p>
          <a:p>
            <a:pPr marL="342900" lvl="0" indent="-342900">
              <a:lnSpc>
                <a:spcPct val="150000"/>
              </a:lnSpc>
              <a:spcAft>
                <a:spcPts val="300"/>
              </a:spcAft>
              <a:buFont typeface="+mj-lt"/>
              <a:buAutoNum type="arabicPeriod"/>
            </a:pPr>
            <a:r>
              <a:rPr lang="en-GB" sz="1800" dirty="0">
                <a:solidFill>
                  <a:srgbClr val="000000"/>
                </a:solidFill>
                <a:effectLst/>
                <a:ea typeface="?????? Pro W3"/>
                <a:cs typeface="Times New Roman" panose="02020603050405020304" pitchFamily="18" charset="0"/>
              </a:rPr>
              <a:t>Iago </a:t>
            </a:r>
            <a:r>
              <a:rPr lang="en-GB" sz="1800" b="1" dirty="0">
                <a:solidFill>
                  <a:srgbClr val="000000"/>
                </a:solidFill>
                <a:effectLst/>
                <a:ea typeface="?????? Pro W3"/>
                <a:cs typeface="Times New Roman" panose="02020603050405020304" pitchFamily="18" charset="0"/>
              </a:rPr>
              <a:t>is certain to</a:t>
            </a:r>
            <a:r>
              <a:rPr lang="en-GB" sz="1800" dirty="0">
                <a:solidFill>
                  <a:srgbClr val="000000"/>
                </a:solidFill>
                <a:effectLst/>
                <a:ea typeface="?????? Pro W3"/>
                <a:cs typeface="Times New Roman" panose="02020603050405020304" pitchFamily="18" charset="0"/>
              </a:rPr>
              <a:t> lie to Othello again. </a:t>
            </a:r>
          </a:p>
          <a:p>
            <a:pPr marL="342900" lvl="0" indent="-342900">
              <a:lnSpc>
                <a:spcPct val="150000"/>
              </a:lnSpc>
              <a:spcAft>
                <a:spcPts val="300"/>
              </a:spcAft>
              <a:buFont typeface="+mj-lt"/>
              <a:buAutoNum type="arabicPeriod"/>
            </a:pPr>
            <a:r>
              <a:rPr lang="en-GB" sz="1800" dirty="0">
                <a:solidFill>
                  <a:srgbClr val="000000"/>
                </a:solidFill>
                <a:effectLst/>
                <a:ea typeface="?????? Pro W3"/>
                <a:cs typeface="Times New Roman" panose="02020603050405020304" pitchFamily="18" charset="0"/>
              </a:rPr>
              <a:t>Iago </a:t>
            </a:r>
            <a:r>
              <a:rPr lang="en-GB" sz="1800" b="1" dirty="0">
                <a:solidFill>
                  <a:srgbClr val="000000"/>
                </a:solidFill>
                <a:effectLst/>
                <a:ea typeface="?????? Pro W3"/>
                <a:cs typeface="Times New Roman" panose="02020603050405020304" pitchFamily="18" charset="0"/>
              </a:rPr>
              <a:t>will most probably</a:t>
            </a:r>
            <a:r>
              <a:rPr lang="en-GB" sz="1800" dirty="0">
                <a:solidFill>
                  <a:srgbClr val="000000"/>
                </a:solidFill>
                <a:effectLst/>
                <a:ea typeface="?????? Pro W3"/>
                <a:cs typeface="Times New Roman" panose="02020603050405020304" pitchFamily="18" charset="0"/>
              </a:rPr>
              <a:t> lie to Desdemona as well. </a:t>
            </a:r>
          </a:p>
          <a:p>
            <a:pPr marL="342900" lvl="0" indent="-342900">
              <a:lnSpc>
                <a:spcPct val="150000"/>
              </a:lnSpc>
              <a:spcAft>
                <a:spcPts val="300"/>
              </a:spcAft>
              <a:buFont typeface="+mj-lt"/>
              <a:buAutoNum type="arabicPeriod"/>
            </a:pPr>
            <a:r>
              <a:rPr lang="en-GB" sz="1800" dirty="0">
                <a:solidFill>
                  <a:srgbClr val="000000"/>
                </a:solidFill>
                <a:effectLst/>
                <a:ea typeface="?????? Pro W3"/>
                <a:cs typeface="Times New Roman" panose="02020603050405020304" pitchFamily="18" charset="0"/>
              </a:rPr>
              <a:t>One of the characters </a:t>
            </a:r>
            <a:r>
              <a:rPr lang="en-GB" sz="1800" b="1" dirty="0">
                <a:solidFill>
                  <a:srgbClr val="000000"/>
                </a:solidFill>
                <a:effectLst/>
                <a:ea typeface="?????? Pro W3"/>
                <a:cs typeface="Times New Roman" panose="02020603050405020304" pitchFamily="18" charset="0"/>
              </a:rPr>
              <a:t>is bound to</a:t>
            </a:r>
            <a:r>
              <a:rPr lang="en-GB" sz="1800" dirty="0">
                <a:solidFill>
                  <a:srgbClr val="000000"/>
                </a:solidFill>
                <a:effectLst/>
                <a:ea typeface="?????? Pro W3"/>
                <a:cs typeface="Times New Roman" panose="02020603050405020304" pitchFamily="18" charset="0"/>
              </a:rPr>
              <a:t> kill themselves. </a:t>
            </a:r>
          </a:p>
          <a:p>
            <a:pPr marL="342900" lvl="0" indent="-342900">
              <a:lnSpc>
                <a:spcPct val="150000"/>
              </a:lnSpc>
              <a:spcAft>
                <a:spcPts val="300"/>
              </a:spcAft>
              <a:buFont typeface="+mj-lt"/>
              <a:buAutoNum type="arabicPeriod"/>
            </a:pPr>
            <a:r>
              <a:rPr lang="en-GB" sz="1800" dirty="0">
                <a:solidFill>
                  <a:srgbClr val="000000"/>
                </a:solidFill>
                <a:effectLst/>
                <a:ea typeface="?????? Pro W3"/>
                <a:cs typeface="Times New Roman" panose="02020603050405020304" pitchFamily="18" charset="0"/>
              </a:rPr>
              <a:t>Cassio and Iago </a:t>
            </a:r>
            <a:r>
              <a:rPr lang="en-GB" sz="1800" b="1" dirty="0">
                <a:solidFill>
                  <a:srgbClr val="000000"/>
                </a:solidFill>
                <a:effectLst/>
                <a:ea typeface="?????? Pro W3"/>
                <a:cs typeface="Times New Roman" panose="02020603050405020304" pitchFamily="18" charset="0"/>
              </a:rPr>
              <a:t>probably won’t</a:t>
            </a:r>
            <a:r>
              <a:rPr lang="en-GB" sz="1800" dirty="0">
                <a:solidFill>
                  <a:srgbClr val="000000"/>
                </a:solidFill>
                <a:effectLst/>
                <a:ea typeface="?????? Pro W3"/>
                <a:cs typeface="Times New Roman" panose="02020603050405020304" pitchFamily="18" charset="0"/>
              </a:rPr>
              <a:t> be friends. </a:t>
            </a:r>
          </a:p>
          <a:p>
            <a:pPr marL="342900" lvl="0" indent="-342900">
              <a:lnSpc>
                <a:spcPct val="150000"/>
              </a:lnSpc>
              <a:spcAft>
                <a:spcPts val="300"/>
              </a:spcAft>
              <a:buFont typeface="+mj-lt"/>
              <a:buAutoNum type="arabicPeriod"/>
            </a:pPr>
            <a:r>
              <a:rPr lang="en-GB" sz="1800" dirty="0">
                <a:solidFill>
                  <a:srgbClr val="000000"/>
                </a:solidFill>
                <a:effectLst/>
                <a:ea typeface="?????? Pro W3"/>
                <a:cs typeface="Times New Roman" panose="02020603050405020304" pitchFamily="18" charset="0"/>
              </a:rPr>
              <a:t>Iago </a:t>
            </a:r>
            <a:r>
              <a:rPr lang="en-GB" sz="1800" b="1" dirty="0">
                <a:solidFill>
                  <a:srgbClr val="000000"/>
                </a:solidFill>
                <a:effectLst/>
                <a:ea typeface="?????? Pro W3"/>
                <a:cs typeface="Times New Roman" panose="02020603050405020304" pitchFamily="18" charset="0"/>
              </a:rPr>
              <a:t>is likely to</a:t>
            </a:r>
            <a:r>
              <a:rPr lang="en-GB" sz="1800" dirty="0">
                <a:solidFill>
                  <a:srgbClr val="000000"/>
                </a:solidFill>
                <a:effectLst/>
                <a:ea typeface="?????? Pro W3"/>
                <a:cs typeface="Times New Roman" panose="02020603050405020304" pitchFamily="18" charset="0"/>
              </a:rPr>
              <a:t> lose his position in the army. </a:t>
            </a:r>
          </a:p>
          <a:p>
            <a:pPr marL="342900" lvl="0" indent="-342900">
              <a:lnSpc>
                <a:spcPct val="150000"/>
              </a:lnSpc>
              <a:spcAft>
                <a:spcPts val="300"/>
              </a:spcAft>
              <a:buFont typeface="+mj-lt"/>
              <a:buAutoNum type="arabicPeriod"/>
            </a:pPr>
            <a:r>
              <a:rPr lang="en-GB" sz="1800" b="1" dirty="0">
                <a:solidFill>
                  <a:srgbClr val="000000"/>
                </a:solidFill>
                <a:effectLst/>
                <a:ea typeface="?????? Pro W3"/>
                <a:cs typeface="Times New Roman" panose="02020603050405020304" pitchFamily="18" charset="0"/>
              </a:rPr>
              <a:t>I doubt that </a:t>
            </a:r>
            <a:r>
              <a:rPr lang="en-GB" sz="1800" dirty="0">
                <a:solidFill>
                  <a:srgbClr val="000000"/>
                </a:solidFill>
                <a:effectLst/>
                <a:ea typeface="?????? Pro W3"/>
                <a:cs typeface="Times New Roman" panose="02020603050405020304" pitchFamily="18" charset="0"/>
              </a:rPr>
              <a:t>Othello </a:t>
            </a:r>
            <a:r>
              <a:rPr lang="en-GB" sz="1800" b="1" dirty="0">
                <a:solidFill>
                  <a:srgbClr val="000000"/>
                </a:solidFill>
                <a:effectLst/>
                <a:ea typeface="?????? Pro W3"/>
                <a:cs typeface="Times New Roman" panose="02020603050405020304" pitchFamily="18" charset="0"/>
              </a:rPr>
              <a:t>will</a:t>
            </a:r>
            <a:r>
              <a:rPr lang="en-GB" sz="1800" dirty="0">
                <a:solidFill>
                  <a:srgbClr val="000000"/>
                </a:solidFill>
                <a:effectLst/>
                <a:ea typeface="?????? Pro W3"/>
                <a:cs typeface="Times New Roman" panose="02020603050405020304" pitchFamily="18" charset="0"/>
              </a:rPr>
              <a:t> kill Desdemona. </a:t>
            </a:r>
            <a:endParaRPr lang="en-GB" dirty="0">
              <a:solidFill>
                <a:srgbClr val="000000"/>
              </a:solidFill>
              <a:ea typeface="?????? Pro W3"/>
              <a:cs typeface="Times New Roman" panose="02020603050405020304" pitchFamily="18" charset="0"/>
            </a:endParaRPr>
          </a:p>
          <a:p>
            <a:pPr marL="342900" lvl="0" indent="-342900">
              <a:lnSpc>
                <a:spcPct val="150000"/>
              </a:lnSpc>
              <a:spcAft>
                <a:spcPts val="300"/>
              </a:spcAft>
              <a:buFont typeface="+mj-lt"/>
              <a:buAutoNum type="arabicPeriod"/>
            </a:pPr>
            <a:r>
              <a:rPr lang="en-GB" sz="1800" dirty="0">
                <a:effectLst/>
                <a:ea typeface="Times New Roman" panose="02020603050405020304" pitchFamily="18" charset="0"/>
              </a:rPr>
              <a:t>Othello </a:t>
            </a:r>
            <a:r>
              <a:rPr lang="en-GB" sz="1800" b="1" dirty="0">
                <a:effectLst/>
                <a:ea typeface="Times New Roman" panose="02020603050405020304" pitchFamily="18" charset="0"/>
              </a:rPr>
              <a:t>might well</a:t>
            </a:r>
            <a:r>
              <a:rPr lang="en-GB" sz="1800" dirty="0">
                <a:effectLst/>
                <a:ea typeface="Times New Roman" panose="02020603050405020304" pitchFamily="18" charset="0"/>
              </a:rPr>
              <a:t> get angry with Iago.</a:t>
            </a:r>
            <a:endParaRPr lang="es-ES" dirty="0"/>
          </a:p>
          <a:p>
            <a:endParaRPr lang="es-ES" dirty="0"/>
          </a:p>
        </p:txBody>
      </p:sp>
    </p:spTree>
    <p:extLst>
      <p:ext uri="{BB962C8B-B14F-4D97-AF65-F5344CB8AC3E}">
        <p14:creationId xmlns:p14="http://schemas.microsoft.com/office/powerpoint/2010/main" val="3190099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Lies in Shakespeare’s ‘Othello’</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899798"/>
          </a:xfrm>
          <a:prstGeom prst="rect">
            <a:avLst/>
          </a:prstGeom>
          <a:noFill/>
        </p:spPr>
        <p:txBody>
          <a:bodyPr wrap="square" rtlCol="0">
            <a:spAutoFit/>
          </a:bodyPr>
          <a:lstStyle/>
          <a:p>
            <a:pPr>
              <a:lnSpc>
                <a:spcPct val="115000"/>
              </a:lnSpc>
              <a:spcAft>
                <a:spcPts val="1000"/>
              </a:spcAft>
            </a:pPr>
            <a:r>
              <a:rPr lang="en-US" sz="1800" b="1" dirty="0">
                <a:effectLst/>
                <a:latin typeface="Arial" panose="020B0604020202020204" pitchFamily="34" charset="0"/>
                <a:ea typeface="Times New Roman" panose="02020603050405020304" pitchFamily="18" charset="0"/>
              </a:rPr>
              <a:t> </a:t>
            </a:r>
            <a:endParaRPr lang="en-GB" sz="1800" dirty="0">
              <a:effectLst/>
              <a:latin typeface="Arial" panose="020B0604020202020204" pitchFamily="34" charset="0"/>
              <a:ea typeface="Times New Roman" panose="02020603050405020304" pitchFamily="18" charset="0"/>
            </a:endParaRPr>
          </a:p>
          <a:p>
            <a:pPr algn="ctr">
              <a:lnSpc>
                <a:spcPct val="150000"/>
              </a:lnSpc>
            </a:pPr>
            <a:r>
              <a:rPr lang="en-GB" i="1" dirty="0"/>
              <a:t>	</a:t>
            </a:r>
            <a:endParaRPr lang="en-GB" dirty="0"/>
          </a:p>
        </p:txBody>
      </p:sp>
      <p:sp>
        <p:nvSpPr>
          <p:cNvPr id="3" name="CuadroTexto 2">
            <a:extLst>
              <a:ext uri="{FF2B5EF4-FFF2-40B4-BE49-F238E27FC236}">
                <a16:creationId xmlns:a16="http://schemas.microsoft.com/office/drawing/2014/main" id="{EE0F8A2B-9685-CE4B-90FB-10FDCEA39C1F}"/>
              </a:ext>
            </a:extLst>
          </p:cNvPr>
          <p:cNvSpPr txBox="1"/>
          <p:nvPr/>
        </p:nvSpPr>
        <p:spPr>
          <a:xfrm>
            <a:off x="538718" y="971379"/>
            <a:ext cx="10549281" cy="1277401"/>
          </a:xfrm>
          <a:prstGeom prst="rect">
            <a:avLst/>
          </a:prstGeom>
          <a:noFill/>
        </p:spPr>
        <p:txBody>
          <a:bodyPr wrap="square" rtlCol="0">
            <a:spAutoFit/>
          </a:bodyPr>
          <a:lstStyle/>
          <a:p>
            <a:pPr>
              <a:lnSpc>
                <a:spcPct val="115000"/>
              </a:lnSpc>
              <a:spcAft>
                <a:spcPts val="1000"/>
              </a:spcAft>
            </a:pPr>
            <a:r>
              <a:rPr lang="en-US" sz="1800" b="1" dirty="0">
                <a:effectLst/>
                <a:ea typeface="Times New Roman" panose="02020603050405020304" pitchFamily="18" charset="0"/>
              </a:rPr>
              <a:t>Task 3B: Use phrases below to write some predictions about what will happen in the play.</a:t>
            </a:r>
          </a:p>
          <a:p>
            <a:pPr algn="ctr">
              <a:lnSpc>
                <a:spcPct val="115000"/>
              </a:lnSpc>
              <a:spcAft>
                <a:spcPts val="1000"/>
              </a:spcAft>
            </a:pPr>
            <a:r>
              <a:rPr lang="en-US" dirty="0">
                <a:ea typeface="Times New Roman" panose="02020603050405020304" pitchFamily="18" charset="0"/>
              </a:rPr>
              <a:t>will probably        is certain to        will most probably        is bound to        probably won’t        </a:t>
            </a:r>
          </a:p>
          <a:p>
            <a:pPr algn="ctr">
              <a:lnSpc>
                <a:spcPct val="115000"/>
              </a:lnSpc>
              <a:spcAft>
                <a:spcPts val="1000"/>
              </a:spcAft>
            </a:pPr>
            <a:r>
              <a:rPr lang="en-US" dirty="0">
                <a:ea typeface="Times New Roman" panose="02020603050405020304" pitchFamily="18" charset="0"/>
              </a:rPr>
              <a:t>is likely to          I doubt that … will          might well</a:t>
            </a:r>
            <a:r>
              <a:rPr lang="en-US" sz="1800" dirty="0">
                <a:effectLst/>
                <a:ea typeface="Times New Roman" panose="02020603050405020304" pitchFamily="18" charset="0"/>
              </a:rPr>
              <a:t> </a:t>
            </a:r>
            <a:endParaRPr lang="en-GB" sz="1800" dirty="0">
              <a:effectLst/>
              <a:ea typeface="Times New Roman" panose="02020603050405020304" pitchFamily="18" charset="0"/>
            </a:endParaRPr>
          </a:p>
        </p:txBody>
      </p:sp>
      <p:graphicFrame>
        <p:nvGraphicFramePr>
          <p:cNvPr id="8" name="Table 7">
            <a:extLst>
              <a:ext uri="{FF2B5EF4-FFF2-40B4-BE49-F238E27FC236}">
                <a16:creationId xmlns:a16="http://schemas.microsoft.com/office/drawing/2014/main" id="{4F02E7EC-EF69-17E5-536B-1F5713BB0901}"/>
              </a:ext>
            </a:extLst>
          </p:cNvPr>
          <p:cNvGraphicFramePr>
            <a:graphicFrameLocks noGrp="1"/>
          </p:cNvGraphicFramePr>
          <p:nvPr>
            <p:extLst>
              <p:ext uri="{D42A27DB-BD31-4B8C-83A1-F6EECF244321}">
                <p14:modId xmlns:p14="http://schemas.microsoft.com/office/powerpoint/2010/main" val="4192365607"/>
              </p:ext>
            </p:extLst>
          </p:nvPr>
        </p:nvGraphicFramePr>
        <p:xfrm>
          <a:off x="1019311" y="2299324"/>
          <a:ext cx="9705662" cy="3570033"/>
        </p:xfrm>
        <a:graphic>
          <a:graphicData uri="http://schemas.openxmlformats.org/drawingml/2006/table">
            <a:tbl>
              <a:tblPr firstRow="1" firstCol="1" bandRow="1">
                <a:tableStyleId>{3B4B98B0-60AC-42C2-AFA5-B58CD77FA1E5}</a:tableStyleId>
              </a:tblPr>
              <a:tblGrid>
                <a:gridCol w="4801512">
                  <a:extLst>
                    <a:ext uri="{9D8B030D-6E8A-4147-A177-3AD203B41FA5}">
                      <a16:colId xmlns:a16="http://schemas.microsoft.com/office/drawing/2014/main" val="2457085004"/>
                    </a:ext>
                  </a:extLst>
                </a:gridCol>
                <a:gridCol w="4904150">
                  <a:extLst>
                    <a:ext uri="{9D8B030D-6E8A-4147-A177-3AD203B41FA5}">
                      <a16:colId xmlns:a16="http://schemas.microsoft.com/office/drawing/2014/main" val="2104062220"/>
                    </a:ext>
                  </a:extLst>
                </a:gridCol>
              </a:tblGrid>
              <a:tr h="979777">
                <a:tc>
                  <a:txBody>
                    <a:bodyPr/>
                    <a:lstStyle/>
                    <a:p>
                      <a:pPr>
                        <a:lnSpc>
                          <a:spcPct val="115000"/>
                        </a:lnSpc>
                        <a:spcAft>
                          <a:spcPts val="1000"/>
                        </a:spcAft>
                      </a:pPr>
                      <a:r>
                        <a:rPr lang="en-US" sz="1800" dirty="0">
                          <a:effectLst/>
                        </a:rPr>
                        <a:t>A character hides something in someone’s bedroom.</a:t>
                      </a:r>
                      <a:endParaRPr lang="en-GB"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800" b="0" dirty="0">
                          <a:effectLst/>
                        </a:rPr>
                        <a:t>Ex: I think Othello will probably hide some poison in Desdemona’s room. </a:t>
                      </a:r>
                    </a:p>
                    <a:p>
                      <a:pPr>
                        <a:lnSpc>
                          <a:spcPct val="115000"/>
                        </a:lnSpc>
                        <a:spcAft>
                          <a:spcPts val="1000"/>
                        </a:spcAft>
                      </a:pPr>
                      <a:endParaRPr lang="en-GB" sz="1800" dirty="0">
                        <a:effectLst/>
                        <a:latin typeface="+mn-lt"/>
                      </a:endParaRPr>
                    </a:p>
                  </a:txBody>
                  <a:tcPr marL="68580" marR="68580" marT="0" marB="0"/>
                </a:tc>
                <a:extLst>
                  <a:ext uri="{0D108BD9-81ED-4DB2-BD59-A6C34878D82A}">
                    <a16:rowId xmlns:a16="http://schemas.microsoft.com/office/drawing/2014/main" val="1584954028"/>
                  </a:ext>
                </a:extLst>
              </a:tr>
              <a:tr h="860488">
                <a:tc>
                  <a:txBody>
                    <a:bodyPr/>
                    <a:lstStyle/>
                    <a:p>
                      <a:pPr>
                        <a:lnSpc>
                          <a:spcPct val="115000"/>
                        </a:lnSpc>
                        <a:spcAft>
                          <a:spcPts val="1000"/>
                        </a:spcAft>
                      </a:pPr>
                      <a:r>
                        <a:rPr lang="en-US" sz="1800" dirty="0">
                          <a:effectLst/>
                        </a:rPr>
                        <a:t>A character changes so much that they seem to be a different person by the end of the play. </a:t>
                      </a:r>
                      <a:endParaRPr lang="en-GB"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800" dirty="0">
                          <a:effectLst/>
                        </a:rPr>
                        <a:t>Ex: I doubt that Iago will change. </a:t>
                      </a:r>
                      <a:endParaRPr lang="en-GB" sz="1800" dirty="0">
                        <a:effectLst/>
                        <a:latin typeface="+mn-lt"/>
                      </a:endParaRPr>
                    </a:p>
                  </a:txBody>
                  <a:tcPr marL="68580" marR="68580" marT="0" marB="0"/>
                </a:tc>
                <a:extLst>
                  <a:ext uri="{0D108BD9-81ED-4DB2-BD59-A6C34878D82A}">
                    <a16:rowId xmlns:a16="http://schemas.microsoft.com/office/drawing/2014/main" val="801191703"/>
                  </a:ext>
                </a:extLst>
              </a:tr>
              <a:tr h="860488">
                <a:tc>
                  <a:txBody>
                    <a:bodyPr/>
                    <a:lstStyle/>
                    <a:p>
                      <a:pPr>
                        <a:lnSpc>
                          <a:spcPct val="115000"/>
                        </a:lnSpc>
                        <a:spcAft>
                          <a:spcPts val="1000"/>
                        </a:spcAft>
                      </a:pPr>
                      <a:r>
                        <a:rPr lang="en-US" sz="1800" dirty="0">
                          <a:effectLst/>
                        </a:rPr>
                        <a:t>Someone uses a pillow. </a:t>
                      </a:r>
                      <a:endParaRPr lang="en-GB"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800" dirty="0">
                          <a:effectLst/>
                        </a:rPr>
                        <a:t>Ex: Desdemona might well kill Iago with a pillow. </a:t>
                      </a:r>
                    </a:p>
                  </a:txBody>
                  <a:tcPr marL="68580" marR="68580" marT="0" marB="0"/>
                </a:tc>
                <a:extLst>
                  <a:ext uri="{0D108BD9-81ED-4DB2-BD59-A6C34878D82A}">
                    <a16:rowId xmlns:a16="http://schemas.microsoft.com/office/drawing/2014/main" val="1181399956"/>
                  </a:ext>
                </a:extLst>
              </a:tr>
              <a:tr h="750315">
                <a:tc>
                  <a:txBody>
                    <a:bodyPr/>
                    <a:lstStyle/>
                    <a:p>
                      <a:pPr>
                        <a:lnSpc>
                          <a:spcPct val="115000"/>
                        </a:lnSpc>
                        <a:spcAft>
                          <a:spcPts val="1000"/>
                        </a:spcAft>
                      </a:pPr>
                      <a:r>
                        <a:rPr lang="en-US" sz="1800" dirty="0">
                          <a:effectLst/>
                        </a:rPr>
                        <a:t>One of the characters kills himself / herself. </a:t>
                      </a:r>
                      <a:endParaRPr lang="en-GB"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800" dirty="0">
                          <a:effectLst/>
                        </a:rPr>
                        <a:t>Ex: Cassio is bound to kill himself. </a:t>
                      </a:r>
                      <a:endParaRPr lang="en-GB" sz="1800" dirty="0">
                        <a:effectLst/>
                        <a:latin typeface="+mn-lt"/>
                      </a:endParaRPr>
                    </a:p>
                  </a:txBody>
                  <a:tcPr marL="68580" marR="68580" marT="0" marB="0"/>
                </a:tc>
                <a:extLst>
                  <a:ext uri="{0D108BD9-81ED-4DB2-BD59-A6C34878D82A}">
                    <a16:rowId xmlns:a16="http://schemas.microsoft.com/office/drawing/2014/main" val="94659063"/>
                  </a:ext>
                </a:extLst>
              </a:tr>
            </a:tbl>
          </a:graphicData>
        </a:graphic>
      </p:graphicFrame>
      <p:sp>
        <p:nvSpPr>
          <p:cNvPr id="9" name="Rectangle 2">
            <a:extLst>
              <a:ext uri="{FF2B5EF4-FFF2-40B4-BE49-F238E27FC236}">
                <a16:creationId xmlns:a16="http://schemas.microsoft.com/office/drawing/2014/main" id="{FA2B2EBF-C35F-EDA7-DDDE-B046CE3A9D67}"/>
              </a:ext>
            </a:extLst>
          </p:cNvPr>
          <p:cNvSpPr>
            <a:spLocks noChangeArrowheads="1"/>
          </p:cNvSpPr>
          <p:nvPr/>
        </p:nvSpPr>
        <p:spPr bwMode="auto">
          <a:xfrm>
            <a:off x="648000" y="2445274"/>
            <a:ext cx="15543754" cy="53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903015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Lies in Shakespeare’s ‘Othello’</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3" name="CuadroTexto 2">
            <a:extLst>
              <a:ext uri="{FF2B5EF4-FFF2-40B4-BE49-F238E27FC236}">
                <a16:creationId xmlns:a16="http://schemas.microsoft.com/office/drawing/2014/main" id="{EE0F8A2B-9685-CE4B-90FB-10FDCEA39C1F}"/>
              </a:ext>
            </a:extLst>
          </p:cNvPr>
          <p:cNvSpPr txBox="1"/>
          <p:nvPr/>
        </p:nvSpPr>
        <p:spPr>
          <a:xfrm>
            <a:off x="538718" y="971379"/>
            <a:ext cx="10549281" cy="4268348"/>
          </a:xfrm>
          <a:prstGeom prst="rect">
            <a:avLst/>
          </a:prstGeom>
          <a:noFill/>
        </p:spPr>
        <p:txBody>
          <a:bodyPr wrap="square" rtlCol="0">
            <a:spAutoFit/>
          </a:bodyPr>
          <a:lstStyle/>
          <a:p>
            <a:pPr>
              <a:lnSpc>
                <a:spcPct val="115000"/>
              </a:lnSpc>
              <a:spcAft>
                <a:spcPts val="1000"/>
              </a:spcAft>
            </a:pPr>
            <a:r>
              <a:rPr lang="en-US" sz="1800" b="1" dirty="0">
                <a:effectLst/>
                <a:ea typeface="Times New Roman" panose="02020603050405020304" pitchFamily="18" charset="0"/>
                <a:cs typeface="Arial" panose="020B0604020202020204" pitchFamily="34" charset="0"/>
              </a:rPr>
              <a:t>Task 5: How well can you remember the plot? Answer these questions. </a:t>
            </a:r>
            <a:endParaRPr lang="en-GB" sz="1800" dirty="0">
              <a:effectLst/>
              <a:ea typeface="Times New Roman" panose="02020603050405020304" pitchFamily="18" charset="0"/>
              <a:cs typeface="Arial" panose="020B0604020202020204" pitchFamily="34" charset="0"/>
            </a:endParaRPr>
          </a:p>
          <a:p>
            <a:pPr marL="342900" lvl="0" indent="-342900">
              <a:lnSpc>
                <a:spcPct val="200000"/>
              </a:lnSpc>
              <a:buFont typeface="+mj-lt"/>
              <a:buAutoNum type="arabicPeriod"/>
            </a:pPr>
            <a:r>
              <a:rPr lang="en-US" sz="1800" dirty="0">
                <a:effectLst/>
                <a:ea typeface="Times New Roman" panose="02020603050405020304" pitchFamily="18" charset="0"/>
                <a:cs typeface="Arial" panose="020B0604020202020204" pitchFamily="34" charset="0"/>
              </a:rPr>
              <a:t>Why does Iago hate Othello?</a:t>
            </a:r>
            <a:endParaRPr lang="en-GB" sz="1800" dirty="0">
              <a:effectLst/>
              <a:ea typeface="Times New Roman" panose="02020603050405020304" pitchFamily="18" charset="0"/>
              <a:cs typeface="Arial" panose="020B0604020202020204" pitchFamily="34" charset="0"/>
            </a:endParaRPr>
          </a:p>
          <a:p>
            <a:pPr marL="342900" lvl="0" indent="-342900">
              <a:lnSpc>
                <a:spcPct val="200000"/>
              </a:lnSpc>
              <a:buFont typeface="+mj-lt"/>
              <a:buAutoNum type="arabicPeriod"/>
            </a:pPr>
            <a:r>
              <a:rPr lang="en-US" sz="1800" dirty="0">
                <a:effectLst/>
                <a:ea typeface="Times New Roman" panose="02020603050405020304" pitchFamily="18" charset="0"/>
                <a:cs typeface="Arial" panose="020B0604020202020204" pitchFamily="34" charset="0"/>
              </a:rPr>
              <a:t>Why does Cassio lose his position in the army?</a:t>
            </a:r>
            <a:endParaRPr lang="en-GB" sz="1800" dirty="0">
              <a:effectLst/>
              <a:ea typeface="Times New Roman" panose="02020603050405020304" pitchFamily="18" charset="0"/>
              <a:cs typeface="Arial" panose="020B0604020202020204" pitchFamily="34" charset="0"/>
            </a:endParaRPr>
          </a:p>
          <a:p>
            <a:pPr marL="342900" lvl="0" indent="-342900">
              <a:lnSpc>
                <a:spcPct val="200000"/>
              </a:lnSpc>
              <a:buFont typeface="+mj-lt"/>
              <a:buAutoNum type="arabicPeriod"/>
            </a:pPr>
            <a:r>
              <a:rPr lang="en-US" sz="1800" dirty="0">
                <a:effectLst/>
                <a:ea typeface="Times New Roman" panose="02020603050405020304" pitchFamily="18" charset="0"/>
                <a:cs typeface="Arial" panose="020B0604020202020204" pitchFamily="34" charset="0"/>
              </a:rPr>
              <a:t>How does Iago try to prove that Desdemona is being unfaithful?</a:t>
            </a:r>
            <a:endParaRPr lang="en-GB" sz="1800" dirty="0">
              <a:effectLst/>
              <a:ea typeface="Times New Roman" panose="02020603050405020304" pitchFamily="18" charset="0"/>
              <a:cs typeface="Arial" panose="020B0604020202020204" pitchFamily="34" charset="0"/>
            </a:endParaRPr>
          </a:p>
          <a:p>
            <a:pPr marL="342900" lvl="0" indent="-342900">
              <a:lnSpc>
                <a:spcPct val="200000"/>
              </a:lnSpc>
              <a:buFont typeface="+mj-lt"/>
              <a:buAutoNum type="arabicPeriod"/>
            </a:pPr>
            <a:r>
              <a:rPr lang="en-US" sz="1800" dirty="0">
                <a:effectLst/>
                <a:ea typeface="Times New Roman" panose="02020603050405020304" pitchFamily="18" charset="0"/>
                <a:cs typeface="Arial" panose="020B0604020202020204" pitchFamily="34" charset="0"/>
              </a:rPr>
              <a:t>Why does Othello’s personality appear to change?</a:t>
            </a:r>
            <a:endParaRPr lang="en-GB" sz="1800" dirty="0">
              <a:effectLst/>
              <a:ea typeface="Times New Roman" panose="02020603050405020304" pitchFamily="18" charset="0"/>
              <a:cs typeface="Arial" panose="020B0604020202020204" pitchFamily="34" charset="0"/>
            </a:endParaRPr>
          </a:p>
          <a:p>
            <a:pPr marL="342900" lvl="0" indent="-342900">
              <a:lnSpc>
                <a:spcPct val="200000"/>
              </a:lnSpc>
              <a:buFont typeface="+mj-lt"/>
              <a:buAutoNum type="arabicPeriod"/>
            </a:pPr>
            <a:r>
              <a:rPr lang="en-US" sz="1800" dirty="0">
                <a:effectLst/>
                <a:ea typeface="Times New Roman" panose="02020603050405020304" pitchFamily="18" charset="0"/>
                <a:cs typeface="Arial" panose="020B0604020202020204" pitchFamily="34" charset="0"/>
              </a:rPr>
              <a:t>How does Othello kill Desdemona?</a:t>
            </a:r>
            <a:endParaRPr lang="en-GB" sz="1800" dirty="0">
              <a:effectLst/>
              <a:ea typeface="Times New Roman" panose="02020603050405020304" pitchFamily="18" charset="0"/>
              <a:cs typeface="Arial" panose="020B0604020202020204" pitchFamily="34" charset="0"/>
            </a:endParaRPr>
          </a:p>
          <a:p>
            <a:pPr marL="342900" lvl="0" indent="-342900">
              <a:lnSpc>
                <a:spcPct val="200000"/>
              </a:lnSpc>
              <a:spcAft>
                <a:spcPts val="1000"/>
              </a:spcAft>
              <a:buFont typeface="+mj-lt"/>
              <a:buAutoNum type="arabicPeriod"/>
            </a:pPr>
            <a:r>
              <a:rPr lang="en-US" sz="1800" dirty="0">
                <a:effectLst/>
                <a:ea typeface="Times New Roman" panose="02020603050405020304" pitchFamily="18" charset="0"/>
                <a:cs typeface="Arial" panose="020B0604020202020204" pitchFamily="34" charset="0"/>
              </a:rPr>
              <a:t>How does Othello eventually find out that his wife was telling the truth?</a:t>
            </a:r>
            <a:endParaRPr lang="en-GB" sz="1800" dirty="0">
              <a:effectLst/>
              <a:ea typeface="Times New Roman" panose="02020603050405020304" pitchFamily="18" charset="0"/>
              <a:cs typeface="Arial" panose="020B0604020202020204" pitchFamily="34" charset="0"/>
            </a:endParaRPr>
          </a:p>
          <a:p>
            <a:endParaRPr lang="es-ES" dirty="0"/>
          </a:p>
        </p:txBody>
      </p:sp>
    </p:spTree>
    <p:extLst>
      <p:ext uri="{BB962C8B-B14F-4D97-AF65-F5344CB8AC3E}">
        <p14:creationId xmlns:p14="http://schemas.microsoft.com/office/powerpoint/2010/main" val="630641645"/>
      </p:ext>
    </p:extLst>
  </p:cSld>
  <p:clrMapOvr>
    <a:masterClrMapping/>
  </p:clrMapOvr>
</p:sld>
</file>

<file path=ppt/theme/theme1.xml><?xml version="1.0" encoding="utf-8"?>
<a:theme xmlns:a="http://schemas.openxmlformats.org/drawingml/2006/main" name="Cover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CA2429F5-8D23-4BE9-AD5F-F4572A1A6D86}"/>
    </a:ext>
  </a:extLst>
</a:theme>
</file>

<file path=ppt/theme/theme2.xml><?xml version="1.0" encoding="utf-8"?>
<a:theme xmlns:a="http://schemas.openxmlformats.org/drawingml/2006/main" name="Section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3165A9B3-7AF4-4E8E-9E34-E5B2E1B3EE61}"/>
    </a:ext>
  </a:extLst>
</a:theme>
</file>

<file path=ppt/theme/theme3.xml><?xml version="1.0" encoding="utf-8"?>
<a:theme xmlns:a="http://schemas.openxmlformats.org/drawingml/2006/main" name="Cover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7A85154B-35F0-4B5D-9ABB-C22ECFA91EBE}"/>
    </a:ext>
  </a:extLst>
</a:theme>
</file>

<file path=ppt/theme/theme4.xml><?xml version="1.0" encoding="utf-8"?>
<a:theme xmlns:a="http://schemas.openxmlformats.org/drawingml/2006/main" name="Section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3021BCEB-9709-4AD6-8637-80DEE4ED72A6}"/>
    </a:ext>
  </a:extLst>
</a:theme>
</file>

<file path=ppt/theme/theme5.xml><?xml version="1.0" encoding="utf-8"?>
<a:theme xmlns:a="http://schemas.openxmlformats.org/drawingml/2006/main" name="British Council">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B5E81798-6535-42DE-9E82-DC88799A933E}"/>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ritish Council blank">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BC0B9431-BB5E-4669-9CC7-BFFD8B5EAB8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1620</TotalTime>
  <Words>1365</Words>
  <Application>Microsoft Office PowerPoint</Application>
  <PresentationFormat>Widescreen</PresentationFormat>
  <Paragraphs>112</Paragraphs>
  <Slides>11</Slides>
  <Notes>11</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11</vt:i4>
      </vt:variant>
    </vt:vector>
  </HeadingPairs>
  <TitlesOfParts>
    <vt:vector size="25" baseType="lpstr">
      <vt:lpstr>Arial</vt:lpstr>
      <vt:lpstr>Calibri Light</vt:lpstr>
      <vt:lpstr>British Council Sans Headline</vt:lpstr>
      <vt:lpstr>British Council Sans</vt:lpstr>
      <vt:lpstr>Times New Roman</vt:lpstr>
      <vt:lpstr>Calibri</vt:lpstr>
      <vt:lpstr>?????? Pro W3</vt:lpstr>
      <vt:lpstr>Cover - indigo</vt:lpstr>
      <vt:lpstr>Section - indigo</vt:lpstr>
      <vt:lpstr>Cover - white</vt:lpstr>
      <vt:lpstr>Section - white</vt:lpstr>
      <vt:lpstr>British Council</vt:lpstr>
      <vt:lpstr>Custom Design</vt:lpstr>
      <vt:lpstr>British Council blank</vt:lpstr>
      <vt:lpstr>Lies in Shakespeare’s ‘Othello’</vt:lpstr>
      <vt:lpstr>Lies in Shakespeare’s ‘Othello’</vt:lpstr>
      <vt:lpstr>Lies in Shakespeare’s ‘Othello’</vt:lpstr>
      <vt:lpstr>Lies in Shakespeare’s ‘Othello’</vt:lpstr>
      <vt:lpstr>Lies in Shakespeare’s ‘Othello’</vt:lpstr>
      <vt:lpstr>Lies in Shakespeare’s ‘Othello’</vt:lpstr>
      <vt:lpstr>Lies in Shakespeare’s ‘Othello’</vt:lpstr>
      <vt:lpstr>Lies in Shakespeare’s ‘Othello’</vt:lpstr>
      <vt:lpstr>Lies in Shakespeare’s ‘Othello’</vt:lpstr>
      <vt:lpstr>Lies in Shakespeare’s ‘Othello’</vt:lpstr>
      <vt:lpstr>Lies in Shakespeare’s ‘Othello’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 of time (lower level)</dc:title>
  <dc:creator>McLellan, Catherine (Spain)</dc:creator>
  <cp:lastModifiedBy>Kim Ashmore</cp:lastModifiedBy>
  <cp:revision>99</cp:revision>
  <dcterms:created xsi:type="dcterms:W3CDTF">2020-03-31T10:47:13Z</dcterms:created>
  <dcterms:modified xsi:type="dcterms:W3CDTF">2024-01-31T16:55:41Z</dcterms:modified>
</cp:coreProperties>
</file>