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21"/>
  </p:notesMasterIdLst>
  <p:handoutMasterIdLst>
    <p:handoutMasterId r:id="rId22"/>
  </p:handoutMasterIdLst>
  <p:sldIdLst>
    <p:sldId id="281" r:id="rId8"/>
    <p:sldId id="286" r:id="rId9"/>
    <p:sldId id="340" r:id="rId10"/>
    <p:sldId id="342" r:id="rId11"/>
    <p:sldId id="349" r:id="rId12"/>
    <p:sldId id="350" r:id="rId13"/>
    <p:sldId id="323" r:id="rId14"/>
    <p:sldId id="344" r:id="rId15"/>
    <p:sldId id="345" r:id="rId16"/>
    <p:sldId id="346" r:id="rId17"/>
    <p:sldId id="351" r:id="rId18"/>
    <p:sldId id="352" r:id="rId19"/>
    <p:sldId id="291" r:id="rId20"/>
  </p:sldIdLst>
  <p:sldSz cx="12192000" cy="6858000"/>
  <p:notesSz cx="6858000" cy="9144000"/>
  <p:embeddedFontLst>
    <p:embeddedFont>
      <p:font typeface="British Council Sans" panose="020B0604020202020204" charset="0"/>
      <p:regular r:id="rId23"/>
      <p:bold r:id="rId24"/>
      <p:italic r:id="rId25"/>
      <p:boldItalic r:id="rId26"/>
    </p:embeddedFont>
    <p:embeddedFont>
      <p:font typeface="British Council Sans Headline"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803" autoAdjust="0"/>
  </p:normalViewPr>
  <p:slideViewPr>
    <p:cSldViewPr snapToGrid="0" snapToObjects="1">
      <p:cViewPr varScale="1">
        <p:scale>
          <a:sx n="82" d="100"/>
          <a:sy n="82" d="100"/>
        </p:scale>
        <p:origin x="91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09/01/2024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09/01/2024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242200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26976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53528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329043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382864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387639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10863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31377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3495674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01/09/2024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01/09/2024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29028"/>
            <a:ext cx="6876000" cy="729000"/>
          </a:xfrm>
        </p:spPr>
        <p:txBody>
          <a:bodyPr>
            <a:normAutofit fontScale="90000"/>
          </a:bodyPr>
          <a:lstStyle/>
          <a:p>
            <a:r>
              <a:rPr lang="en-GB" dirty="0"/>
              <a:t>Innovation is GREAT</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s-ES" dirty="0" err="1"/>
              <a:t>January</a:t>
            </a:r>
            <a:r>
              <a:rPr lang="es-ES" dirty="0"/>
              <a:t> 2024</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a:xfrm>
            <a:off x="648000" y="6264000"/>
            <a:ext cx="10439999" cy="180000"/>
          </a:xfrm>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3779624"/>
          </a:xfrm>
          <a:prstGeom prst="rect">
            <a:avLst/>
          </a:prstGeom>
          <a:noFill/>
        </p:spPr>
        <p:txBody>
          <a:bodyPr wrap="square" rtlCol="0">
            <a:spAutoFit/>
          </a:bodyPr>
          <a:lstStyle/>
          <a:p>
            <a:r>
              <a:rPr lang="en-US" sz="1800" b="1" dirty="0">
                <a:solidFill>
                  <a:srgbClr val="363636"/>
                </a:solidFill>
                <a:effectLst/>
                <a:ea typeface="Cambria" panose="02040503050406030204" pitchFamily="18" charset="0"/>
                <a:cs typeface="Times New Roman" panose="02020603050405020304" pitchFamily="18" charset="0"/>
              </a:rPr>
              <a:t>Task 4: Change these sentences from the active to the passive voice.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b="1" dirty="0">
                <a:solidFill>
                  <a:srgbClr val="363636"/>
                </a:solidFill>
                <a:effectLst/>
                <a:ea typeface="Cambria" panose="02040503050406030204" pitchFamily="18" charset="0"/>
                <a:cs typeface="Times New Roman" panose="02020603050405020304" pitchFamily="18" charset="0"/>
              </a:rPr>
              <a:t> </a:t>
            </a:r>
            <a:endParaRPr lang="en-GB" b="1" dirty="0">
              <a:solidFill>
                <a:srgbClr val="363636"/>
              </a:solidFill>
              <a:ea typeface="Cambria" panose="02040503050406030204" pitchFamily="18" charset="0"/>
              <a:cs typeface="Times New Roman" panose="02020603050405020304" pitchFamily="18" charset="0"/>
            </a:endParaRPr>
          </a:p>
          <a:p>
            <a:r>
              <a:rPr lang="en-GB" sz="1800" dirty="0">
                <a:solidFill>
                  <a:srgbClr val="363636"/>
                </a:solidFill>
                <a:effectLst/>
                <a:ea typeface="Cambria" panose="02040503050406030204" pitchFamily="18" charset="0"/>
                <a:cs typeface="Times New Roman" panose="02020603050405020304" pitchFamily="18" charset="0"/>
              </a:rPr>
              <a:t>1. </a:t>
            </a:r>
            <a:r>
              <a:rPr lang="en-US" sz="1800" dirty="0">
                <a:solidFill>
                  <a:srgbClr val="363636"/>
                </a:solidFill>
                <a:effectLst/>
                <a:ea typeface="Cambria" panose="02040503050406030204" pitchFamily="18" charset="0"/>
                <a:cs typeface="Times New Roman" panose="02020603050405020304" pitchFamily="18" charset="0"/>
              </a:rPr>
              <a:t>Active: 	Tim Berners-Lee invented the World Wide Web in 1991.</a:t>
            </a:r>
            <a:endParaRPr lang="en-GB" dirty="0">
              <a:solidFill>
                <a:srgbClr val="363636"/>
              </a:solidFill>
              <a:ea typeface="Cambria" panose="02040503050406030204" pitchFamily="18" charset="0"/>
              <a:cs typeface="Times New Roman" panose="02020603050405020304" pitchFamily="18" charset="0"/>
            </a:endParaRPr>
          </a:p>
          <a:p>
            <a:pPr lvl="0">
              <a:lnSpc>
                <a:spcPct val="150000"/>
              </a:lnSpc>
            </a:pPr>
            <a:r>
              <a:rPr lang="en-GB" dirty="0">
                <a:solidFill>
                  <a:srgbClr val="363636"/>
                </a:solidFill>
                <a:ea typeface="Cambria" panose="02040503050406030204" pitchFamily="18" charset="0"/>
                <a:cs typeface="Times New Roman" panose="02020603050405020304" pitchFamily="18" charset="0"/>
              </a:rPr>
              <a:t>    </a:t>
            </a:r>
            <a:r>
              <a:rPr lang="en-US" sz="1800" dirty="0">
                <a:solidFill>
                  <a:srgbClr val="363636"/>
                </a:solidFill>
                <a:effectLst/>
                <a:ea typeface="Cambria" panose="02040503050406030204" pitchFamily="18" charset="0"/>
                <a:cs typeface="Times New Roman" panose="02020603050405020304" pitchFamily="18" charset="0"/>
              </a:rPr>
              <a:t>Passive:	_________________________________________________</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50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a:lnSpc>
                <a:spcPct val="150000"/>
              </a:lnSpc>
            </a:pPr>
            <a:r>
              <a:rPr lang="en-US" sz="1800" dirty="0">
                <a:solidFill>
                  <a:srgbClr val="363636"/>
                </a:solidFill>
                <a:effectLst/>
                <a:ea typeface="Cambria" panose="02040503050406030204" pitchFamily="18" charset="0"/>
                <a:cs typeface="Times New Roman" panose="02020603050405020304" pitchFamily="18" charset="0"/>
              </a:rPr>
              <a:t> 2. Active:	Hugh Locke-King designed the motor racing circuit in 1907.</a:t>
            </a:r>
            <a:endParaRPr lang="en-GB" dirty="0">
              <a:solidFill>
                <a:srgbClr val="363636"/>
              </a:solidFill>
              <a:ea typeface="Cambria" panose="02040503050406030204" pitchFamily="18" charset="0"/>
              <a:cs typeface="Times New Roman" panose="02020603050405020304" pitchFamily="18" charset="0"/>
            </a:endParaRPr>
          </a:p>
          <a:p>
            <a:pPr lvl="0">
              <a:lnSpc>
                <a:spcPct val="150000"/>
              </a:lnSpc>
            </a:pPr>
            <a:r>
              <a:rPr lang="en-GB" dirty="0">
                <a:solidFill>
                  <a:srgbClr val="363636"/>
                </a:solidFill>
                <a:ea typeface="Cambria" panose="02040503050406030204" pitchFamily="18" charset="0"/>
                <a:cs typeface="Times New Roman" panose="02020603050405020304" pitchFamily="18" charset="0"/>
              </a:rPr>
              <a:t>   </a:t>
            </a:r>
            <a:r>
              <a:rPr lang="en-US" sz="1800" dirty="0">
                <a:solidFill>
                  <a:srgbClr val="363636"/>
                </a:solidFill>
                <a:effectLst/>
                <a:ea typeface="Cambria" panose="02040503050406030204" pitchFamily="18" charset="0"/>
                <a:cs typeface="Times New Roman" panose="02020603050405020304" pitchFamily="18" charset="0"/>
              </a:rPr>
              <a:t>Passive:	_________________________________________________</a:t>
            </a:r>
            <a:endParaRPr lang="en-GB" sz="1800" dirty="0">
              <a:solidFill>
                <a:srgbClr val="363636"/>
              </a:solidFill>
              <a:effectLst/>
              <a:ea typeface="Cambria" panose="02040503050406030204" pitchFamily="18" charset="0"/>
              <a:cs typeface="Times New Roman" panose="02020603050405020304" pitchFamily="18" charset="0"/>
            </a:endParaRPr>
          </a:p>
          <a:p>
            <a:pPr indent="457200">
              <a:lnSpc>
                <a:spcPct val="150000"/>
              </a:lnSpc>
            </a:pP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lvl="0">
              <a:lnSpc>
                <a:spcPct val="150000"/>
              </a:lnSpc>
            </a:pPr>
            <a:r>
              <a:rPr lang="en-US" sz="1800" dirty="0">
                <a:solidFill>
                  <a:srgbClr val="363636"/>
                </a:solidFill>
                <a:effectLst/>
                <a:ea typeface="Cambria" panose="02040503050406030204" pitchFamily="18" charset="0"/>
                <a:cs typeface="Times New Roman" panose="02020603050405020304" pitchFamily="18" charset="0"/>
              </a:rPr>
              <a:t>3. Active:            Alexander Fleming discovered penicillin in 1928.</a:t>
            </a:r>
            <a:endParaRPr lang="en-GB" dirty="0">
              <a:solidFill>
                <a:srgbClr val="363636"/>
              </a:solidFill>
              <a:ea typeface="Cambria" panose="02040503050406030204" pitchFamily="18" charset="0"/>
              <a:cs typeface="Times New Roman" panose="02020603050405020304" pitchFamily="18" charset="0"/>
            </a:endParaRPr>
          </a:p>
          <a:p>
            <a:pPr lvl="0">
              <a:lnSpc>
                <a:spcPct val="150000"/>
              </a:lnSpc>
            </a:pPr>
            <a:r>
              <a:rPr lang="en-GB" sz="1800" dirty="0">
                <a:solidFill>
                  <a:srgbClr val="363636"/>
                </a:solidFill>
                <a:effectLst/>
                <a:ea typeface="Cambria" panose="02040503050406030204" pitchFamily="18" charset="0"/>
                <a:cs typeface="Times New Roman" panose="02020603050405020304" pitchFamily="18" charset="0"/>
              </a:rPr>
              <a:t>   </a:t>
            </a:r>
            <a:r>
              <a:rPr lang="en-US" sz="1800" dirty="0">
                <a:solidFill>
                  <a:srgbClr val="363636"/>
                </a:solidFill>
                <a:effectLst/>
                <a:ea typeface="Cambria" panose="02040503050406030204" pitchFamily="18" charset="0"/>
                <a:cs typeface="Times New Roman" panose="02020603050405020304" pitchFamily="18" charset="0"/>
              </a:rPr>
              <a:t>Passive:         __________________________________________________</a:t>
            </a:r>
            <a:endParaRPr lang="en-GB" sz="1800" dirty="0">
              <a:solidFill>
                <a:srgbClr val="363636"/>
              </a:solidFill>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7327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TextBox 7">
            <a:extLst>
              <a:ext uri="{FF2B5EF4-FFF2-40B4-BE49-F238E27FC236}">
                <a16:creationId xmlns:a16="http://schemas.microsoft.com/office/drawing/2014/main" id="{3B2FFB04-2972-E2DD-A1F7-76E7807B4C3E}"/>
              </a:ext>
            </a:extLst>
          </p:cNvPr>
          <p:cNvSpPr txBox="1"/>
          <p:nvPr/>
        </p:nvSpPr>
        <p:spPr>
          <a:xfrm>
            <a:off x="600000" y="978431"/>
            <a:ext cx="7957846" cy="369332"/>
          </a:xfrm>
          <a:prstGeom prst="rect">
            <a:avLst/>
          </a:prstGeom>
          <a:noFill/>
        </p:spPr>
        <p:txBody>
          <a:bodyPr wrap="square" rtlCol="0">
            <a:spAutoFit/>
          </a:bodyPr>
          <a:lstStyle/>
          <a:p>
            <a:r>
              <a:rPr lang="en-GB" b="1" dirty="0"/>
              <a:t>Task 5: Look at the table and try to remember the dates!</a:t>
            </a:r>
          </a:p>
        </p:txBody>
      </p:sp>
      <p:graphicFrame>
        <p:nvGraphicFramePr>
          <p:cNvPr id="2" name="Table 1">
            <a:extLst>
              <a:ext uri="{FF2B5EF4-FFF2-40B4-BE49-F238E27FC236}">
                <a16:creationId xmlns:a16="http://schemas.microsoft.com/office/drawing/2014/main" id="{39150513-1DB7-88AC-F2A5-0AFEBAA037F7}"/>
              </a:ext>
            </a:extLst>
          </p:cNvPr>
          <p:cNvGraphicFramePr>
            <a:graphicFrameLocks noGrp="1"/>
          </p:cNvGraphicFramePr>
          <p:nvPr>
            <p:extLst>
              <p:ext uri="{D42A27DB-BD31-4B8C-83A1-F6EECF244321}">
                <p14:modId xmlns:p14="http://schemas.microsoft.com/office/powerpoint/2010/main" val="1884657916"/>
              </p:ext>
            </p:extLst>
          </p:nvPr>
        </p:nvGraphicFramePr>
        <p:xfrm>
          <a:off x="648000" y="1399526"/>
          <a:ext cx="8109138" cy="4123597"/>
        </p:xfrm>
        <a:graphic>
          <a:graphicData uri="http://schemas.openxmlformats.org/drawingml/2006/table">
            <a:tbl>
              <a:tblPr firstRow="1" firstCol="1" bandRow="1" bandCol="1">
                <a:tableStyleId>{5C22544A-7EE6-4342-B048-85BDC9FD1C3A}</a:tableStyleId>
              </a:tblPr>
              <a:tblGrid>
                <a:gridCol w="6144247">
                  <a:extLst>
                    <a:ext uri="{9D8B030D-6E8A-4147-A177-3AD203B41FA5}">
                      <a16:colId xmlns:a16="http://schemas.microsoft.com/office/drawing/2014/main" val="332705549"/>
                    </a:ext>
                  </a:extLst>
                </a:gridCol>
                <a:gridCol w="1964891">
                  <a:extLst>
                    <a:ext uri="{9D8B030D-6E8A-4147-A177-3AD203B41FA5}">
                      <a16:colId xmlns:a16="http://schemas.microsoft.com/office/drawing/2014/main" val="2301835382"/>
                    </a:ext>
                  </a:extLst>
                </a:gridCol>
              </a:tblGrid>
              <a:tr h="593397">
                <a:tc>
                  <a:txBody>
                    <a:bodyPr/>
                    <a:lstStyle/>
                    <a:p>
                      <a:pPr algn="l">
                        <a:lnSpc>
                          <a:spcPct val="150000"/>
                        </a:lnSpc>
                      </a:pPr>
                      <a:r>
                        <a:rPr lang="en-GB" sz="1800" dirty="0">
                          <a:effectLst/>
                        </a:rPr>
                        <a:t>Invention / Discovery</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Date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8894850"/>
                  </a:ext>
                </a:extLst>
              </a:tr>
              <a:tr h="441275">
                <a:tc>
                  <a:txBody>
                    <a:bodyPr/>
                    <a:lstStyle/>
                    <a:p>
                      <a:pPr algn="l">
                        <a:lnSpc>
                          <a:spcPct val="150000"/>
                        </a:lnSpc>
                      </a:pPr>
                      <a:r>
                        <a:rPr lang="en-US" sz="1800">
                          <a:effectLst/>
                        </a:rPr>
                        <a:t>the first vaccine for smallpox</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1798</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756770"/>
                  </a:ext>
                </a:extLst>
              </a:tr>
              <a:tr h="441275">
                <a:tc>
                  <a:txBody>
                    <a:bodyPr/>
                    <a:lstStyle/>
                    <a:p>
                      <a:pPr algn="l">
                        <a:lnSpc>
                          <a:spcPct val="150000"/>
                        </a:lnSpc>
                      </a:pPr>
                      <a:r>
                        <a:rPr lang="en-US" sz="1800" dirty="0">
                          <a:effectLst/>
                        </a:rPr>
                        <a:t>the suspension bridge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1826</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8365065"/>
                  </a:ext>
                </a:extLst>
              </a:tr>
              <a:tr h="441275">
                <a:tc>
                  <a:txBody>
                    <a:bodyPr/>
                    <a:lstStyle/>
                    <a:p>
                      <a:pPr algn="l">
                        <a:lnSpc>
                          <a:spcPct val="150000"/>
                        </a:lnSpc>
                      </a:pPr>
                      <a:r>
                        <a:rPr lang="en-US" sz="1800">
                          <a:effectLst/>
                        </a:rPr>
                        <a:t>the telephone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1876</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74736824"/>
                  </a:ext>
                </a:extLst>
              </a:tr>
              <a:tr h="441275">
                <a:tc>
                  <a:txBody>
                    <a:bodyPr/>
                    <a:lstStyle/>
                    <a:p>
                      <a:pPr algn="l">
                        <a:lnSpc>
                          <a:spcPct val="150000"/>
                        </a:lnSpc>
                      </a:pPr>
                      <a:r>
                        <a:rPr lang="en-US" sz="1800">
                          <a:effectLst/>
                        </a:rPr>
                        <a:t>the electric light</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1878</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8647244"/>
                  </a:ext>
                </a:extLst>
              </a:tr>
              <a:tr h="441275">
                <a:tc>
                  <a:txBody>
                    <a:bodyPr/>
                    <a:lstStyle/>
                    <a:p>
                      <a:pPr algn="l">
                        <a:lnSpc>
                          <a:spcPct val="150000"/>
                        </a:lnSpc>
                      </a:pPr>
                      <a:r>
                        <a:rPr lang="en-US" sz="1800">
                          <a:effectLst/>
                        </a:rPr>
                        <a:t>The structure of DNA</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1953</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0622446"/>
                  </a:ext>
                </a:extLst>
              </a:tr>
              <a:tr h="441275">
                <a:tc>
                  <a:txBody>
                    <a:bodyPr/>
                    <a:lstStyle/>
                    <a:p>
                      <a:pPr algn="l">
                        <a:lnSpc>
                          <a:spcPct val="150000"/>
                        </a:lnSpc>
                      </a:pPr>
                      <a:r>
                        <a:rPr lang="en-US" sz="1800">
                          <a:effectLst/>
                        </a:rPr>
                        <a:t>hawk-eye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2001</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398771"/>
                  </a:ext>
                </a:extLst>
              </a:tr>
              <a:tr h="441275">
                <a:tc>
                  <a:txBody>
                    <a:bodyPr/>
                    <a:lstStyle/>
                    <a:p>
                      <a:pPr algn="l">
                        <a:lnSpc>
                          <a:spcPct val="150000"/>
                        </a:lnSpc>
                      </a:pPr>
                      <a:r>
                        <a:rPr lang="en-US" sz="1800">
                          <a:effectLst/>
                        </a:rPr>
                        <a:t>the artificial artery</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2010</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1507996"/>
                  </a:ext>
                </a:extLst>
              </a:tr>
              <a:tr h="441275">
                <a:tc>
                  <a:txBody>
                    <a:bodyPr/>
                    <a:lstStyle/>
                    <a:p>
                      <a:pPr algn="l">
                        <a:lnSpc>
                          <a:spcPct val="150000"/>
                        </a:lnSpc>
                      </a:pPr>
                      <a:r>
                        <a:rPr lang="en-US" sz="1800" dirty="0">
                          <a:effectLst/>
                        </a:rPr>
                        <a:t>the most sustainable stadium in Olympic history</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 2012</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8237753"/>
                  </a:ext>
                </a:extLst>
              </a:tr>
            </a:tbl>
          </a:graphicData>
        </a:graphic>
      </p:graphicFrame>
    </p:spTree>
    <p:extLst>
      <p:ext uri="{BB962C8B-B14F-4D97-AF65-F5344CB8AC3E}">
        <p14:creationId xmlns:p14="http://schemas.microsoft.com/office/powerpoint/2010/main" val="396885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TextBox 7">
            <a:extLst>
              <a:ext uri="{FF2B5EF4-FFF2-40B4-BE49-F238E27FC236}">
                <a16:creationId xmlns:a16="http://schemas.microsoft.com/office/drawing/2014/main" id="{3B2FFB04-2972-E2DD-A1F7-76E7807B4C3E}"/>
              </a:ext>
            </a:extLst>
          </p:cNvPr>
          <p:cNvSpPr txBox="1"/>
          <p:nvPr/>
        </p:nvSpPr>
        <p:spPr>
          <a:xfrm>
            <a:off x="600000" y="978431"/>
            <a:ext cx="7957846" cy="369332"/>
          </a:xfrm>
          <a:prstGeom prst="rect">
            <a:avLst/>
          </a:prstGeom>
          <a:noFill/>
        </p:spPr>
        <p:txBody>
          <a:bodyPr wrap="square" rtlCol="0">
            <a:spAutoFit/>
          </a:bodyPr>
          <a:lstStyle/>
          <a:p>
            <a:r>
              <a:rPr lang="en-GB" b="1" dirty="0"/>
              <a:t>Task 5: Ask and answer questions. </a:t>
            </a:r>
          </a:p>
        </p:txBody>
      </p:sp>
      <p:graphicFrame>
        <p:nvGraphicFramePr>
          <p:cNvPr id="2" name="Table 1">
            <a:extLst>
              <a:ext uri="{FF2B5EF4-FFF2-40B4-BE49-F238E27FC236}">
                <a16:creationId xmlns:a16="http://schemas.microsoft.com/office/drawing/2014/main" id="{39150513-1DB7-88AC-F2A5-0AFEBAA037F7}"/>
              </a:ext>
            </a:extLst>
          </p:cNvPr>
          <p:cNvGraphicFramePr>
            <a:graphicFrameLocks noGrp="1"/>
          </p:cNvGraphicFramePr>
          <p:nvPr>
            <p:extLst>
              <p:ext uri="{D42A27DB-BD31-4B8C-83A1-F6EECF244321}">
                <p14:modId xmlns:p14="http://schemas.microsoft.com/office/powerpoint/2010/main" val="816494254"/>
              </p:ext>
            </p:extLst>
          </p:nvPr>
        </p:nvGraphicFramePr>
        <p:xfrm>
          <a:off x="648000" y="1399526"/>
          <a:ext cx="8109138" cy="4107438"/>
        </p:xfrm>
        <a:graphic>
          <a:graphicData uri="http://schemas.openxmlformats.org/drawingml/2006/table">
            <a:tbl>
              <a:tblPr firstRow="1" firstCol="1" bandRow="1" bandCol="1">
                <a:tableStyleId>{5C22544A-7EE6-4342-B048-85BDC9FD1C3A}</a:tableStyleId>
              </a:tblPr>
              <a:tblGrid>
                <a:gridCol w="6144247">
                  <a:extLst>
                    <a:ext uri="{9D8B030D-6E8A-4147-A177-3AD203B41FA5}">
                      <a16:colId xmlns:a16="http://schemas.microsoft.com/office/drawing/2014/main" val="332705549"/>
                    </a:ext>
                  </a:extLst>
                </a:gridCol>
                <a:gridCol w="1964891">
                  <a:extLst>
                    <a:ext uri="{9D8B030D-6E8A-4147-A177-3AD203B41FA5}">
                      <a16:colId xmlns:a16="http://schemas.microsoft.com/office/drawing/2014/main" val="2301835382"/>
                    </a:ext>
                  </a:extLst>
                </a:gridCol>
              </a:tblGrid>
              <a:tr h="593397">
                <a:tc>
                  <a:txBody>
                    <a:bodyPr/>
                    <a:lstStyle/>
                    <a:p>
                      <a:pPr algn="l">
                        <a:lnSpc>
                          <a:spcPct val="150000"/>
                        </a:lnSpc>
                      </a:pPr>
                      <a:r>
                        <a:rPr lang="en-GB" sz="1800" dirty="0">
                          <a:effectLst/>
                        </a:rPr>
                        <a:t>Invention / Discovery</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r>
                        <a:rPr lang="en-US" sz="1800" dirty="0">
                          <a:effectLst/>
                        </a:rPr>
                        <a:t>Date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8894850"/>
                  </a:ext>
                </a:extLst>
              </a:tr>
              <a:tr h="441275">
                <a:tc>
                  <a:txBody>
                    <a:bodyPr/>
                    <a:lstStyle/>
                    <a:p>
                      <a:pPr algn="l">
                        <a:lnSpc>
                          <a:spcPct val="150000"/>
                        </a:lnSpc>
                      </a:pPr>
                      <a:r>
                        <a:rPr lang="en-US" sz="1800">
                          <a:effectLst/>
                        </a:rPr>
                        <a:t>the first vaccine for smallpox</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756770"/>
                  </a:ext>
                </a:extLst>
              </a:tr>
              <a:tr h="425116">
                <a:tc>
                  <a:txBody>
                    <a:bodyPr/>
                    <a:lstStyle/>
                    <a:p>
                      <a:pPr algn="l">
                        <a:lnSpc>
                          <a:spcPct val="150000"/>
                        </a:lnSpc>
                      </a:pPr>
                      <a:r>
                        <a:rPr lang="en-US" sz="1800" dirty="0">
                          <a:effectLst/>
                        </a:rPr>
                        <a:t>the suspension bridge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8365065"/>
                  </a:ext>
                </a:extLst>
              </a:tr>
              <a:tr h="441275">
                <a:tc>
                  <a:txBody>
                    <a:bodyPr/>
                    <a:lstStyle/>
                    <a:p>
                      <a:pPr algn="l">
                        <a:lnSpc>
                          <a:spcPct val="150000"/>
                        </a:lnSpc>
                      </a:pPr>
                      <a:r>
                        <a:rPr lang="en-US" sz="1800">
                          <a:effectLst/>
                        </a:rPr>
                        <a:t>the telephone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74736824"/>
                  </a:ext>
                </a:extLst>
              </a:tr>
              <a:tr h="441275">
                <a:tc>
                  <a:txBody>
                    <a:bodyPr/>
                    <a:lstStyle/>
                    <a:p>
                      <a:pPr algn="l">
                        <a:lnSpc>
                          <a:spcPct val="150000"/>
                        </a:lnSpc>
                      </a:pPr>
                      <a:r>
                        <a:rPr lang="en-US" sz="1800">
                          <a:effectLst/>
                        </a:rPr>
                        <a:t>the electric light</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8647244"/>
                  </a:ext>
                </a:extLst>
              </a:tr>
              <a:tr h="441275">
                <a:tc>
                  <a:txBody>
                    <a:bodyPr/>
                    <a:lstStyle/>
                    <a:p>
                      <a:pPr algn="l">
                        <a:lnSpc>
                          <a:spcPct val="150000"/>
                        </a:lnSpc>
                      </a:pPr>
                      <a:r>
                        <a:rPr lang="en-US" sz="1800">
                          <a:effectLst/>
                        </a:rPr>
                        <a:t>The structure of DNA</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0622446"/>
                  </a:ext>
                </a:extLst>
              </a:tr>
              <a:tr h="441275">
                <a:tc>
                  <a:txBody>
                    <a:bodyPr/>
                    <a:lstStyle/>
                    <a:p>
                      <a:pPr algn="l">
                        <a:lnSpc>
                          <a:spcPct val="150000"/>
                        </a:lnSpc>
                      </a:pPr>
                      <a:r>
                        <a:rPr lang="en-US" sz="1800">
                          <a:effectLst/>
                        </a:rPr>
                        <a:t>hawk-eye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398771"/>
                  </a:ext>
                </a:extLst>
              </a:tr>
              <a:tr h="441275">
                <a:tc>
                  <a:txBody>
                    <a:bodyPr/>
                    <a:lstStyle/>
                    <a:p>
                      <a:pPr algn="l">
                        <a:lnSpc>
                          <a:spcPct val="150000"/>
                        </a:lnSpc>
                      </a:pPr>
                      <a:r>
                        <a:rPr lang="en-US" sz="1800">
                          <a:effectLst/>
                        </a:rPr>
                        <a:t>the artificial artery</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1507996"/>
                  </a:ext>
                </a:extLst>
              </a:tr>
              <a:tr h="441275">
                <a:tc>
                  <a:txBody>
                    <a:bodyPr/>
                    <a:lstStyle/>
                    <a:p>
                      <a:pPr algn="l">
                        <a:lnSpc>
                          <a:spcPct val="150000"/>
                        </a:lnSpc>
                      </a:pPr>
                      <a:r>
                        <a:rPr lang="en-US" sz="1800">
                          <a:effectLst/>
                        </a:rPr>
                        <a:t>the most sustainable stadium in Olympic history</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a:lnSpc>
                          <a:spcPct val="150000"/>
                        </a:lnSpc>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8237753"/>
                  </a:ext>
                </a:extLst>
              </a:tr>
            </a:tbl>
          </a:graphicData>
        </a:graphic>
      </p:graphicFrame>
      <p:sp>
        <p:nvSpPr>
          <p:cNvPr id="3" name="Speech Bubble: Oval 2">
            <a:extLst>
              <a:ext uri="{FF2B5EF4-FFF2-40B4-BE49-F238E27FC236}">
                <a16:creationId xmlns:a16="http://schemas.microsoft.com/office/drawing/2014/main" id="{358617F2-D4BA-DFDE-B4F8-6930A64FB56D}"/>
              </a:ext>
            </a:extLst>
          </p:cNvPr>
          <p:cNvSpPr/>
          <p:nvPr/>
        </p:nvSpPr>
        <p:spPr>
          <a:xfrm>
            <a:off x="9108683" y="1345011"/>
            <a:ext cx="2491543" cy="2141960"/>
          </a:xfrm>
          <a:prstGeom prst="wedgeEllipseCallout">
            <a:avLst>
              <a:gd name="adj1" fmla="val 48489"/>
              <a:gd name="adj2" fmla="val 4149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When was ... invented / discovered? </a:t>
            </a:r>
          </a:p>
        </p:txBody>
      </p:sp>
      <p:sp>
        <p:nvSpPr>
          <p:cNvPr id="6" name="Speech Bubble: Oval 5">
            <a:extLst>
              <a:ext uri="{FF2B5EF4-FFF2-40B4-BE49-F238E27FC236}">
                <a16:creationId xmlns:a16="http://schemas.microsoft.com/office/drawing/2014/main" id="{C087C280-C3AE-880B-0505-9C08CE9A450A}"/>
              </a:ext>
            </a:extLst>
          </p:cNvPr>
          <p:cNvSpPr/>
          <p:nvPr/>
        </p:nvSpPr>
        <p:spPr>
          <a:xfrm>
            <a:off x="9236938" y="3590497"/>
            <a:ext cx="2491543" cy="2141960"/>
          </a:xfrm>
          <a:prstGeom prst="wedgeEllipseCallout">
            <a:avLst>
              <a:gd name="adj1" fmla="val -53455"/>
              <a:gd name="adj2" fmla="val -398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 was invented / discovered in ...</a:t>
            </a:r>
          </a:p>
        </p:txBody>
      </p:sp>
    </p:spTree>
    <p:extLst>
      <p:ext uri="{BB962C8B-B14F-4D97-AF65-F5344CB8AC3E}">
        <p14:creationId xmlns:p14="http://schemas.microsoft.com/office/powerpoint/2010/main" val="36790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Innovation is GREAT</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5663363" y="1176103"/>
            <a:ext cx="3784522" cy="4524315"/>
          </a:xfrm>
          <a:prstGeom prst="rect">
            <a:avLst/>
          </a:prstGeom>
          <a:noFill/>
        </p:spPr>
        <p:txBody>
          <a:bodyPr wrap="square" rtlCol="0">
            <a:spAutoFit/>
          </a:bodyPr>
          <a:lstStyle/>
          <a:p>
            <a:r>
              <a:rPr lang="en-GB" b="1" dirty="0"/>
              <a:t>Lead-in: Look at the poster and discuss the questions. </a:t>
            </a:r>
          </a:p>
          <a:p>
            <a:endParaRPr lang="en-GB" dirty="0"/>
          </a:p>
          <a:p>
            <a:pPr marL="342900" lvl="0" indent="-342900">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What does the word ‘innovation’ mean to you? Write your own definition.</a:t>
            </a:r>
          </a:p>
          <a:p>
            <a:pPr marL="342900" lvl="0" indent="-342900">
              <a:buFont typeface="+mj-lt"/>
              <a:buAutoNum type="arabicPeriod"/>
            </a:pPr>
            <a:endParaRPr lang="en-US" dirty="0">
              <a:solidFill>
                <a:srgbClr val="363636"/>
              </a:solidFill>
              <a:ea typeface="Cambria" panose="02040503050406030204" pitchFamily="18" charset="0"/>
              <a:cs typeface="Times New Roman" panose="02020603050405020304" pitchFamily="18" charset="0"/>
            </a:endParaRPr>
          </a:p>
          <a:p>
            <a:pPr marL="342900" indent="-342900">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Can you think of any innovative people? Who are they, and in which ways are they innovative? </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buFont typeface="+mj-lt"/>
              <a:buAutoNum type="arabicPeriod"/>
            </a:pPr>
            <a:endParaRPr lang="en-US" sz="1800" dirty="0">
              <a:solidFill>
                <a:srgbClr val="363636"/>
              </a:solidFill>
              <a:effectLst/>
              <a:ea typeface="Cambria" panose="02040503050406030204" pitchFamily="18" charset="0"/>
              <a:cs typeface="Times New Roman" panose="02020603050405020304" pitchFamily="18" charset="0"/>
            </a:endParaRPr>
          </a:p>
          <a:p>
            <a:pPr marL="342900" indent="-342900">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Do you think the poster shows a good example of innovation? Why?</a:t>
            </a:r>
            <a:endParaRPr lang="en-GB" sz="1800" dirty="0">
              <a:solidFill>
                <a:srgbClr val="363636"/>
              </a:solidFill>
              <a:effectLst/>
              <a:ea typeface="Cambria" panose="02040503050406030204" pitchFamily="18" charset="0"/>
              <a:cs typeface="Times New Roman" panose="02020603050405020304" pitchFamily="18" charset="0"/>
            </a:endParaRPr>
          </a:p>
          <a:p>
            <a:pPr marL="342900" indent="-342900">
              <a:buAutoNum type="arabicPeriod"/>
            </a:pPr>
            <a:endParaRPr lang="en-GB" dirty="0"/>
          </a:p>
        </p:txBody>
      </p:sp>
      <p:pic>
        <p:nvPicPr>
          <p:cNvPr id="3" name="Picture 10" descr="Screen shot 2012-07-07 at 15.04.05.png">
            <a:extLst>
              <a:ext uri="{FF2B5EF4-FFF2-40B4-BE49-F238E27FC236}">
                <a16:creationId xmlns:a16="http://schemas.microsoft.com/office/drawing/2014/main" id="{06313E8A-F6D6-3216-573A-4E868A222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545" y="1161430"/>
            <a:ext cx="32004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graphicFrame>
        <p:nvGraphicFramePr>
          <p:cNvPr id="6" name="Table 5">
            <a:extLst>
              <a:ext uri="{FF2B5EF4-FFF2-40B4-BE49-F238E27FC236}">
                <a16:creationId xmlns:a16="http://schemas.microsoft.com/office/drawing/2014/main" id="{ADA400EC-4D7E-206A-63FE-B237ADCFF4D6}"/>
              </a:ext>
            </a:extLst>
          </p:cNvPr>
          <p:cNvGraphicFramePr>
            <a:graphicFrameLocks noGrp="1"/>
          </p:cNvGraphicFramePr>
          <p:nvPr>
            <p:extLst>
              <p:ext uri="{D42A27DB-BD31-4B8C-83A1-F6EECF244321}">
                <p14:modId xmlns:p14="http://schemas.microsoft.com/office/powerpoint/2010/main" val="3692353596"/>
              </p:ext>
            </p:extLst>
          </p:nvPr>
        </p:nvGraphicFramePr>
        <p:xfrm>
          <a:off x="648000" y="1496347"/>
          <a:ext cx="9584571" cy="4548573"/>
        </p:xfrm>
        <a:graphic>
          <a:graphicData uri="http://schemas.openxmlformats.org/drawingml/2006/table">
            <a:tbl>
              <a:tblPr firstRow="1" firstCol="1" bandRow="1" bandCol="1">
                <a:tableStyleId>{5C22544A-7EE6-4342-B048-85BDC9FD1C3A}</a:tableStyleId>
              </a:tblPr>
              <a:tblGrid>
                <a:gridCol w="2383421">
                  <a:extLst>
                    <a:ext uri="{9D8B030D-6E8A-4147-A177-3AD203B41FA5}">
                      <a16:colId xmlns:a16="http://schemas.microsoft.com/office/drawing/2014/main" val="42474229"/>
                    </a:ext>
                  </a:extLst>
                </a:gridCol>
                <a:gridCol w="7201150">
                  <a:extLst>
                    <a:ext uri="{9D8B030D-6E8A-4147-A177-3AD203B41FA5}">
                      <a16:colId xmlns:a16="http://schemas.microsoft.com/office/drawing/2014/main" val="1624086965"/>
                    </a:ext>
                  </a:extLst>
                </a:gridCol>
              </a:tblGrid>
              <a:tr h="319016">
                <a:tc>
                  <a:txBody>
                    <a:bodyPr/>
                    <a:lstStyle/>
                    <a:p>
                      <a:pPr>
                        <a:spcBef>
                          <a:spcPts val="200"/>
                        </a:spcBef>
                        <a:spcAft>
                          <a:spcPts val="200"/>
                        </a:spcAft>
                      </a:pPr>
                      <a:r>
                        <a:rPr lang="en-US" sz="1800" dirty="0">
                          <a:effectLst/>
                        </a:rPr>
                        <a:t>Word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200"/>
                        </a:spcBef>
                        <a:spcAft>
                          <a:spcPts val="200"/>
                        </a:spcAft>
                      </a:pPr>
                      <a:r>
                        <a:rPr lang="en-US" sz="1800" dirty="0">
                          <a:effectLst/>
                        </a:rPr>
                        <a:t>Definition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3925115"/>
                  </a:ext>
                </a:extLst>
              </a:tr>
              <a:tr h="734704">
                <a:tc>
                  <a:txBody>
                    <a:bodyPr/>
                    <a:lstStyle/>
                    <a:p>
                      <a:pPr marL="342900" lvl="0" indent="-342900">
                        <a:spcBef>
                          <a:spcPts val="200"/>
                        </a:spcBef>
                        <a:spcAft>
                          <a:spcPts val="200"/>
                        </a:spcAft>
                        <a:buFontTx/>
                        <a:buAutoNum type="arabicPeriod"/>
                      </a:pPr>
                      <a:r>
                        <a:rPr lang="en-US" sz="1800" dirty="0">
                          <a:effectLst/>
                        </a:rPr>
                        <a:t>vaccine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GB" sz="1800" dirty="0">
                          <a:solidFill>
                            <a:srgbClr val="363636"/>
                          </a:solidFill>
                          <a:effectLst/>
                          <a:latin typeface="+mn-lt"/>
                          <a:ea typeface="Cambria" panose="02040503050406030204" pitchFamily="18" charset="0"/>
                          <a:cs typeface="Times New Roman" panose="02020603050405020304" pitchFamily="18" charset="0"/>
                        </a:rPr>
                        <a:t>a. a circular shaped sports track which starts and ends in the same place</a:t>
                      </a:r>
                    </a:p>
                  </a:txBody>
                  <a:tcPr marL="68580" marR="68580" marT="0" marB="0"/>
                </a:tc>
                <a:extLst>
                  <a:ext uri="{0D108BD9-81ED-4DB2-BD59-A6C34878D82A}">
                    <a16:rowId xmlns:a16="http://schemas.microsoft.com/office/drawing/2014/main" val="1015876792"/>
                  </a:ext>
                </a:extLst>
              </a:tr>
              <a:tr h="734704">
                <a:tc>
                  <a:txBody>
                    <a:bodyPr/>
                    <a:lstStyle/>
                    <a:p>
                      <a:pPr marL="0" lvl="0" indent="0">
                        <a:spcBef>
                          <a:spcPts val="200"/>
                        </a:spcBef>
                        <a:spcAft>
                          <a:spcPts val="200"/>
                        </a:spcAft>
                        <a:buFontTx/>
                        <a:buNone/>
                      </a:pPr>
                      <a:r>
                        <a:rPr lang="en-US" sz="1800" dirty="0">
                          <a:effectLst/>
                        </a:rPr>
                        <a:t>2. pneumatic</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kern="1200" dirty="0">
                          <a:solidFill>
                            <a:schemeClr val="dk1"/>
                          </a:solidFill>
                          <a:effectLst/>
                          <a:latin typeface="+mn-lt"/>
                          <a:ea typeface="+mn-ea"/>
                          <a:cs typeface="+mn-cs"/>
                        </a:rPr>
                        <a:t>b. a substance which contains a form of a bacteria or virus, which is injected into a person to prevent them from developing an illness or disease</a:t>
                      </a:r>
                      <a:endParaRPr lang="en-GB" sz="1800" dirty="0">
                        <a:solidFill>
                          <a:srgbClr val="363636"/>
                        </a:solidFill>
                        <a:effectLst/>
                        <a:latin typeface="+mn-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7334904"/>
                  </a:ext>
                </a:extLst>
              </a:tr>
              <a:tr h="647988">
                <a:tc>
                  <a:txBody>
                    <a:bodyPr/>
                    <a:lstStyle/>
                    <a:p>
                      <a:pPr marL="0" lvl="0" indent="0">
                        <a:spcBef>
                          <a:spcPts val="200"/>
                        </a:spcBef>
                        <a:spcAft>
                          <a:spcPts val="200"/>
                        </a:spcAft>
                        <a:buFontTx/>
                        <a:buNone/>
                      </a:pPr>
                      <a:r>
                        <a:rPr lang="en-US" sz="1800" dirty="0">
                          <a:effectLst/>
                        </a:rPr>
                        <a:t>3. suspension bridge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kern="1200" dirty="0">
                          <a:solidFill>
                            <a:schemeClr val="dk1"/>
                          </a:solidFill>
                          <a:effectLst/>
                          <a:latin typeface="+mn-lt"/>
                          <a:ea typeface="+mn-ea"/>
                          <a:cs typeface="+mn-cs"/>
                        </a:rPr>
                        <a:t>c. an infectious and dangerous illness which causes a fever and spots on the skin</a:t>
                      </a:r>
                      <a:endParaRPr lang="en-GB" sz="1800" dirty="0">
                        <a:solidFill>
                          <a:srgbClr val="363636"/>
                        </a:solidFill>
                        <a:effectLst/>
                        <a:latin typeface="+mn-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7558248"/>
                  </a:ext>
                </a:extLst>
              </a:tr>
              <a:tr h="734704">
                <a:tc>
                  <a:txBody>
                    <a:bodyPr/>
                    <a:lstStyle/>
                    <a:p>
                      <a:pPr marL="0" lvl="0" indent="0">
                        <a:spcBef>
                          <a:spcPts val="200"/>
                        </a:spcBef>
                        <a:spcAft>
                          <a:spcPts val="200"/>
                        </a:spcAft>
                        <a:buFontTx/>
                        <a:buNone/>
                      </a:pPr>
                      <a:r>
                        <a:rPr lang="en-US" sz="1800" dirty="0">
                          <a:effectLst/>
                        </a:rPr>
                        <a:t>4. circuit</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GB" sz="1800" dirty="0">
                          <a:solidFill>
                            <a:schemeClr val="tx1"/>
                          </a:solidFill>
                          <a:effectLst/>
                          <a:latin typeface="+mn-lt"/>
                          <a:ea typeface="Cambria" panose="02040503050406030204" pitchFamily="18" charset="0"/>
                          <a:cs typeface="Times New Roman" panose="02020603050405020304" pitchFamily="18" charset="0"/>
                        </a:rPr>
                        <a:t>d. a type of antibiotic medicine which kills bacteria</a:t>
                      </a:r>
                    </a:p>
                  </a:txBody>
                  <a:tcPr marL="68580" marR="68580" marT="0" marB="0"/>
                </a:tc>
                <a:extLst>
                  <a:ext uri="{0D108BD9-81ED-4DB2-BD59-A6C34878D82A}">
                    <a16:rowId xmlns:a16="http://schemas.microsoft.com/office/drawing/2014/main" val="4237780064"/>
                  </a:ext>
                </a:extLst>
              </a:tr>
              <a:tr h="554497">
                <a:tc>
                  <a:txBody>
                    <a:bodyPr/>
                    <a:lstStyle/>
                    <a:p>
                      <a:pPr marL="0" lvl="0" indent="0">
                        <a:spcBef>
                          <a:spcPts val="200"/>
                        </a:spcBef>
                        <a:spcAft>
                          <a:spcPts val="200"/>
                        </a:spcAft>
                        <a:buFontTx/>
                        <a:buNone/>
                      </a:pPr>
                      <a:r>
                        <a:rPr lang="en-US" sz="1800" dirty="0">
                          <a:effectLst/>
                        </a:rPr>
                        <a:t>5. smallpox</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GB" sz="1800" dirty="0">
                          <a:solidFill>
                            <a:schemeClr val="tx1"/>
                          </a:solidFill>
                          <a:effectLst/>
                          <a:latin typeface="+mn-lt"/>
                          <a:ea typeface="Cambria" panose="02040503050406030204" pitchFamily="18" charset="0"/>
                          <a:cs typeface="Times New Roman" panose="02020603050405020304" pitchFamily="18" charset="0"/>
                        </a:rPr>
                        <a:t>e. containing air</a:t>
                      </a:r>
                    </a:p>
                  </a:txBody>
                  <a:tcPr marL="68580" marR="68580" marT="0" marB="0"/>
                </a:tc>
                <a:extLst>
                  <a:ext uri="{0D108BD9-81ED-4DB2-BD59-A6C34878D82A}">
                    <a16:rowId xmlns:a16="http://schemas.microsoft.com/office/drawing/2014/main" val="947468638"/>
                  </a:ext>
                </a:extLst>
              </a:tr>
              <a:tr h="734704">
                <a:tc>
                  <a:txBody>
                    <a:bodyPr/>
                    <a:lstStyle/>
                    <a:p>
                      <a:pPr marL="0" lvl="0" indent="0">
                        <a:spcBef>
                          <a:spcPts val="200"/>
                        </a:spcBef>
                        <a:spcAft>
                          <a:spcPts val="200"/>
                        </a:spcAft>
                        <a:buFontTx/>
                        <a:buNone/>
                      </a:pPr>
                      <a:r>
                        <a:rPr lang="en-US" sz="1800" dirty="0">
                          <a:effectLst/>
                        </a:rPr>
                        <a:t>6. </a:t>
                      </a:r>
                      <a:r>
                        <a:rPr lang="en-US" sz="1800">
                          <a:effectLst/>
                        </a:rPr>
                        <a:t>penicillin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kern="1200" dirty="0">
                          <a:solidFill>
                            <a:schemeClr val="dk1"/>
                          </a:solidFill>
                          <a:effectLst/>
                          <a:latin typeface="+mn-lt"/>
                          <a:ea typeface="+mn-ea"/>
                          <a:cs typeface="+mn-cs"/>
                        </a:rPr>
                        <a:t>f. a bridge which is supported at each end by strong metal ropes which are connected to towers </a:t>
                      </a:r>
                      <a:endParaRPr lang="en-GB" sz="1800" dirty="0">
                        <a:solidFill>
                          <a:srgbClr val="363636"/>
                        </a:solidFill>
                        <a:effectLst/>
                        <a:latin typeface="+mn-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5812853"/>
                  </a:ext>
                </a:extLst>
              </a:tr>
            </a:tbl>
          </a:graphicData>
        </a:graphic>
      </p:graphicFrame>
      <p:sp>
        <p:nvSpPr>
          <p:cNvPr id="8" name="TextBox 7">
            <a:extLst>
              <a:ext uri="{FF2B5EF4-FFF2-40B4-BE49-F238E27FC236}">
                <a16:creationId xmlns:a16="http://schemas.microsoft.com/office/drawing/2014/main" id="{3B2FFB04-2972-E2DD-A1F7-76E7807B4C3E}"/>
              </a:ext>
            </a:extLst>
          </p:cNvPr>
          <p:cNvSpPr txBox="1"/>
          <p:nvPr/>
        </p:nvSpPr>
        <p:spPr>
          <a:xfrm>
            <a:off x="600000" y="978431"/>
            <a:ext cx="6507543" cy="369332"/>
          </a:xfrm>
          <a:prstGeom prst="rect">
            <a:avLst/>
          </a:prstGeom>
          <a:noFill/>
        </p:spPr>
        <p:txBody>
          <a:bodyPr wrap="square" rtlCol="0">
            <a:spAutoFit/>
          </a:bodyPr>
          <a:lstStyle/>
          <a:p>
            <a:r>
              <a:rPr lang="en-GB" b="1" dirty="0"/>
              <a:t>Task 1: Match the words and definitions. </a:t>
            </a:r>
          </a:p>
        </p:txBody>
      </p:sp>
    </p:spTree>
    <p:extLst>
      <p:ext uri="{BB962C8B-B14F-4D97-AF65-F5344CB8AC3E}">
        <p14:creationId xmlns:p14="http://schemas.microsoft.com/office/powerpoint/2010/main" val="33302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8" name="TextBox 7">
            <a:extLst>
              <a:ext uri="{FF2B5EF4-FFF2-40B4-BE49-F238E27FC236}">
                <a16:creationId xmlns:a16="http://schemas.microsoft.com/office/drawing/2014/main" id="{3B2FFB04-2972-E2DD-A1F7-76E7807B4C3E}"/>
              </a:ext>
            </a:extLst>
          </p:cNvPr>
          <p:cNvSpPr txBox="1"/>
          <p:nvPr/>
        </p:nvSpPr>
        <p:spPr>
          <a:xfrm>
            <a:off x="600000" y="978431"/>
            <a:ext cx="6507543" cy="369332"/>
          </a:xfrm>
          <a:prstGeom prst="rect">
            <a:avLst/>
          </a:prstGeom>
          <a:noFill/>
        </p:spPr>
        <p:txBody>
          <a:bodyPr wrap="square" rtlCol="0">
            <a:spAutoFit/>
          </a:bodyPr>
          <a:lstStyle/>
          <a:p>
            <a:r>
              <a:rPr lang="en-GB" b="1" dirty="0"/>
              <a:t>Task 1: Match the words and definitions. </a:t>
            </a:r>
          </a:p>
        </p:txBody>
      </p:sp>
      <p:graphicFrame>
        <p:nvGraphicFramePr>
          <p:cNvPr id="2" name="Table 1">
            <a:extLst>
              <a:ext uri="{FF2B5EF4-FFF2-40B4-BE49-F238E27FC236}">
                <a16:creationId xmlns:a16="http://schemas.microsoft.com/office/drawing/2014/main" id="{6DAC8B2A-F22E-683F-C716-F4E35EBB37DB}"/>
              </a:ext>
            </a:extLst>
          </p:cNvPr>
          <p:cNvGraphicFramePr>
            <a:graphicFrameLocks noGrp="1"/>
          </p:cNvGraphicFramePr>
          <p:nvPr>
            <p:extLst>
              <p:ext uri="{D42A27DB-BD31-4B8C-83A1-F6EECF244321}">
                <p14:modId xmlns:p14="http://schemas.microsoft.com/office/powerpoint/2010/main" val="4210819933"/>
              </p:ext>
            </p:extLst>
          </p:nvPr>
        </p:nvGraphicFramePr>
        <p:xfrm>
          <a:off x="647999" y="1453093"/>
          <a:ext cx="9642630" cy="4651122"/>
        </p:xfrm>
        <a:graphic>
          <a:graphicData uri="http://schemas.openxmlformats.org/drawingml/2006/table">
            <a:tbl>
              <a:tblPr firstRow="1" firstCol="1" bandRow="1" bandCol="1">
                <a:tableStyleId>{5C22544A-7EE6-4342-B048-85BDC9FD1C3A}</a:tableStyleId>
              </a:tblPr>
              <a:tblGrid>
                <a:gridCol w="2130532">
                  <a:extLst>
                    <a:ext uri="{9D8B030D-6E8A-4147-A177-3AD203B41FA5}">
                      <a16:colId xmlns:a16="http://schemas.microsoft.com/office/drawing/2014/main" val="42474229"/>
                    </a:ext>
                  </a:extLst>
                </a:gridCol>
                <a:gridCol w="7512098">
                  <a:extLst>
                    <a:ext uri="{9D8B030D-6E8A-4147-A177-3AD203B41FA5}">
                      <a16:colId xmlns:a16="http://schemas.microsoft.com/office/drawing/2014/main" val="1624086965"/>
                    </a:ext>
                  </a:extLst>
                </a:gridCol>
              </a:tblGrid>
              <a:tr h="293471">
                <a:tc>
                  <a:txBody>
                    <a:bodyPr/>
                    <a:lstStyle/>
                    <a:p>
                      <a:pPr>
                        <a:spcBef>
                          <a:spcPts val="200"/>
                        </a:spcBef>
                        <a:spcAft>
                          <a:spcPts val="200"/>
                        </a:spcAft>
                      </a:pPr>
                      <a:r>
                        <a:rPr lang="en-US" sz="1800" dirty="0">
                          <a:effectLst/>
                        </a:rPr>
                        <a:t>Word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200"/>
                        </a:spcBef>
                        <a:spcAft>
                          <a:spcPts val="200"/>
                        </a:spcAft>
                      </a:pPr>
                      <a:r>
                        <a:rPr lang="en-US" sz="1800" dirty="0">
                          <a:effectLst/>
                        </a:rPr>
                        <a:t>Definition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3925115"/>
                  </a:ext>
                </a:extLst>
              </a:tr>
              <a:tr h="561207">
                <a:tc>
                  <a:txBody>
                    <a:bodyPr/>
                    <a:lstStyle/>
                    <a:p>
                      <a:pPr marL="0" lvl="0" indent="0">
                        <a:spcBef>
                          <a:spcPts val="200"/>
                        </a:spcBef>
                        <a:spcAft>
                          <a:spcPts val="200"/>
                        </a:spcAft>
                        <a:buFontTx/>
                        <a:buNone/>
                      </a:pPr>
                      <a:r>
                        <a:rPr lang="en-US" sz="1800" dirty="0">
                          <a:effectLst/>
                        </a:rPr>
                        <a:t>7. supersonic</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kern="1200" dirty="0">
                          <a:solidFill>
                            <a:schemeClr val="dk1"/>
                          </a:solidFill>
                          <a:effectLst/>
                          <a:latin typeface="+mn-lt"/>
                          <a:ea typeface="+mn-ea"/>
                          <a:cs typeface="+mn-cs"/>
                        </a:rPr>
                        <a:t>g. make something smaller in size</a:t>
                      </a:r>
                      <a:endParaRPr lang="en-GB" sz="1800" dirty="0">
                        <a:effectLst/>
                        <a:latin typeface="+mn-lt"/>
                      </a:endParaRPr>
                    </a:p>
                  </a:txBody>
                  <a:tcPr marL="68580" marR="68580" marT="0" marB="0"/>
                </a:tc>
                <a:extLst>
                  <a:ext uri="{0D108BD9-81ED-4DB2-BD59-A6C34878D82A}">
                    <a16:rowId xmlns:a16="http://schemas.microsoft.com/office/drawing/2014/main" val="1015876792"/>
                  </a:ext>
                </a:extLst>
              </a:tr>
              <a:tr h="757298">
                <a:tc>
                  <a:txBody>
                    <a:bodyPr/>
                    <a:lstStyle/>
                    <a:p>
                      <a:pPr marL="0" lvl="0" indent="0">
                        <a:spcBef>
                          <a:spcPts val="200"/>
                        </a:spcBef>
                        <a:spcAft>
                          <a:spcPts val="200"/>
                        </a:spcAft>
                        <a:buFontTx/>
                        <a:buNone/>
                      </a:pPr>
                      <a:r>
                        <a:rPr lang="en-US" sz="1800" dirty="0">
                          <a:effectLst/>
                        </a:rPr>
                        <a:t>8. artery</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GB" sz="1800" dirty="0">
                          <a:effectLst/>
                          <a:latin typeface="+mn-lt"/>
                        </a:rPr>
                        <a:t>h. able to continue over a period of time because little or no damage is caused to the environment</a:t>
                      </a:r>
                    </a:p>
                  </a:txBody>
                  <a:tcPr marL="68580" marR="68580" marT="0" marB="0"/>
                </a:tc>
                <a:extLst>
                  <a:ext uri="{0D108BD9-81ED-4DB2-BD59-A6C34878D82A}">
                    <a16:rowId xmlns:a16="http://schemas.microsoft.com/office/drawing/2014/main" val="2697334904"/>
                  </a:ext>
                </a:extLst>
              </a:tr>
              <a:tr h="568272">
                <a:tc>
                  <a:txBody>
                    <a:bodyPr/>
                    <a:lstStyle/>
                    <a:p>
                      <a:pPr marL="0" lvl="0" indent="0">
                        <a:spcBef>
                          <a:spcPts val="200"/>
                        </a:spcBef>
                        <a:spcAft>
                          <a:spcPts val="200"/>
                        </a:spcAft>
                        <a:buFontTx/>
                        <a:buNone/>
                      </a:pPr>
                      <a:r>
                        <a:rPr lang="en-US" sz="1800" dirty="0">
                          <a:effectLst/>
                        </a:rPr>
                        <a:t>9. sustainable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GB" sz="1800" dirty="0" err="1">
                          <a:solidFill>
                            <a:srgbClr val="363636"/>
                          </a:solidFill>
                          <a:effectLst/>
                          <a:latin typeface="+mn-lt"/>
                          <a:ea typeface="Cambria" panose="02040503050406030204" pitchFamily="18" charset="0"/>
                          <a:cs typeface="Times New Roman" panose="02020603050405020304" pitchFamily="18" charset="0"/>
                        </a:rPr>
                        <a:t>i</a:t>
                      </a:r>
                      <a:r>
                        <a:rPr lang="en-GB" sz="1800" dirty="0">
                          <a:solidFill>
                            <a:srgbClr val="363636"/>
                          </a:solidFill>
                          <a:effectLst/>
                          <a:latin typeface="+mn-lt"/>
                          <a:ea typeface="Cambria" panose="02040503050406030204" pitchFamily="18" charset="0"/>
                          <a:cs typeface="Times New Roman" panose="02020603050405020304" pitchFamily="18" charset="0"/>
                        </a:rPr>
                        <a:t>. copy or make something exactly like another thing</a:t>
                      </a:r>
                    </a:p>
                  </a:txBody>
                  <a:tcPr marL="68580" marR="68580" marT="0" marB="0"/>
                </a:tc>
                <a:extLst>
                  <a:ext uri="{0D108BD9-81ED-4DB2-BD59-A6C34878D82A}">
                    <a16:rowId xmlns:a16="http://schemas.microsoft.com/office/drawing/2014/main" val="2547558248"/>
                  </a:ext>
                </a:extLst>
              </a:tr>
              <a:tr h="590316">
                <a:tc>
                  <a:txBody>
                    <a:bodyPr/>
                    <a:lstStyle/>
                    <a:p>
                      <a:pPr marL="0" lvl="0" indent="0">
                        <a:spcBef>
                          <a:spcPts val="200"/>
                        </a:spcBef>
                        <a:spcAft>
                          <a:spcPts val="200"/>
                        </a:spcAft>
                        <a:buFontTx/>
                        <a:buNone/>
                      </a:pPr>
                      <a:r>
                        <a:rPr lang="en-US" sz="1800" dirty="0">
                          <a:effectLst/>
                        </a:rPr>
                        <a:t>10. pioneer</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kern="1200" dirty="0">
                          <a:solidFill>
                            <a:schemeClr val="dk1"/>
                          </a:solidFill>
                          <a:effectLst/>
                          <a:latin typeface="+mn-lt"/>
                          <a:ea typeface="+mn-ea"/>
                          <a:cs typeface="+mn-cs"/>
                        </a:rPr>
                        <a:t>j. faster than the speed of sound</a:t>
                      </a:r>
                      <a:endParaRPr lang="en-GB" sz="1800" dirty="0">
                        <a:solidFill>
                          <a:srgbClr val="363636"/>
                        </a:solidFill>
                        <a:effectLst/>
                        <a:latin typeface="+mn-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7780064"/>
                  </a:ext>
                </a:extLst>
              </a:tr>
              <a:tr h="580306">
                <a:tc>
                  <a:txBody>
                    <a:bodyPr/>
                    <a:lstStyle/>
                    <a:p>
                      <a:pPr marL="0" lvl="0" indent="0">
                        <a:spcBef>
                          <a:spcPts val="200"/>
                        </a:spcBef>
                        <a:spcAft>
                          <a:spcPts val="200"/>
                        </a:spcAft>
                        <a:buFontTx/>
                        <a:buNone/>
                      </a:pPr>
                      <a:r>
                        <a:rPr lang="en-US" sz="1800" dirty="0">
                          <a:effectLst/>
                        </a:rPr>
                        <a:t>11. shrink</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kern="1200" dirty="0">
                          <a:solidFill>
                            <a:schemeClr val="dk1"/>
                          </a:solidFill>
                          <a:effectLst/>
                          <a:latin typeface="+mn-lt"/>
                          <a:ea typeface="+mn-ea"/>
                          <a:cs typeface="+mn-cs"/>
                        </a:rPr>
                        <a:t>k. seeming to be everywhere</a:t>
                      </a:r>
                      <a:endParaRPr lang="en-GB" sz="1800" dirty="0">
                        <a:solidFill>
                          <a:srgbClr val="363636"/>
                        </a:solidFill>
                        <a:effectLst/>
                        <a:latin typeface="+mn-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468638"/>
                  </a:ext>
                </a:extLst>
              </a:tr>
              <a:tr h="624380">
                <a:tc>
                  <a:txBody>
                    <a:bodyPr/>
                    <a:lstStyle/>
                    <a:p>
                      <a:pPr marL="0" lvl="0" indent="0">
                        <a:spcBef>
                          <a:spcPts val="200"/>
                        </a:spcBef>
                        <a:spcAft>
                          <a:spcPts val="200"/>
                        </a:spcAft>
                        <a:buFontTx/>
                        <a:buNone/>
                      </a:pPr>
                      <a:r>
                        <a:rPr lang="en-US" sz="1800" dirty="0">
                          <a:effectLst/>
                        </a:rPr>
                        <a:t>12. ubiquitous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GB" sz="1800" dirty="0">
                          <a:effectLst/>
                          <a:latin typeface="+mn-lt"/>
                        </a:rPr>
                        <a:t>l. a tube which carries blood from the heart around the body</a:t>
                      </a:r>
                    </a:p>
                  </a:txBody>
                  <a:tcPr marL="68580" marR="68580" marT="0" marB="0"/>
                </a:tc>
                <a:extLst>
                  <a:ext uri="{0D108BD9-81ED-4DB2-BD59-A6C34878D82A}">
                    <a16:rowId xmlns:a16="http://schemas.microsoft.com/office/drawing/2014/main" val="1385812853"/>
                  </a:ext>
                </a:extLst>
              </a:tr>
              <a:tr h="675872">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800" dirty="0">
                          <a:effectLst/>
                        </a:rPr>
                        <a:t>13. replicate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marL="0" lvl="0" indent="0">
                        <a:spcBef>
                          <a:spcPts val="200"/>
                        </a:spcBef>
                        <a:spcAft>
                          <a:spcPts val="200"/>
                        </a:spcAft>
                        <a:buFontTx/>
                        <a:buNone/>
                      </a:pP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kern="1200" dirty="0">
                          <a:solidFill>
                            <a:schemeClr val="dk1"/>
                          </a:solidFill>
                          <a:effectLst/>
                          <a:latin typeface="+mn-lt"/>
                          <a:ea typeface="+mn-ea"/>
                          <a:cs typeface="+mn-cs"/>
                        </a:rPr>
                        <a:t>m. to be the first person / people to do something</a:t>
                      </a:r>
                      <a:endParaRPr lang="en-GB" sz="1800" dirty="0">
                        <a:effectLst/>
                        <a:latin typeface="+mn-lt"/>
                      </a:endParaRPr>
                    </a:p>
                  </a:txBody>
                  <a:tcPr marL="68580" marR="68580" marT="0" marB="0"/>
                </a:tc>
                <a:extLst>
                  <a:ext uri="{0D108BD9-81ED-4DB2-BD59-A6C34878D82A}">
                    <a16:rowId xmlns:a16="http://schemas.microsoft.com/office/drawing/2014/main" val="1440343269"/>
                  </a:ext>
                </a:extLst>
              </a:tr>
            </a:tbl>
          </a:graphicData>
        </a:graphic>
      </p:graphicFrame>
    </p:spTree>
    <p:extLst>
      <p:ext uri="{BB962C8B-B14F-4D97-AF65-F5344CB8AC3E}">
        <p14:creationId xmlns:p14="http://schemas.microsoft.com/office/powerpoint/2010/main" val="4249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8" name="TextBox 7">
            <a:extLst>
              <a:ext uri="{FF2B5EF4-FFF2-40B4-BE49-F238E27FC236}">
                <a16:creationId xmlns:a16="http://schemas.microsoft.com/office/drawing/2014/main" id="{3B2FFB04-2972-E2DD-A1F7-76E7807B4C3E}"/>
              </a:ext>
            </a:extLst>
          </p:cNvPr>
          <p:cNvSpPr txBox="1"/>
          <p:nvPr/>
        </p:nvSpPr>
        <p:spPr>
          <a:xfrm>
            <a:off x="600000" y="978431"/>
            <a:ext cx="9690629" cy="369332"/>
          </a:xfrm>
          <a:prstGeom prst="rect">
            <a:avLst/>
          </a:prstGeom>
          <a:noFill/>
        </p:spPr>
        <p:txBody>
          <a:bodyPr wrap="square" rtlCol="0">
            <a:spAutoFit/>
          </a:bodyPr>
          <a:lstStyle/>
          <a:p>
            <a:r>
              <a:rPr lang="en-GB" b="1" dirty="0"/>
              <a:t>Task 2: Watch a video. Tick the innovations you see. Write the dates.</a:t>
            </a:r>
          </a:p>
        </p:txBody>
      </p:sp>
      <p:graphicFrame>
        <p:nvGraphicFramePr>
          <p:cNvPr id="3" name="Table 2">
            <a:extLst>
              <a:ext uri="{FF2B5EF4-FFF2-40B4-BE49-F238E27FC236}">
                <a16:creationId xmlns:a16="http://schemas.microsoft.com/office/drawing/2014/main" id="{BF5E16AE-1D4E-5D7B-1E81-B0CBEDE0DDE9}"/>
              </a:ext>
            </a:extLst>
          </p:cNvPr>
          <p:cNvGraphicFramePr>
            <a:graphicFrameLocks noGrp="1"/>
          </p:cNvGraphicFramePr>
          <p:nvPr>
            <p:extLst>
              <p:ext uri="{D42A27DB-BD31-4B8C-83A1-F6EECF244321}">
                <p14:modId xmlns:p14="http://schemas.microsoft.com/office/powerpoint/2010/main" val="4142236590"/>
              </p:ext>
            </p:extLst>
          </p:nvPr>
        </p:nvGraphicFramePr>
        <p:xfrm>
          <a:off x="648000" y="1416240"/>
          <a:ext cx="8408916" cy="4621472"/>
        </p:xfrm>
        <a:graphic>
          <a:graphicData uri="http://schemas.openxmlformats.org/drawingml/2006/table">
            <a:tbl>
              <a:tblPr firstRow="1" firstCol="1" bandRow="1" bandCol="1">
                <a:tableStyleId>{5940675A-B579-460E-94D1-54222C63F5DA}</a:tableStyleId>
              </a:tblPr>
              <a:tblGrid>
                <a:gridCol w="2102229">
                  <a:extLst>
                    <a:ext uri="{9D8B030D-6E8A-4147-A177-3AD203B41FA5}">
                      <a16:colId xmlns:a16="http://schemas.microsoft.com/office/drawing/2014/main" val="1183989863"/>
                    </a:ext>
                  </a:extLst>
                </a:gridCol>
                <a:gridCol w="2102229">
                  <a:extLst>
                    <a:ext uri="{9D8B030D-6E8A-4147-A177-3AD203B41FA5}">
                      <a16:colId xmlns:a16="http://schemas.microsoft.com/office/drawing/2014/main" val="2512383065"/>
                    </a:ext>
                  </a:extLst>
                </a:gridCol>
                <a:gridCol w="2102229">
                  <a:extLst>
                    <a:ext uri="{9D8B030D-6E8A-4147-A177-3AD203B41FA5}">
                      <a16:colId xmlns:a16="http://schemas.microsoft.com/office/drawing/2014/main" val="1205921615"/>
                    </a:ext>
                  </a:extLst>
                </a:gridCol>
                <a:gridCol w="2102229">
                  <a:extLst>
                    <a:ext uri="{9D8B030D-6E8A-4147-A177-3AD203B41FA5}">
                      <a16:colId xmlns:a16="http://schemas.microsoft.com/office/drawing/2014/main" val="3910517076"/>
                    </a:ext>
                  </a:extLst>
                </a:gridCol>
              </a:tblGrid>
              <a:tr h="1487776">
                <a:tc>
                  <a:txBody>
                    <a:bodyPr/>
                    <a:lstStyle/>
                    <a:p>
                      <a:pPr algn="ctr"/>
                      <a:r>
                        <a:rPr lang="en-US" sz="1800" dirty="0">
                          <a:effectLst/>
                        </a:rPr>
                        <a:t>the television set</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iPod design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 </a:t>
                      </a:r>
                      <a:endParaRPr lang="en-GB" sz="1800" dirty="0">
                        <a:effectLst/>
                      </a:endParaRPr>
                    </a:p>
                    <a:p>
                      <a:pPr algn="ctr"/>
                      <a:r>
                        <a:rPr lang="en-US" sz="1800" dirty="0">
                          <a:effectLst/>
                        </a:rPr>
                        <a:t>the first scheduled international flight service</a:t>
                      </a:r>
                      <a:endParaRPr lang="en-GB" sz="1800" dirty="0">
                        <a:effectLst/>
                      </a:endParaRPr>
                    </a:p>
                    <a:p>
                      <a:pPr algn="ct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a:effectLst/>
                        </a:rPr>
                        <a:t>the camera</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6164306"/>
                  </a:ext>
                </a:extLst>
              </a:tr>
              <a:tr h="1487776">
                <a:tc>
                  <a:txBody>
                    <a:bodyPr/>
                    <a:lstStyle/>
                    <a:p>
                      <a:pPr algn="ctr"/>
                      <a:r>
                        <a:rPr lang="en-US" sz="1800" dirty="0">
                          <a:effectLst/>
                        </a:rPr>
                        <a:t>the car</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 </a:t>
                      </a:r>
                      <a:endParaRPr lang="en-GB" sz="1800" dirty="0">
                        <a:effectLst/>
                      </a:endParaRPr>
                    </a:p>
                    <a:p>
                      <a:pPr algn="ctr"/>
                      <a:r>
                        <a:rPr lang="en-US" sz="1800" dirty="0">
                          <a:effectLst/>
                        </a:rPr>
                        <a:t>the first automatic landing with passengers</a:t>
                      </a:r>
                      <a:endParaRPr lang="en-GB" sz="1800" dirty="0">
                        <a:effectLst/>
                      </a:endParaRPr>
                    </a:p>
                    <a:p>
                      <a:pPr algn="ct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the World Wide Web</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the motor racing circuit</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8533451"/>
                  </a:ext>
                </a:extLst>
              </a:tr>
              <a:tr h="1487776">
                <a:tc>
                  <a:txBody>
                    <a:bodyPr/>
                    <a:lstStyle/>
                    <a:p>
                      <a:pPr algn="ctr"/>
                      <a:r>
                        <a:rPr lang="en-US" sz="1800" dirty="0">
                          <a:effectLst/>
                        </a:rPr>
                        <a:t> </a:t>
                      </a:r>
                      <a:endParaRPr lang="en-GB" sz="1800" dirty="0">
                        <a:effectLst/>
                      </a:endParaRPr>
                    </a:p>
                    <a:p>
                      <a:pPr algn="ctr"/>
                      <a:r>
                        <a:rPr lang="en-US" sz="1800" dirty="0">
                          <a:effectLst/>
                        </a:rPr>
                        <a:t>the supersonic passenger plane</a:t>
                      </a:r>
                      <a:endParaRPr lang="en-GB" sz="1800" dirty="0">
                        <a:effectLst/>
                      </a:endParaRPr>
                    </a:p>
                    <a:p>
                      <a:pPr algn="ctr"/>
                      <a:r>
                        <a:rPr lang="en-US" sz="1800" dirty="0">
                          <a:effectLst/>
                        </a:rPr>
                        <a:t> </a:t>
                      </a:r>
                      <a:endParaRPr lang="en-GB" sz="1800" dirty="0">
                        <a:effectLst/>
                      </a:endParaRPr>
                    </a:p>
                    <a:p>
                      <a:pPr algn="ct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nuclear power</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the computer</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n-US" sz="1800" dirty="0">
                          <a:effectLst/>
                        </a:rPr>
                        <a:t>Formula One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3860619"/>
                  </a:ext>
                </a:extLst>
              </a:tr>
            </a:tbl>
          </a:graphicData>
        </a:graphic>
      </p:graphicFrame>
      <p:sp>
        <p:nvSpPr>
          <p:cNvPr id="4" name="Rectangle 1">
            <a:extLst>
              <a:ext uri="{FF2B5EF4-FFF2-40B4-BE49-F238E27FC236}">
                <a16:creationId xmlns:a16="http://schemas.microsoft.com/office/drawing/2014/main" id="{A139F962-2F68-8A80-B3F2-F13EF61F2EB7}"/>
              </a:ext>
            </a:extLst>
          </p:cNvPr>
          <p:cNvSpPr>
            <a:spLocks noChangeArrowheads="1"/>
          </p:cNvSpPr>
          <p:nvPr/>
        </p:nvSpPr>
        <p:spPr bwMode="auto">
          <a:xfrm>
            <a:off x="2011363" y="2252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532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2671629"/>
          </a:xfrm>
          <a:prstGeom prst="rect">
            <a:avLst/>
          </a:prstGeom>
          <a:noFill/>
        </p:spPr>
        <p:txBody>
          <a:bodyPr wrap="square" rtlCol="0">
            <a:spAutoFit/>
          </a:bodyPr>
          <a:lstStyle/>
          <a:p>
            <a:r>
              <a:rPr lang="en-GB" b="1" dirty="0"/>
              <a:t>Discuss these questions. </a:t>
            </a:r>
          </a:p>
          <a:p>
            <a:endParaRPr lang="en-GB" dirty="0"/>
          </a:p>
          <a:p>
            <a:pPr marL="342900" lvl="0" indent="-342900">
              <a:lnSpc>
                <a:spcPct val="150000"/>
              </a:lnSpc>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Which inventions in the </a:t>
            </a:r>
            <a:r>
              <a:rPr lang="en-US" dirty="0">
                <a:solidFill>
                  <a:srgbClr val="363636"/>
                </a:solidFill>
                <a:ea typeface="Cambria" panose="02040503050406030204" pitchFamily="18" charset="0"/>
                <a:cs typeface="Times New Roman" panose="02020603050405020304" pitchFamily="18" charset="0"/>
              </a:rPr>
              <a:t>table </a:t>
            </a:r>
            <a:r>
              <a:rPr lang="en-US" sz="1800" dirty="0">
                <a:solidFill>
                  <a:srgbClr val="363636"/>
                </a:solidFill>
                <a:effectLst/>
                <a:ea typeface="Cambria" panose="02040503050406030204" pitchFamily="18" charset="0"/>
                <a:cs typeface="Times New Roman" panose="02020603050405020304" pitchFamily="18" charset="0"/>
              </a:rPr>
              <a:t>were not mentioned?</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Do you know anything about these inventions? </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When were they invented?</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Where were they invented? </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ea typeface="Cambria" panose="02040503050406030204" pitchFamily="18" charset="0"/>
                <a:cs typeface="Times New Roman" panose="02020603050405020304" pitchFamily="18" charset="0"/>
              </a:rPr>
              <a:t>Who invented them?</a:t>
            </a:r>
            <a:endParaRPr lang="en-GB" sz="1800" dirty="0">
              <a:solidFill>
                <a:srgbClr val="363636"/>
              </a:solidFill>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1486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00000" y="1344719"/>
            <a:ext cx="9054140" cy="4878259"/>
          </a:xfrm>
          <a:prstGeom prst="rect">
            <a:avLst/>
          </a:prstGeom>
          <a:noFill/>
        </p:spPr>
        <p:txBody>
          <a:bodyPr wrap="square" rtlCol="0">
            <a:spAutoFit/>
          </a:bodyPr>
          <a:lstStyle/>
          <a:p>
            <a:r>
              <a:rPr lang="en-US" sz="1800" u="sng" dirty="0">
                <a:solidFill>
                  <a:srgbClr val="363636"/>
                </a:solidFill>
                <a:effectLst/>
                <a:ea typeface="Cambria" panose="02040503050406030204" pitchFamily="18" charset="0"/>
                <a:cs typeface="Times New Roman" panose="02020603050405020304" pitchFamily="18" charset="0"/>
              </a:rPr>
              <a:t>British innovation in transport.</a:t>
            </a:r>
            <a:endParaRPr lang="en-GB" sz="1800" dirty="0">
              <a:solidFill>
                <a:srgbClr val="363636"/>
              </a:solidFill>
              <a:effectLst/>
              <a:ea typeface="Cambria" panose="02040503050406030204" pitchFamily="18" charset="0"/>
              <a:cs typeface="Times New Roman" panose="02020603050405020304" pitchFamily="18" charset="0"/>
            </a:endParaRPr>
          </a:p>
          <a:p>
            <a:pPr algn="ctr"/>
            <a:r>
              <a:rPr lang="en-US" sz="1800" u="none" strike="noStrike"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Throughout the years, British inventors have made a significant contribution to transport, and this continues to this day.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From tractors to trains, the steam engine was a popular way of powering all kinds of machinery during the industrial revolution. In 1765, the steam engine was developed (by the Scotsman James Watt and his contemporaries) to greatly improve its efficiency. This had a huge impact on industry in Britain and throughout the world, and later, in 1928, Britain pioneered another type of engine. The jet engine was invented by Frank Whittle – the man who some people say ‘shrank the world’ by enabling people to travel by aircraft.</a:t>
            </a:r>
            <a:endParaRPr lang="en-GB" sz="1800" dirty="0">
              <a:solidFill>
                <a:srgbClr val="363636"/>
              </a:solidFill>
              <a:effectLst/>
              <a:ea typeface="Cambria" panose="02040503050406030204" pitchFamily="18" charset="0"/>
              <a:cs typeface="Times New Roman" panose="02020603050405020304" pitchFamily="18" charset="0"/>
            </a:endParaRPr>
          </a:p>
          <a:p>
            <a:pPr lvl="1"/>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sp>
        <p:nvSpPr>
          <p:cNvPr id="2" name="TextBox 1">
            <a:extLst>
              <a:ext uri="{FF2B5EF4-FFF2-40B4-BE49-F238E27FC236}">
                <a16:creationId xmlns:a16="http://schemas.microsoft.com/office/drawing/2014/main" id="{DF035EA1-C269-0AC8-FB5D-B0BD5EF82783}"/>
              </a:ext>
            </a:extLst>
          </p:cNvPr>
          <p:cNvSpPr txBox="1"/>
          <p:nvPr/>
        </p:nvSpPr>
        <p:spPr>
          <a:xfrm>
            <a:off x="600000" y="946423"/>
            <a:ext cx="9054140" cy="369332"/>
          </a:xfrm>
          <a:prstGeom prst="rect">
            <a:avLst/>
          </a:prstGeom>
          <a:noFill/>
        </p:spPr>
        <p:txBody>
          <a:bodyPr wrap="square" rtlCol="0">
            <a:spAutoFit/>
          </a:bodyPr>
          <a:lstStyle/>
          <a:p>
            <a:r>
              <a:rPr lang="en-US" sz="1800" b="1" dirty="0">
                <a:solidFill>
                  <a:srgbClr val="363636"/>
                </a:solidFill>
                <a:effectLst/>
                <a:ea typeface="Cambria" panose="02040503050406030204" pitchFamily="18" charset="0"/>
                <a:cs typeface="Times New Roman" panose="02020603050405020304" pitchFamily="18" charset="0"/>
              </a:rPr>
              <a:t>Task 3: Read the text. Find seven examples of British innovation.</a:t>
            </a:r>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658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046515"/>
            <a:ext cx="9054140" cy="5709255"/>
          </a:xfrm>
          <a:prstGeom prst="rect">
            <a:avLst/>
          </a:prstGeom>
          <a:noFill/>
        </p:spPr>
        <p:txBody>
          <a:bodyPr wrap="square" rtlCol="0">
            <a:spAutoFit/>
          </a:bodyPr>
          <a:lstStyle/>
          <a:p>
            <a:r>
              <a:rPr lang="en-US" sz="1800" dirty="0">
                <a:solidFill>
                  <a:srgbClr val="363636"/>
                </a:solidFill>
                <a:effectLst/>
                <a:ea typeface="Cambria" panose="02040503050406030204" pitchFamily="18" charset="0"/>
                <a:cs typeface="Times New Roman" panose="02020603050405020304" pitchFamily="18" charset="0"/>
              </a:rPr>
              <a:t>Before cars, cycling was a preferred method of getting around. The Penny Farthing bicycle was invented in 1871 by James </a:t>
            </a:r>
            <a:r>
              <a:rPr lang="en-US" sz="1800" dirty="0" err="1">
                <a:solidFill>
                  <a:srgbClr val="363636"/>
                </a:solidFill>
                <a:effectLst/>
                <a:ea typeface="Cambria" panose="02040503050406030204" pitchFamily="18" charset="0"/>
                <a:cs typeface="Times New Roman" panose="02020603050405020304" pitchFamily="18" charset="0"/>
              </a:rPr>
              <a:t>Starley</a:t>
            </a:r>
            <a:r>
              <a:rPr lang="en-US" sz="1800" dirty="0">
                <a:solidFill>
                  <a:srgbClr val="363636"/>
                </a:solidFill>
                <a:effectLst/>
                <a:ea typeface="Cambria" panose="02040503050406030204" pitchFamily="18" charset="0"/>
                <a:cs typeface="Times New Roman" panose="02020603050405020304" pitchFamily="18" charset="0"/>
              </a:rPr>
              <a:t>, and was very popular in Victorian times. It was named after the ‘penny’ (a large coin) and the ‘farthing’ (a smaller coin) because the front wheel was much bigger than the back wheel, and therefore the bicycle represented the two coins in appearance.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Riding a bike became a more comfortable experience when the pneumatic </a:t>
            </a:r>
            <a:r>
              <a:rPr lang="en-US" sz="1800" dirty="0" err="1">
                <a:solidFill>
                  <a:srgbClr val="363636"/>
                </a:solidFill>
                <a:effectLst/>
                <a:ea typeface="Cambria" panose="02040503050406030204" pitchFamily="18" charset="0"/>
                <a:cs typeface="Times New Roman" panose="02020603050405020304" pitchFamily="18" charset="0"/>
              </a:rPr>
              <a:t>tyre</a:t>
            </a:r>
            <a:r>
              <a:rPr lang="en-US" sz="1800" dirty="0">
                <a:solidFill>
                  <a:srgbClr val="363636"/>
                </a:solidFill>
                <a:effectLst/>
                <a:ea typeface="Cambria" panose="02040503050406030204" pitchFamily="18" charset="0"/>
                <a:cs typeface="Times New Roman" panose="02020603050405020304" pitchFamily="18" charset="0"/>
              </a:rPr>
              <a:t> was invented in 1885. Since then, pneumatic </a:t>
            </a:r>
            <a:r>
              <a:rPr lang="en-US" sz="1800" dirty="0" err="1">
                <a:solidFill>
                  <a:srgbClr val="363636"/>
                </a:solidFill>
                <a:effectLst/>
                <a:ea typeface="Cambria" panose="02040503050406030204" pitchFamily="18" charset="0"/>
                <a:cs typeface="Times New Roman" panose="02020603050405020304" pitchFamily="18" charset="0"/>
              </a:rPr>
              <a:t>tyres</a:t>
            </a:r>
            <a:r>
              <a:rPr lang="en-US" sz="1800" dirty="0">
                <a:solidFill>
                  <a:srgbClr val="363636"/>
                </a:solidFill>
                <a:effectLst/>
                <a:ea typeface="Cambria" panose="02040503050406030204" pitchFamily="18" charset="0"/>
                <a:cs typeface="Times New Roman" panose="02020603050405020304" pitchFamily="18" charset="0"/>
              </a:rPr>
              <a:t> have become ubiquitous and are now used on all modern bikes – including motorbikes. Unlike environmentally friendly bicycles, however, motorbikes produce pollutants which some people believe are responsible for global warming. In 2005, the hydrogen fuel cell motorbike was designed to address this problem. Although the current price for this kind of motorbike is very high, they will become more affordable as demand for them increases, and scientists predict that, in the future, all major car manufacturers will be mass-producing hydrogen fuel vehicles.</a:t>
            </a:r>
            <a:endParaRPr lang="en-GB" sz="1800" dirty="0">
              <a:solidFill>
                <a:srgbClr val="363636"/>
              </a:solidFill>
              <a:effectLst/>
              <a:ea typeface="Cambria" panose="02040503050406030204" pitchFamily="18" charset="0"/>
              <a:cs typeface="Times New Roman" panose="02020603050405020304" pitchFamily="18" charset="0"/>
            </a:endParaRPr>
          </a:p>
          <a:p>
            <a:pPr lvl="1"/>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spTree>
    <p:extLst>
      <p:ext uri="{BB962C8B-B14F-4D97-AF65-F5344CB8AC3E}">
        <p14:creationId xmlns:p14="http://schemas.microsoft.com/office/powerpoint/2010/main" val="286695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Innovation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046515"/>
            <a:ext cx="9054140" cy="5155257"/>
          </a:xfrm>
          <a:prstGeom prst="rect">
            <a:avLst/>
          </a:prstGeom>
          <a:noFill/>
        </p:spPr>
        <p:txBody>
          <a:bodyPr wrap="square" rtlCol="0">
            <a:spAutoFit/>
          </a:bodyPr>
          <a:lstStyle/>
          <a:p>
            <a:r>
              <a:rPr lang="en-US" sz="1800" dirty="0">
                <a:solidFill>
                  <a:srgbClr val="363636"/>
                </a:solidFill>
                <a:effectLst/>
                <a:ea typeface="Cambria" panose="02040503050406030204" pitchFamily="18" charset="0"/>
                <a:cs typeface="Times New Roman" panose="02020603050405020304" pitchFamily="18" charset="0"/>
              </a:rPr>
              <a:t>Londoners, and visitors to the capital city, are likely to be very familiar with ‘The Tube’, which carries more than one billion passengers every year. The subway train was invented in 1865 and London was the first city to have an underground railway system. Countries throughout the world soon replicated the idea and there are now approximately 160 similar systems in operation internationally.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In the future, transport may be taken to a much greater extreme and, in the same way that Frank Whittle shrank the world with the jet engine, spacecraft looks set to shrink the universe. The idea of space tourism was invented in 2009 and Virgin Galactic’s first spaceflight took place in 2018. </a:t>
            </a:r>
            <a:endParaRPr lang="en-GB" dirty="0">
              <a:solidFill>
                <a:srgbClr val="363636"/>
              </a:solidFill>
              <a:effectLst/>
              <a:ea typeface="Cambria" panose="02040503050406030204" pitchFamily="18" charset="0"/>
              <a:cs typeface="Times New Roman" panose="02020603050405020304" pitchFamily="18" charset="0"/>
            </a:endParaRPr>
          </a:p>
          <a:p>
            <a:pPr lvl="1"/>
            <a:endParaRPr lang="en-GB" dirty="0"/>
          </a:p>
          <a:p>
            <a:r>
              <a:rPr lang="en-US" sz="1800" b="1" dirty="0">
                <a:solidFill>
                  <a:srgbClr val="363636"/>
                </a:solidFill>
                <a:effectLst/>
                <a:ea typeface="Cambria" panose="02040503050406030204" pitchFamily="18" charset="0"/>
                <a:cs typeface="Times New Roman" panose="02020603050405020304" pitchFamily="18" charset="0"/>
              </a:rPr>
              <a:t>Discuss these questions.</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b="1"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Which of these inventions do you think is most impressive? </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Which do you think has had or will have the biggest impact?</a:t>
            </a:r>
            <a:endParaRPr lang="en-GB" sz="1800" dirty="0">
              <a:solidFill>
                <a:srgbClr val="363636"/>
              </a:solidFill>
              <a:effectLst/>
              <a:ea typeface="Cambria" panose="02040503050406030204" pitchFamily="18" charset="0"/>
              <a:cs typeface="Times New Roman" panose="02020603050405020304" pitchFamily="18" charset="0"/>
            </a:endParaRPr>
          </a:p>
          <a:p>
            <a:pPr>
              <a:spcAft>
                <a:spcPts val="600"/>
              </a:spcAft>
            </a:pPr>
            <a:endParaRPr lang="en-GB" dirty="0"/>
          </a:p>
          <a:p>
            <a:pPr>
              <a:spcAft>
                <a:spcPts val="600"/>
              </a:spcAft>
            </a:pPr>
            <a:endParaRPr lang="en-GB" dirty="0"/>
          </a:p>
        </p:txBody>
      </p:sp>
    </p:spTree>
    <p:extLst>
      <p:ext uri="{BB962C8B-B14F-4D97-AF65-F5344CB8AC3E}">
        <p14:creationId xmlns:p14="http://schemas.microsoft.com/office/powerpoint/2010/main" val="2106265583"/>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1230</Words>
  <Application>Microsoft Office PowerPoint</Application>
  <PresentationFormat>Widescreen</PresentationFormat>
  <Paragraphs>177</Paragraphs>
  <Slides>13</Slides>
  <Notes>10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13</vt:i4>
      </vt:variant>
    </vt:vector>
  </HeadingPairs>
  <TitlesOfParts>
    <vt:vector size="27" baseType="lpstr">
      <vt:lpstr>Arial</vt:lpstr>
      <vt:lpstr>Calibri Light</vt:lpstr>
      <vt:lpstr>Verdana</vt:lpstr>
      <vt:lpstr>Symbol</vt:lpstr>
      <vt:lpstr>Calibri</vt:lpstr>
      <vt:lpstr>British Council Sans Headline</vt:lpstr>
      <vt:lpstr>British Council Sans</vt:lpstr>
      <vt:lpstr>Cover - indigo</vt:lpstr>
      <vt:lpstr>Section - indigo</vt:lpstr>
      <vt:lpstr>Cover - white</vt:lpstr>
      <vt:lpstr>Section - white</vt:lpstr>
      <vt:lpstr>British Council</vt:lpstr>
      <vt:lpstr>Custom Design</vt:lpstr>
      <vt:lpstr>British Council blank</vt:lpstr>
      <vt:lpstr>Innovation is GREAT</vt:lpstr>
      <vt:lpstr>Innovation is GREAT</vt:lpstr>
      <vt:lpstr>Innovation is GREAT</vt:lpstr>
      <vt:lpstr>Innovation is GREAT</vt:lpstr>
      <vt:lpstr>Innovation is GREAT</vt:lpstr>
      <vt:lpstr>Innovation is GREAT</vt:lpstr>
      <vt:lpstr>Innovation is GREAT</vt:lpstr>
      <vt:lpstr>Innovation is GREAT</vt:lpstr>
      <vt:lpstr>Innovation is GREAT</vt:lpstr>
      <vt:lpstr>Innovation is GREAT</vt:lpstr>
      <vt:lpstr>Innovation is GREAT</vt:lpstr>
      <vt:lpstr>Innovation is GREAT</vt:lpstr>
      <vt:lpstr>Innovation is GREAT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72</cp:revision>
  <dcterms:created xsi:type="dcterms:W3CDTF">2020-03-31T10:47:13Z</dcterms:created>
  <dcterms:modified xsi:type="dcterms:W3CDTF">2024-01-09T13:42:13Z</dcterms:modified>
</cp:coreProperties>
</file>