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09" r:id="rId1"/>
    <p:sldMasterId id="2147483754" r:id="rId2"/>
    <p:sldMasterId id="2147483727" r:id="rId3"/>
    <p:sldMasterId id="2147483759" r:id="rId4"/>
    <p:sldMasterId id="2147483660" r:id="rId5"/>
    <p:sldMasterId id="2147483700" r:id="rId6"/>
  </p:sldMasterIdLst>
  <p:notesMasterIdLst>
    <p:notesMasterId r:id="rId17"/>
  </p:notesMasterIdLst>
  <p:handoutMasterIdLst>
    <p:handoutMasterId r:id="rId18"/>
  </p:handoutMasterIdLst>
  <p:sldIdLst>
    <p:sldId id="281" r:id="rId7"/>
    <p:sldId id="388" r:id="rId8"/>
    <p:sldId id="360" r:id="rId9"/>
    <p:sldId id="386" r:id="rId10"/>
    <p:sldId id="387" r:id="rId11"/>
    <p:sldId id="363" r:id="rId12"/>
    <p:sldId id="366" r:id="rId13"/>
    <p:sldId id="367" r:id="rId14"/>
    <p:sldId id="368" r:id="rId15"/>
    <p:sldId id="305" r:id="rId16"/>
  </p:sldIdLst>
  <p:sldSz cx="12192000" cy="6858000"/>
  <p:notesSz cx="6858000" cy="9144000"/>
  <p:embeddedFontLst>
    <p:embeddedFont>
      <p:font typeface="British Council Sans" panose="020B0604020202020204" charset="0"/>
      <p:regular r:id="rId19"/>
      <p:bold r:id="rId20"/>
      <p:italic r:id="rId21"/>
      <p:boldItalic r:id="rId22"/>
    </p:embeddedFont>
    <p:embeddedFont>
      <p:font typeface="British Council Sans Headline" panose="020B0604020202020204" charset="0"/>
      <p:regular r:id="rId23"/>
      <p:bold r:id="rId24"/>
      <p:italic r:id="rId25"/>
      <p:boldItalic r:id="rId26"/>
    </p:embeddedFont>
    <p:embeddedFont>
      <p:font typeface="British Council Sans Light" panose="020B0404020202090204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0061"/>
    <a:srgbClr val="005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3" autoAdjust="0"/>
    <p:restoredTop sz="0" autoAdjust="0"/>
  </p:normalViewPr>
  <p:slideViewPr>
    <p:cSldViewPr snapToGrid="0" snapToObjects="1">
      <p:cViewPr varScale="1">
        <p:scale>
          <a:sx n="90" d="100"/>
          <a:sy n="90" d="100"/>
        </p:scale>
        <p:origin x="45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5" d="100"/>
          <a:sy n="55" d="100"/>
        </p:scale>
        <p:origin x="2022" y="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A7BA6-C638-465B-9AAD-85D10B1E07AD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142D4-5647-4A56-9986-C5881B7B53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26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03045-9E18-4723-8DEC-FFCFCD854557}" type="datetimeFigureOut">
              <a:rPr lang="en-GB" smtClean="0"/>
              <a:t>23/01/2024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7F705-F937-46CB-A48B-0D9E19179A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05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34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36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944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0" y="2232000"/>
            <a:ext cx="432000" cy="0"/>
          </a:xfrm>
          <a:prstGeom prst="line">
            <a:avLst/>
          </a:prstGeom>
          <a:ln w="3048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B4A97B-8C6F-A742-9B60-1B6AE71A1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59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Layout 2: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73C6C0-C09D-5A4D-BFC7-C61316530C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C474AD28-5626-944D-B344-67A0342ACC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4632" y="423393"/>
            <a:ext cx="2677769" cy="553998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>
                <a:solidFill>
                  <a:schemeClr val="tx1"/>
                </a:solidFill>
                <a:latin typeface="British Council Sans" panose="020B0504020202020204" pitchFamily="34" charset="0"/>
                <a:ea typeface="British Council Sans" panose="020B0504020202020204" pitchFamily="34" charset="0"/>
                <a:cs typeface="British Council Sans" panose="020B0504020202020204" pitchFamily="34" charset="0"/>
              </a:defRPr>
            </a:lvl1pPr>
          </a:lstStyle>
          <a:p>
            <a:pPr lvl="0"/>
            <a:r>
              <a:rPr lang="en-GB" dirty="0"/>
              <a:t>Caption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6E6B53E-F3C3-B148-AE6E-A7170791DC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746" y="6026350"/>
            <a:ext cx="2022767" cy="73619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>
                <a:solidFill>
                  <a:schemeClr val="bg1"/>
                </a:solidFill>
                <a:latin typeface="British Council Sans" panose="020B0504020202020204" pitchFamily="34" charset="0"/>
                <a:ea typeface="British Council Sans" panose="020B0504020202020204" pitchFamily="34" charset="0"/>
                <a:cs typeface="British Council Sans" panose="020B0504020202020204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</a:p>
          <a:p>
            <a:pPr lvl="0"/>
            <a:r>
              <a:rPr lang="en-GB" dirty="0"/>
              <a:t>#</a:t>
            </a:r>
            <a:r>
              <a:rPr lang="en-GB" dirty="0" err="1"/>
              <a:t>TheClimateConnection</a:t>
            </a:r>
            <a:endParaRPr lang="en-GB" dirty="0"/>
          </a:p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9085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34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36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</a:t>
            </a:r>
            <a:r>
              <a:rPr lang="en-US" dirty="0"/>
              <a:t>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232000"/>
            <a:ext cx="432000" cy="0"/>
          </a:xfrm>
          <a:prstGeom prst="line">
            <a:avLst/>
          </a:prstGeom>
          <a:ln w="3048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28E9DE-B6D7-D144-9B89-4C1ED3A47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06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70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72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592000"/>
            <a:ext cx="432000" cy="0"/>
          </a:xfrm>
          <a:prstGeom prst="line">
            <a:avLst/>
          </a:prstGeom>
          <a:ln w="3048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</a:t>
            </a:r>
            <a:r>
              <a:rPr lang="en-GB" noProof="0" dirty="0"/>
              <a:t>text</a:t>
            </a:r>
            <a:r>
              <a:rPr lang="en-US" dirty="0"/>
              <a:t>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1C586-C2C4-F543-85BF-E60883FC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58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</a:t>
            </a:r>
            <a:r>
              <a:rPr lang="en-GB" noProof="0" dirty="0"/>
              <a:t>text</a:t>
            </a:r>
            <a:r>
              <a:rPr lang="en-US" dirty="0"/>
              <a:t>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1C586-C2C4-F543-85BF-E60883FC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5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34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36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</a:t>
            </a:r>
            <a:r>
              <a:rPr lang="en-US" dirty="0"/>
              <a:t>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0" y="2232000"/>
            <a:ext cx="432000" cy="0"/>
          </a:xfrm>
          <a:prstGeom prst="line">
            <a:avLst/>
          </a:prstGeom>
          <a:ln w="3048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28E9DE-B6D7-D144-9B89-4C1ED3A47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02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70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72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0" y="2592000"/>
            <a:ext cx="432000" cy="0"/>
          </a:xfrm>
          <a:prstGeom prst="line">
            <a:avLst/>
          </a:prstGeom>
          <a:ln w="3048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</a:t>
            </a:r>
            <a:r>
              <a:rPr lang="en-GB" noProof="0" dirty="0"/>
              <a:t>text</a:t>
            </a:r>
            <a:r>
              <a:rPr lang="en-US" dirty="0"/>
              <a:t>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1C586-C2C4-F543-85BF-E60883FC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72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</a:t>
            </a:r>
            <a:r>
              <a:rPr lang="en-GB" noProof="0" dirty="0"/>
              <a:t>text</a:t>
            </a:r>
            <a:r>
              <a:rPr lang="en-US" dirty="0"/>
              <a:t>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1C586-C2C4-F543-85BF-E60883FCAC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60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45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minu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93720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3774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</p:spPr>
        <p:txBody>
          <a:bodyPr/>
          <a:lstStyle/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74470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70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GB" noProof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72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944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592000"/>
            <a:ext cx="432000" cy="0"/>
          </a:xfrm>
          <a:prstGeom prst="line">
            <a:avLst/>
          </a:prstGeom>
          <a:ln w="3048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6BB0E-B503-6047-9026-46230EF78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37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</p:spPr>
        <p:txBody>
          <a:bodyPr/>
          <a:lstStyle/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512000"/>
            <a:ext cx="5328000" cy="45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000" y="1512000"/>
            <a:ext cx="5328000" cy="45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</a:t>
            </a:r>
            <a:r>
              <a:rPr lang="en-GB" noProof="0" dirty="0"/>
              <a:t>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www.teachingenglish.org.uk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0895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</p:spPr>
        <p:txBody>
          <a:bodyPr/>
          <a:lstStyle/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000" y="1512000"/>
            <a:ext cx="5328000" cy="45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686E00B-4C6B-434C-80C9-F98EF22F31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4000" y="1512002"/>
            <a:ext cx="5328000" cy="4500563"/>
          </a:xfrm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251592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4000" y="1512000"/>
            <a:ext cx="5328000" cy="45000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B1FB70-6F45-E74A-AF01-AB7AE7B3B9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8000" y="1511999"/>
            <a:ext cx="5328000" cy="4500000"/>
          </a:xfrm>
        </p:spPr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92826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854FA-307F-854E-96D4-DE585DB24BD3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34010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divider - minus logo">
  <p:cSld name="Section divider - minus logo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9"/>
          <p:cNvSpPr txBox="1"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  <a:defRPr sz="48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9"/>
          <p:cNvSpPr txBox="1">
            <a:spLocks noGrp="1"/>
          </p:cNvSpPr>
          <p:nvPr>
            <p:ph type="ftr" idx="11"/>
          </p:nvPr>
        </p:nvSpPr>
        <p:spPr>
          <a:xfrm>
            <a:off x="648000" y="6192000"/>
            <a:ext cx="10944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0789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51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944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bg2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6BB0E-B503-6047-9026-46230EF78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4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D608B-4FAB-BB49-B9C2-26EACBE18F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TextBox 21"/>
          <p:cNvSpPr txBox="1"/>
          <p:nvPr userDrawn="1"/>
        </p:nvSpPr>
        <p:spPr>
          <a:xfrm>
            <a:off x="9058738" y="6339801"/>
            <a:ext cx="20227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>
                <a:solidFill>
                  <a:srgbClr val="23085A"/>
                </a:solidFill>
                <a:latin typeface="British Council Sans" charset="0"/>
                <a:ea typeface="British Council Sans" charset="0"/>
                <a:cs typeface="British Council Sans" charset="0"/>
              </a:rPr>
              <a:t>#</a:t>
            </a:r>
            <a:r>
              <a:rPr lang="en-US" sz="1200" b="1" i="0" err="1">
                <a:solidFill>
                  <a:srgbClr val="23085A"/>
                </a:solidFill>
                <a:latin typeface="British Council Sans" charset="0"/>
                <a:ea typeface="British Council Sans" charset="0"/>
                <a:cs typeface="British Council Sans" charset="0"/>
              </a:rPr>
              <a:t>TheClimateConnection</a:t>
            </a:r>
            <a:endParaRPr lang="en-US" sz="1200" b="1" i="0">
              <a:solidFill>
                <a:srgbClr val="23085A"/>
              </a:solidFill>
              <a:latin typeface="British Council Sans" charset="0"/>
              <a:ea typeface="British Council Sans" charset="0"/>
              <a:cs typeface="British Council San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B1A48-08EC-4946-9676-6630CD157E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020" y="3037158"/>
            <a:ext cx="3075709" cy="3075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FFCD1-473B-1C44-9320-439E7B1E75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-1415"/>
            <a:ext cx="3048000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05A79D-33F2-0E41-AB4F-E49294C219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842" y="0"/>
            <a:ext cx="3037158" cy="3037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4B5CC5-5462-064B-B801-C588FCC0CF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0915" y="3013465"/>
            <a:ext cx="3075709" cy="3075709"/>
          </a:xfrm>
          <a:prstGeom prst="rect">
            <a:avLst/>
          </a:prstGeom>
        </p:spPr>
      </p:pic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11270164" y="6389367"/>
            <a:ext cx="733177" cy="246199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 baseline="0">
                <a:solidFill>
                  <a:schemeClr val="bg1"/>
                </a:solidFill>
                <a:latin typeface="British Council Sans" charset="0"/>
                <a:ea typeface="British Council Sans" charset="0"/>
                <a:cs typeface="British Council Sans" charset="0"/>
              </a:defRPr>
            </a:lvl1pPr>
          </a:lstStyle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Date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251374" y="3129864"/>
            <a:ext cx="5646720" cy="1937396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>
                <a:solidFill>
                  <a:schemeClr val="bg1"/>
                </a:solidFill>
                <a:latin typeface="British Council Sans Headline" charset="0"/>
                <a:ea typeface="British Council Sans Headline" charset="0"/>
                <a:cs typeface="British Council Sans Headline" charset="0"/>
              </a:defRPr>
            </a:lvl1pPr>
          </a:lstStyle>
          <a:p>
            <a:pPr lvl="0"/>
            <a:r>
              <a:rPr lang="en-GB" dirty="0"/>
              <a:t>Heading line 1</a:t>
            </a:r>
          </a:p>
          <a:p>
            <a:pPr lvl="0"/>
            <a:r>
              <a:rPr lang="en-GB" dirty="0"/>
              <a:t>Heading line 2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263095" y="5353640"/>
            <a:ext cx="4420543" cy="721752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 baseline="0">
                <a:solidFill>
                  <a:schemeClr val="bg1"/>
                </a:solidFill>
                <a:latin typeface="British Council Sans" charset="0"/>
                <a:ea typeface="British Council Sans" charset="0"/>
                <a:cs typeface="British Council Sans" charset="0"/>
              </a:defRPr>
            </a:lvl1pPr>
          </a:lstStyle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Sub heading 1</a:t>
            </a:r>
          </a:p>
          <a:p>
            <a:pPr marL="0" marR="0" lvl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Sub heading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FF4A19-450B-1A45-A689-F14D63089C0E}"/>
              </a:ext>
            </a:extLst>
          </p:cNvPr>
          <p:cNvSpPr txBox="1"/>
          <p:nvPr userDrawn="1"/>
        </p:nvSpPr>
        <p:spPr>
          <a:xfrm>
            <a:off x="408174" y="6339802"/>
            <a:ext cx="3774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err="1">
                <a:solidFill>
                  <a:srgbClr val="23085A"/>
                </a:solidFill>
                <a:latin typeface="British Council Sans" charset="0"/>
                <a:ea typeface="British Council Sans" charset="0"/>
                <a:cs typeface="British Council Sans" charset="0"/>
              </a:rPr>
              <a:t>www.britishcouncil.org</a:t>
            </a:r>
            <a:r>
              <a:rPr lang="en-US" sz="1200" b="1" i="0">
                <a:solidFill>
                  <a:srgbClr val="23085A"/>
                </a:solidFill>
                <a:latin typeface="British Council Sans" charset="0"/>
                <a:ea typeface="British Council Sans" charset="0"/>
                <a:cs typeface="British Council Sans" charset="0"/>
              </a:rPr>
              <a:t>/climate-connection</a:t>
            </a:r>
          </a:p>
        </p:txBody>
      </p:sp>
    </p:spTree>
    <p:extLst>
      <p:ext uri="{BB962C8B-B14F-4D97-AF65-F5344CB8AC3E}">
        <p14:creationId xmlns:p14="http://schemas.microsoft.com/office/powerpoint/2010/main" val="2042459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ternate Layout 2: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7EAEB-070B-A745-8BEB-41C4523981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79AD5BE1-033A-3A40-B13C-7BF775429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1746" y="356881"/>
            <a:ext cx="5646720" cy="73619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0">
                <a:solidFill>
                  <a:schemeClr val="bg1"/>
                </a:solidFill>
                <a:latin typeface="British Council Sans Headline" charset="0"/>
                <a:ea typeface="British Council Sans Headline" charset="0"/>
                <a:cs typeface="British Council Sans Headline" charset="0"/>
              </a:defRPr>
            </a:lvl1pPr>
          </a:lstStyle>
          <a:p>
            <a:pPr lvl="0"/>
            <a:r>
              <a:rPr lang="en-GB" dirty="0"/>
              <a:t>One column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CFE5BCFB-F7D9-6946-9225-5BC71D8248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1746" y="1335742"/>
            <a:ext cx="5646720" cy="73619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>
                <a:solidFill>
                  <a:schemeClr val="bg1"/>
                </a:solidFill>
                <a:latin typeface="British Council Sans Light" panose="020B0404020202020204" pitchFamily="34" charset="0"/>
                <a:ea typeface="British Council Sans Light" panose="020B0404020202020204" pitchFamily="34" charset="0"/>
                <a:cs typeface="British Council Sans Headline" charset="0"/>
              </a:defRPr>
            </a:lvl1pPr>
          </a:lstStyle>
          <a:p>
            <a:pPr lvl="0"/>
            <a:r>
              <a:rPr lang="en-GB" dirty="0"/>
              <a:t>Body copy goes here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E3564E39-939B-DF4A-831E-9626ED2688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0216" y="6026350"/>
            <a:ext cx="2022767" cy="736195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1" i="0">
                <a:solidFill>
                  <a:schemeClr val="bg1"/>
                </a:solidFill>
                <a:latin typeface="British Council Sans" panose="020B0504020202020204" pitchFamily="34" charset="0"/>
                <a:ea typeface="British Council Sans" panose="020B0504020202020204" pitchFamily="34" charset="0"/>
                <a:cs typeface="British Council Sans" panose="020B0504020202020204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</a:p>
          <a:p>
            <a:pPr lvl="0"/>
            <a:r>
              <a:rPr lang="en-GB" dirty="0"/>
              <a:t>#</a:t>
            </a:r>
            <a:r>
              <a:rPr lang="en-GB" dirty="0" err="1"/>
              <a:t>TheClimateConnection</a:t>
            </a:r>
            <a:endParaRPr lang="en-GB" dirty="0"/>
          </a:p>
          <a:p>
            <a:pPr lvl="0"/>
            <a:r>
              <a:rPr lang="en-GB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8268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34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36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848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232000"/>
            <a:ext cx="432000" cy="0"/>
          </a:xfrm>
          <a:prstGeom prst="line">
            <a:avLst/>
          </a:prstGeom>
          <a:ln w="3048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B4A97B-8C6F-A742-9B60-1B6AE71A14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860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2700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4D2CF9-6795-E24D-90F2-E0CA778EB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8000" y="1728000"/>
            <a:ext cx="6876000" cy="720000"/>
          </a:xfrm>
        </p:spPr>
        <p:txBody>
          <a:bodyPr anchor="b" anchorCtr="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</a:t>
            </a:r>
            <a:r>
              <a:rPr lang="en-US" dirty="0"/>
              <a:t>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1" y="2592000"/>
            <a:ext cx="432000" cy="0"/>
          </a:xfrm>
          <a:prstGeom prst="line">
            <a:avLst/>
          </a:prstGeom>
          <a:ln w="30480" cap="rnd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6BB0E-B503-6047-9026-46230EF78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31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GB" noProof="0" dirty="0"/>
              <a:t>edit</a:t>
            </a:r>
            <a:r>
              <a:rPr lang="en-US" dirty="0"/>
              <a:t>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FFC3-561C-5549-B697-6C8BB95A2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7DA8F83-4B3E-8A42-815F-9B018CE195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000" y="4608000"/>
            <a:ext cx="6876000" cy="252000"/>
          </a:xfrm>
        </p:spPr>
        <p:txBody>
          <a:bodyPr anchor="b" anchorCtr="0"/>
          <a:lstStyle>
            <a:lvl1pPr>
              <a:spcBef>
                <a:spcPts val="0"/>
              </a:spcBef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56BB0E-B503-6047-9026-46230EF788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000" y="504000"/>
            <a:ext cx="148590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59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minus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37B7A-11A2-5243-9AEE-21A4452498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8000" y="1728000"/>
            <a:ext cx="6876000" cy="1440000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BCC5060-0956-494D-BDA8-83E48EFB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6192000"/>
            <a:ext cx="10848000" cy="180000"/>
          </a:xfrm>
        </p:spPr>
        <p:txBody>
          <a:bodyPr/>
          <a:lstStyle/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207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78144029-A22A-9A49-B9EE-98B449D69D85}"/>
              </a:ext>
            </a:extLst>
          </p:cNvPr>
          <p:cNvSpPr/>
          <p:nvPr userDrawn="1"/>
        </p:nvSpPr>
        <p:spPr>
          <a:xfrm>
            <a:off x="323998" y="1511994"/>
            <a:ext cx="7524002" cy="3600007"/>
          </a:xfrm>
          <a:custGeom>
            <a:avLst/>
            <a:gdLst>
              <a:gd name="connsiteX0" fmla="*/ 0 w 7524002"/>
              <a:gd name="connsiteY0" fmla="*/ 0 h 3600007"/>
              <a:gd name="connsiteX1" fmla="*/ 7524001 w 7524002"/>
              <a:gd name="connsiteY1" fmla="*/ 0 h 3600007"/>
              <a:gd name="connsiteX2" fmla="*/ 7524001 w 7524002"/>
              <a:gd name="connsiteY2" fmla="*/ 2987997 h 3600007"/>
              <a:gd name="connsiteX3" fmla="*/ 7524002 w 7524002"/>
              <a:gd name="connsiteY3" fmla="*/ 2988007 h 3600007"/>
              <a:gd name="connsiteX4" fmla="*/ 6912002 w 7524002"/>
              <a:gd name="connsiteY4" fmla="*/ 3600007 h 3600007"/>
              <a:gd name="connsiteX5" fmla="*/ 6912001 w 7524002"/>
              <a:gd name="connsiteY5" fmla="*/ 3600007 h 3600007"/>
              <a:gd name="connsiteX6" fmla="*/ 1 w 7524002"/>
              <a:gd name="connsiteY6" fmla="*/ 3600007 h 3600007"/>
              <a:gd name="connsiteX7" fmla="*/ 1 w 7524002"/>
              <a:gd name="connsiteY7" fmla="*/ 2988000 h 3600007"/>
              <a:gd name="connsiteX8" fmla="*/ 0 w 7524002"/>
              <a:gd name="connsiteY8" fmla="*/ 2988000 h 36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002" h="3600007">
                <a:moveTo>
                  <a:pt x="0" y="0"/>
                </a:moveTo>
                <a:lnTo>
                  <a:pt x="7524001" y="0"/>
                </a:lnTo>
                <a:lnTo>
                  <a:pt x="7524001" y="2987997"/>
                </a:lnTo>
                <a:lnTo>
                  <a:pt x="7524002" y="2988007"/>
                </a:lnTo>
                <a:cubicBezTo>
                  <a:pt x="7524002" y="3326005"/>
                  <a:pt x="7250000" y="3600007"/>
                  <a:pt x="6912002" y="3600007"/>
                </a:cubicBezTo>
                <a:lnTo>
                  <a:pt x="6912001" y="3600007"/>
                </a:lnTo>
                <a:lnTo>
                  <a:pt x="1" y="3600007"/>
                </a:lnTo>
                <a:lnTo>
                  <a:pt x="1" y="2988000"/>
                </a:lnTo>
                <a:lnTo>
                  <a:pt x="0" y="298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28000"/>
            <a:ext cx="6876000" cy="30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6C4A3-C656-FC49-BAFB-1E13EFFD2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84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3088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3" r:id="rId1"/>
    <p:sldLayoutId id="2147483726" r:id="rId2"/>
    <p:sldLayoutId id="2147483745" r:id="rId3"/>
    <p:sldLayoutId id="2147483768" r:id="rId4"/>
    <p:sldLayoutId id="2147483769" r:id="rId5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bg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2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Arial" panose="020B0604020202020204" pitchFamily="34" charset="0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bg2"/>
        </a:buClr>
        <a:buFont typeface="British Council Sans" panose="020B0504020202020204" pitchFamily="34" charset="0"/>
        <a:buChar char="–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906F040B-0B1A-1441-942C-BE62348984CF}"/>
              </a:ext>
            </a:extLst>
          </p:cNvPr>
          <p:cNvSpPr/>
          <p:nvPr userDrawn="1"/>
        </p:nvSpPr>
        <p:spPr>
          <a:xfrm>
            <a:off x="323998" y="1511994"/>
            <a:ext cx="7524002" cy="3600007"/>
          </a:xfrm>
          <a:custGeom>
            <a:avLst/>
            <a:gdLst>
              <a:gd name="connsiteX0" fmla="*/ 0 w 7524002"/>
              <a:gd name="connsiteY0" fmla="*/ 0 h 3600007"/>
              <a:gd name="connsiteX1" fmla="*/ 7524001 w 7524002"/>
              <a:gd name="connsiteY1" fmla="*/ 0 h 3600007"/>
              <a:gd name="connsiteX2" fmla="*/ 7524001 w 7524002"/>
              <a:gd name="connsiteY2" fmla="*/ 2987997 h 3600007"/>
              <a:gd name="connsiteX3" fmla="*/ 7524002 w 7524002"/>
              <a:gd name="connsiteY3" fmla="*/ 2988007 h 3600007"/>
              <a:gd name="connsiteX4" fmla="*/ 6912002 w 7524002"/>
              <a:gd name="connsiteY4" fmla="*/ 3600007 h 3600007"/>
              <a:gd name="connsiteX5" fmla="*/ 6912001 w 7524002"/>
              <a:gd name="connsiteY5" fmla="*/ 3600007 h 3600007"/>
              <a:gd name="connsiteX6" fmla="*/ 1 w 7524002"/>
              <a:gd name="connsiteY6" fmla="*/ 3600007 h 3600007"/>
              <a:gd name="connsiteX7" fmla="*/ 1 w 7524002"/>
              <a:gd name="connsiteY7" fmla="*/ 2988000 h 3600007"/>
              <a:gd name="connsiteX8" fmla="*/ 0 w 7524002"/>
              <a:gd name="connsiteY8" fmla="*/ 2988000 h 36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002" h="3600007">
                <a:moveTo>
                  <a:pt x="0" y="0"/>
                </a:moveTo>
                <a:lnTo>
                  <a:pt x="7524001" y="0"/>
                </a:lnTo>
                <a:lnTo>
                  <a:pt x="7524001" y="2987997"/>
                </a:lnTo>
                <a:lnTo>
                  <a:pt x="7524002" y="2988007"/>
                </a:lnTo>
                <a:cubicBezTo>
                  <a:pt x="7524002" y="3326005"/>
                  <a:pt x="7250000" y="3600007"/>
                  <a:pt x="6912002" y="3600007"/>
                </a:cubicBezTo>
                <a:lnTo>
                  <a:pt x="6912001" y="3600007"/>
                </a:lnTo>
                <a:lnTo>
                  <a:pt x="1" y="3600007"/>
                </a:lnTo>
                <a:lnTo>
                  <a:pt x="1" y="2988000"/>
                </a:lnTo>
                <a:lnTo>
                  <a:pt x="0" y="29880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28000"/>
            <a:ext cx="6876000" cy="30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</a:t>
            </a:r>
            <a:r>
              <a:rPr lang="en-GB" noProof="0" dirty="0"/>
              <a:t>Master</a:t>
            </a:r>
            <a:r>
              <a:rPr lang="en-US" dirty="0"/>
              <a:t>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6C4A3-C656-FC49-BAFB-1E13EFFD2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848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020534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71" r:id="rId5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1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3F291D8B-9729-0B42-945A-DB3A4021540D}"/>
              </a:ext>
            </a:extLst>
          </p:cNvPr>
          <p:cNvSpPr/>
          <p:nvPr userDrawn="1"/>
        </p:nvSpPr>
        <p:spPr>
          <a:xfrm>
            <a:off x="323998" y="1511994"/>
            <a:ext cx="7524002" cy="3600007"/>
          </a:xfrm>
          <a:custGeom>
            <a:avLst/>
            <a:gdLst>
              <a:gd name="connsiteX0" fmla="*/ 0 w 7524002"/>
              <a:gd name="connsiteY0" fmla="*/ 0 h 3600007"/>
              <a:gd name="connsiteX1" fmla="*/ 7524001 w 7524002"/>
              <a:gd name="connsiteY1" fmla="*/ 0 h 3600007"/>
              <a:gd name="connsiteX2" fmla="*/ 7524001 w 7524002"/>
              <a:gd name="connsiteY2" fmla="*/ 2987997 h 3600007"/>
              <a:gd name="connsiteX3" fmla="*/ 7524002 w 7524002"/>
              <a:gd name="connsiteY3" fmla="*/ 2988007 h 3600007"/>
              <a:gd name="connsiteX4" fmla="*/ 6912002 w 7524002"/>
              <a:gd name="connsiteY4" fmla="*/ 3600007 h 3600007"/>
              <a:gd name="connsiteX5" fmla="*/ 6912001 w 7524002"/>
              <a:gd name="connsiteY5" fmla="*/ 3600007 h 3600007"/>
              <a:gd name="connsiteX6" fmla="*/ 1 w 7524002"/>
              <a:gd name="connsiteY6" fmla="*/ 3600007 h 3600007"/>
              <a:gd name="connsiteX7" fmla="*/ 1 w 7524002"/>
              <a:gd name="connsiteY7" fmla="*/ 2988000 h 3600007"/>
              <a:gd name="connsiteX8" fmla="*/ 0 w 7524002"/>
              <a:gd name="connsiteY8" fmla="*/ 2988000 h 36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002" h="3600007">
                <a:moveTo>
                  <a:pt x="0" y="0"/>
                </a:moveTo>
                <a:lnTo>
                  <a:pt x="7524001" y="0"/>
                </a:lnTo>
                <a:lnTo>
                  <a:pt x="7524001" y="2987997"/>
                </a:lnTo>
                <a:lnTo>
                  <a:pt x="7524002" y="2988007"/>
                </a:lnTo>
                <a:cubicBezTo>
                  <a:pt x="7524002" y="3326005"/>
                  <a:pt x="7250000" y="3600007"/>
                  <a:pt x="6912002" y="3600007"/>
                </a:cubicBezTo>
                <a:lnTo>
                  <a:pt x="6912001" y="3600007"/>
                </a:lnTo>
                <a:lnTo>
                  <a:pt x="1" y="3600007"/>
                </a:lnTo>
                <a:lnTo>
                  <a:pt x="1" y="2988000"/>
                </a:lnTo>
                <a:lnTo>
                  <a:pt x="0" y="298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28000"/>
            <a:ext cx="6876000" cy="30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6C4A3-C656-FC49-BAFB-1E13EFFD2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944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8982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64" r:id="rId3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2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6BC31D06-11C4-444F-B6A7-6348071675B7}"/>
              </a:ext>
            </a:extLst>
          </p:cNvPr>
          <p:cNvSpPr/>
          <p:nvPr userDrawn="1"/>
        </p:nvSpPr>
        <p:spPr>
          <a:xfrm>
            <a:off x="323998" y="1511994"/>
            <a:ext cx="7524002" cy="3600007"/>
          </a:xfrm>
          <a:custGeom>
            <a:avLst/>
            <a:gdLst>
              <a:gd name="connsiteX0" fmla="*/ 0 w 7524002"/>
              <a:gd name="connsiteY0" fmla="*/ 0 h 3600007"/>
              <a:gd name="connsiteX1" fmla="*/ 7524001 w 7524002"/>
              <a:gd name="connsiteY1" fmla="*/ 0 h 3600007"/>
              <a:gd name="connsiteX2" fmla="*/ 7524001 w 7524002"/>
              <a:gd name="connsiteY2" fmla="*/ 2987997 h 3600007"/>
              <a:gd name="connsiteX3" fmla="*/ 7524002 w 7524002"/>
              <a:gd name="connsiteY3" fmla="*/ 2988007 h 3600007"/>
              <a:gd name="connsiteX4" fmla="*/ 6912002 w 7524002"/>
              <a:gd name="connsiteY4" fmla="*/ 3600007 h 3600007"/>
              <a:gd name="connsiteX5" fmla="*/ 6912001 w 7524002"/>
              <a:gd name="connsiteY5" fmla="*/ 3600007 h 3600007"/>
              <a:gd name="connsiteX6" fmla="*/ 1 w 7524002"/>
              <a:gd name="connsiteY6" fmla="*/ 3600007 h 3600007"/>
              <a:gd name="connsiteX7" fmla="*/ 1 w 7524002"/>
              <a:gd name="connsiteY7" fmla="*/ 2988000 h 3600007"/>
              <a:gd name="connsiteX8" fmla="*/ 0 w 7524002"/>
              <a:gd name="connsiteY8" fmla="*/ 2988000 h 360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24002" h="3600007">
                <a:moveTo>
                  <a:pt x="0" y="0"/>
                </a:moveTo>
                <a:lnTo>
                  <a:pt x="7524001" y="0"/>
                </a:lnTo>
                <a:lnTo>
                  <a:pt x="7524001" y="2987997"/>
                </a:lnTo>
                <a:lnTo>
                  <a:pt x="7524002" y="2988007"/>
                </a:lnTo>
                <a:cubicBezTo>
                  <a:pt x="7524002" y="3326005"/>
                  <a:pt x="7250000" y="3600007"/>
                  <a:pt x="6912002" y="3600007"/>
                </a:cubicBezTo>
                <a:lnTo>
                  <a:pt x="6912001" y="3600007"/>
                </a:lnTo>
                <a:lnTo>
                  <a:pt x="1" y="3600007"/>
                </a:lnTo>
                <a:lnTo>
                  <a:pt x="1" y="2988000"/>
                </a:lnTo>
                <a:lnTo>
                  <a:pt x="0" y="2988000"/>
                </a:lnTo>
                <a:close/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728000"/>
            <a:ext cx="6876000" cy="309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96C4A3-C656-FC49-BAFB-1E13EFFD2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944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1916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2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</a:t>
            </a:r>
            <a:r>
              <a:rPr lang="en-GB" noProof="0" dirty="0"/>
              <a:t>to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12000"/>
            <a:ext cx="8136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8000" y="6192000"/>
            <a:ext cx="1043999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www.teachingenglish.org.uk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8000" y="6192000"/>
            <a:ext cx="504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1">
                <a:solidFill>
                  <a:schemeClr val="tx2"/>
                </a:solidFill>
              </a:defRPr>
            </a:lvl1pPr>
          </a:lstStyle>
          <a:p>
            <a:fld id="{A36854FA-307F-854E-96D4-DE585DB24BD3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D557C23-2C1E-6744-965A-EB94DA68E1AC}"/>
              </a:ext>
            </a:extLst>
          </p:cNvPr>
          <p:cNvCxnSpPr/>
          <p:nvPr userDrawn="1"/>
        </p:nvCxnSpPr>
        <p:spPr>
          <a:xfrm>
            <a:off x="648000" y="396000"/>
            <a:ext cx="432000" cy="0"/>
          </a:xfrm>
          <a:prstGeom prst="line">
            <a:avLst/>
          </a:prstGeom>
          <a:ln w="3048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408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4" r:id="rId3"/>
    <p:sldLayoutId id="2147483684" r:id="rId4"/>
    <p:sldLayoutId id="2147483685" r:id="rId5"/>
    <p:sldLayoutId id="2147483667" r:id="rId6"/>
    <p:sldLayoutId id="2147483767" r:id="rId7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2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8000" y="504000"/>
            <a:ext cx="109440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8000" y="1512000"/>
            <a:ext cx="10944000" cy="45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</a:t>
            </a:r>
            <a:r>
              <a:rPr lang="en-GB" noProof="0" dirty="0"/>
              <a:t>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12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</p:sldLayoutIdLst>
  <p:hf sldNum="0" hdr="0" dt="0"/>
  <p:txStyles>
    <p:titleStyle>
      <a:lvl1pPr algn="l" defTabSz="914400" rtl="0" eaLnBrk="1" latinLnBrk="0" hangingPunct="1">
        <a:lnSpc>
          <a:spcPts val="3300"/>
        </a:lnSpc>
        <a:spcBef>
          <a:spcPct val="0"/>
        </a:spcBef>
        <a:buNone/>
        <a:defRPr sz="3000" b="0" i="0" kern="1200">
          <a:solidFill>
            <a:schemeClr val="tx2"/>
          </a:solidFill>
          <a:latin typeface="British Council Sans Headline" panose="020B0504020202020204" pitchFamily="34" charset="0"/>
          <a:ea typeface="+mj-ea"/>
          <a:cs typeface="British Council Sans Headline" panose="020B05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200" b="1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British Council Sans" panose="020B05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4800" dirty="0"/>
              <a:t>Our Family Footprint</a:t>
            </a:r>
          </a:p>
          <a:p>
            <a:r>
              <a:rPr lang="en-US" sz="1600" dirty="0">
                <a:latin typeface="+mn-lt"/>
              </a:rPr>
              <a:t>The environmental impact of family life</a:t>
            </a:r>
          </a:p>
          <a:p>
            <a:endParaRPr lang="en-US" sz="1600" dirty="0">
              <a:latin typeface="+mn-lt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Classroom presentation</a:t>
            </a:r>
          </a:p>
        </p:txBody>
      </p:sp>
    </p:spTree>
    <p:extLst>
      <p:ext uri="{BB962C8B-B14F-4D97-AF65-F5344CB8AC3E}">
        <p14:creationId xmlns:p14="http://schemas.microsoft.com/office/powerpoint/2010/main" val="1198512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47B803-9EE0-6F42-85BC-7E45E869EB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4631" y="423392"/>
            <a:ext cx="3773470" cy="3005607"/>
          </a:xfrm>
        </p:spPr>
        <p:txBody>
          <a:bodyPr/>
          <a:lstStyle/>
          <a:p>
            <a:r>
              <a:rPr lang="en-GB" sz="3600" b="0" dirty="0">
                <a:latin typeface="+mn-lt"/>
              </a:rPr>
              <a:t>Family Footprint</a:t>
            </a:r>
          </a:p>
          <a:p>
            <a:endParaRPr lang="en-GB" sz="3600" b="0" dirty="0">
              <a:latin typeface="+mn-lt"/>
            </a:endParaRPr>
          </a:p>
          <a:p>
            <a:endParaRPr lang="en-GB" sz="3600" b="0" dirty="0">
              <a:latin typeface="+mn-lt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806C6FD-8FE2-4248-8C9A-7AAE61FB32D0}"/>
              </a:ext>
            </a:extLst>
          </p:cNvPr>
          <p:cNvSpPr txBox="1">
            <a:spLocks/>
          </p:cNvSpPr>
          <p:nvPr/>
        </p:nvSpPr>
        <p:spPr>
          <a:xfrm>
            <a:off x="450215" y="6026350"/>
            <a:ext cx="2591159" cy="7361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marR="0" indent="0" algn="l" defTabSz="12192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 b="1" i="0" kern="1200">
                <a:solidFill>
                  <a:schemeClr val="tx1"/>
                </a:solidFill>
                <a:latin typeface="British Council Sans" panose="020B0504020202020204" pitchFamily="34" charset="0"/>
                <a:ea typeface="British Council Sans" panose="020B0504020202020204" pitchFamily="34" charset="0"/>
                <a:cs typeface="British Council Sans" panose="020B050402020202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0000" indent="-180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British Council Sans" panose="020B05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b="0">
                <a:solidFill>
                  <a:schemeClr val="bg2"/>
                </a:solidFill>
              </a:rPr>
              <a:t>www.teachingenglish.org.uk</a:t>
            </a:r>
          </a:p>
          <a:p>
            <a:r>
              <a:rPr lang="en-US" sz="600" b="0">
                <a:solidFill>
                  <a:schemeClr val="bg2"/>
                </a:solidFill>
              </a:rPr>
              <a:t>© The British Council, 2021 The United Kingdom’s international organisation for educational opportunities and cultural relations. We are registered in England as a charity.</a:t>
            </a:r>
            <a:endParaRPr lang="en-GB" sz="600" b="0">
              <a:solidFill>
                <a:schemeClr val="bg2"/>
              </a:solidFill>
            </a:endParaRPr>
          </a:p>
          <a:p>
            <a:endParaRPr lang="en-GB" dirty="0">
              <a:solidFill>
                <a:schemeClr val="bg2"/>
              </a:solidFill>
            </a:endParaRPr>
          </a:p>
        </p:txBody>
      </p:sp>
      <p:pic>
        <p:nvPicPr>
          <p:cNvPr id="4" name="Picture 3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2D5DC5D1-913A-714B-83F2-0F336ED4F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7"/>
          <a:stretch/>
        </p:blipFill>
        <p:spPr>
          <a:xfrm>
            <a:off x="4421875" y="0"/>
            <a:ext cx="7770125" cy="577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5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EAF330EE-CE69-7D48-A50E-41A40089FF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Family</a:t>
            </a:r>
            <a:r>
              <a:rPr lang="es-ES" dirty="0"/>
              <a:t> </a:t>
            </a:r>
            <a:r>
              <a:rPr lang="es-ES" dirty="0" err="1"/>
              <a:t>Footprint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5E5B31-0B02-5B40-A3E0-1A0BFECF60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746" y="1335742"/>
            <a:ext cx="8943608" cy="736195"/>
          </a:xfrm>
        </p:spPr>
        <p:txBody>
          <a:bodyPr/>
          <a:lstStyle/>
          <a:p>
            <a:r>
              <a:rPr lang="es-ES" b="1" dirty="0" err="1">
                <a:solidFill>
                  <a:schemeClr val="bg2"/>
                </a:solidFill>
              </a:rPr>
              <a:t>Learning</a:t>
            </a:r>
            <a:r>
              <a:rPr lang="es-ES" b="1" dirty="0">
                <a:solidFill>
                  <a:schemeClr val="bg2"/>
                </a:solidFill>
              </a:rPr>
              <a:t> </a:t>
            </a:r>
            <a:r>
              <a:rPr lang="es-ES" b="1" dirty="0" err="1">
                <a:solidFill>
                  <a:schemeClr val="bg2"/>
                </a:solidFill>
              </a:rPr>
              <a:t>Outcomes</a:t>
            </a:r>
            <a:endParaRPr lang="es-ES" b="1" dirty="0">
              <a:solidFill>
                <a:schemeClr val="bg2"/>
              </a:solidFill>
            </a:endParaRPr>
          </a:p>
          <a:p>
            <a:endParaRPr lang="es-ES" dirty="0"/>
          </a:p>
          <a:p>
            <a:r>
              <a:rPr lang="en-GB" dirty="0">
                <a:solidFill>
                  <a:srgbClr val="7030A0"/>
                </a:solidFill>
              </a:rPr>
              <a:t>During and after the lesson, you will be able to demonstrate you can: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• describe the environmental impact of family life</a:t>
            </a:r>
          </a:p>
          <a:p>
            <a:r>
              <a:rPr lang="en-GB" dirty="0">
                <a:solidFill>
                  <a:srgbClr val="7030A0"/>
                </a:solidFill>
              </a:rPr>
              <a:t>• apply critical thinking and collaborative working techniques</a:t>
            </a:r>
          </a:p>
          <a:p>
            <a:r>
              <a:rPr lang="en-GB" dirty="0">
                <a:solidFill>
                  <a:srgbClr val="7030A0"/>
                </a:solidFill>
              </a:rPr>
              <a:t>• seek agreement and compromises in group discussions</a:t>
            </a:r>
          </a:p>
          <a:p>
            <a:r>
              <a:rPr lang="en-GB" dirty="0">
                <a:solidFill>
                  <a:srgbClr val="7030A0"/>
                </a:solidFill>
              </a:rPr>
              <a:t>• use specific vocabulary related to the family footprint</a:t>
            </a:r>
          </a:p>
          <a:p>
            <a:r>
              <a:rPr lang="en-GB" dirty="0">
                <a:solidFill>
                  <a:srgbClr val="7030A0"/>
                </a:solidFill>
              </a:rPr>
              <a:t>• ask sensitive questions about environmentally responsible behaviours</a:t>
            </a:r>
            <a:r>
              <a:rPr lang="en-GB" dirty="0"/>
              <a:t>.</a:t>
            </a:r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34ABEC5-03DF-C149-9FB4-D32A13639B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643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/>
              <a:t>Family Footprint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C56BCC6B-4FEA-C24C-BE71-7C7618DA2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059083"/>
              </p:ext>
            </p:extLst>
          </p:nvPr>
        </p:nvGraphicFramePr>
        <p:xfrm>
          <a:off x="481746" y="1093076"/>
          <a:ext cx="10710154" cy="1854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55077">
                  <a:extLst>
                    <a:ext uri="{9D8B030D-6E8A-4147-A177-3AD203B41FA5}">
                      <a16:colId xmlns:a16="http://schemas.microsoft.com/office/drawing/2014/main" val="3021980181"/>
                    </a:ext>
                  </a:extLst>
                </a:gridCol>
                <a:gridCol w="5355077">
                  <a:extLst>
                    <a:ext uri="{9D8B030D-6E8A-4147-A177-3AD203B41FA5}">
                      <a16:colId xmlns:a16="http://schemas.microsoft.com/office/drawing/2014/main" val="3059264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Transport</a:t>
                      </a:r>
                      <a:r>
                        <a:rPr lang="es-ES" dirty="0"/>
                        <a:t> and </a:t>
                      </a:r>
                      <a:r>
                        <a:rPr lang="es-ES" dirty="0" err="1"/>
                        <a:t>Travel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Waste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51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car-</a:t>
                      </a:r>
                      <a:r>
                        <a:rPr lang="es-ES" sz="1600" dirty="0" err="1"/>
                        <a:t>sharing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landfills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69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err="1"/>
                        <a:t>emissions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err="1"/>
                        <a:t>raw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materials</a:t>
                      </a:r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24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fuel </a:t>
                      </a:r>
                      <a:r>
                        <a:rPr lang="es-ES" sz="1600" dirty="0" err="1"/>
                        <a:t>efficiency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recycling – aluminium, plastic, glass, paper, food, 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420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home-</a:t>
                      </a:r>
                      <a:r>
                        <a:rPr lang="es-ES" sz="1600" dirty="0" err="1"/>
                        <a:t>working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602215"/>
                  </a:ext>
                </a:extLst>
              </a:tr>
            </a:tbl>
          </a:graphicData>
        </a:graphic>
      </p:graphicFrame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3952D312-6BBC-EA40-BB88-25BE6DEC2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4077616"/>
              </p:ext>
            </p:extLst>
          </p:nvPr>
        </p:nvGraphicFramePr>
        <p:xfrm>
          <a:off x="481746" y="3169789"/>
          <a:ext cx="10710154" cy="24333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355077">
                  <a:extLst>
                    <a:ext uri="{9D8B030D-6E8A-4147-A177-3AD203B41FA5}">
                      <a16:colId xmlns:a16="http://schemas.microsoft.com/office/drawing/2014/main" val="3500151667"/>
                    </a:ext>
                  </a:extLst>
                </a:gridCol>
                <a:gridCol w="5355077">
                  <a:extLst>
                    <a:ext uri="{9D8B030D-6E8A-4147-A177-3AD203B41FA5}">
                      <a16:colId xmlns:a16="http://schemas.microsoft.com/office/drawing/2014/main" val="31746421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Energy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err="1"/>
                        <a:t>Food</a:t>
                      </a:r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3211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boiler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diet – meat, beef, vegetarian, vegan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124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err="1"/>
                        <a:t>energy</a:t>
                      </a:r>
                      <a:r>
                        <a:rPr lang="es-ES" sz="1600" dirty="0"/>
                        <a:t> </a:t>
                      </a:r>
                      <a:r>
                        <a:rPr lang="es-ES" sz="1600" dirty="0" err="1"/>
                        <a:t>efficiency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food 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449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/>
                        <a:t>solar </a:t>
                      </a:r>
                      <a:r>
                        <a:rPr lang="es-ES" sz="1600" dirty="0" err="1"/>
                        <a:t>energy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food waste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863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dirty="0" err="1"/>
                        <a:t>thermostat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locally sourced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347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traditional energy sources – gas, electricity, oil, wood, coal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02945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9807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/>
              <a:t>Family Footprint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C56BCC6B-4FEA-C24C-BE71-7C7618DA2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630299"/>
              </p:ext>
            </p:extLst>
          </p:nvPr>
        </p:nvGraphicFramePr>
        <p:xfrm>
          <a:off x="481746" y="1093076"/>
          <a:ext cx="11018592" cy="18186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80892">
                  <a:extLst>
                    <a:ext uri="{9D8B030D-6E8A-4147-A177-3AD203B41FA5}">
                      <a16:colId xmlns:a16="http://schemas.microsoft.com/office/drawing/2014/main" val="3021980181"/>
                    </a:ext>
                  </a:extLst>
                </a:gridCol>
                <a:gridCol w="7437700">
                  <a:extLst>
                    <a:ext uri="{9D8B030D-6E8A-4147-A177-3AD203B41FA5}">
                      <a16:colId xmlns:a16="http://schemas.microsoft.com/office/drawing/2014/main" val="3059264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ES" dirty="0" err="1"/>
                        <a:t>Transport</a:t>
                      </a:r>
                      <a:r>
                        <a:rPr lang="es-ES" dirty="0"/>
                        <a:t> and </a:t>
                      </a:r>
                      <a:r>
                        <a:rPr lang="es-ES" dirty="0" err="1"/>
                        <a:t>Travel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51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/>
                        <a:t>car-</a:t>
                      </a:r>
                      <a:r>
                        <a:rPr lang="es-ES" sz="1600" b="1" dirty="0" err="1"/>
                        <a:t>sharing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When several people travel together to save fuel energy</a:t>
                      </a:r>
                      <a:endParaRPr lang="en-GB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69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 err="1"/>
                        <a:t>emissions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Poisonous gases produced by cars and other devices</a:t>
                      </a:r>
                      <a:endParaRPr lang="en-GB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24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S" sz="1600" b="1" dirty="0"/>
                        <a:t>fuel </a:t>
                      </a:r>
                      <a:r>
                        <a:rPr lang="es-ES" sz="1600" b="1" dirty="0" err="1"/>
                        <a:t>efficiency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Using the least fuel possible for a journey</a:t>
                      </a:r>
                      <a:endParaRPr lang="en-GB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4206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 sz="1600" b="1" dirty="0"/>
                        <a:t>home-</a:t>
                      </a:r>
                      <a:r>
                        <a:rPr lang="es-ES" sz="1600" b="1" dirty="0" err="1"/>
                        <a:t>working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Working from home to reduce the environmental impact of travelling </a:t>
                      </a:r>
                      <a:endParaRPr lang="en-GB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602215"/>
                  </a:ext>
                </a:extLst>
              </a:tr>
            </a:tbl>
          </a:graphicData>
        </a:graphic>
      </p:graphicFrame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3952D312-6BBC-EA40-BB88-25BE6DEC2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62261"/>
              </p:ext>
            </p:extLst>
          </p:nvPr>
        </p:nvGraphicFramePr>
        <p:xfrm>
          <a:off x="481746" y="3169789"/>
          <a:ext cx="11018592" cy="183959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92953">
                  <a:extLst>
                    <a:ext uri="{9D8B030D-6E8A-4147-A177-3AD203B41FA5}">
                      <a16:colId xmlns:a16="http://schemas.microsoft.com/office/drawing/2014/main" val="3500151667"/>
                    </a:ext>
                  </a:extLst>
                </a:gridCol>
                <a:gridCol w="7425639">
                  <a:extLst>
                    <a:ext uri="{9D8B030D-6E8A-4147-A177-3AD203B41FA5}">
                      <a16:colId xmlns:a16="http://schemas.microsoft.com/office/drawing/2014/main" val="3174642101"/>
                    </a:ext>
                  </a:extLst>
                </a:gridCol>
              </a:tblGrid>
              <a:tr h="344810">
                <a:tc>
                  <a:txBody>
                    <a:bodyPr/>
                    <a:lstStyle/>
                    <a:p>
                      <a:r>
                        <a:rPr lang="es-ES" dirty="0" err="1"/>
                        <a:t>Waste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321161"/>
                  </a:ext>
                </a:extLst>
              </a:tr>
              <a:tr h="344810">
                <a:tc>
                  <a:txBody>
                    <a:bodyPr/>
                    <a:lstStyle/>
                    <a:p>
                      <a:r>
                        <a:rPr lang="es-ES" sz="1600" b="1" dirty="0" err="1"/>
                        <a:t>landfill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Places where waste and rubbish are buried under the earth </a:t>
                      </a:r>
                      <a:endParaRPr lang="en-GB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124076"/>
                  </a:ext>
                </a:extLst>
              </a:tr>
              <a:tr h="344810">
                <a:tc>
                  <a:txBody>
                    <a:bodyPr/>
                    <a:lstStyle/>
                    <a:p>
                      <a:r>
                        <a:rPr lang="es-ES" sz="1600" b="1" dirty="0" err="1"/>
                        <a:t>raw</a:t>
                      </a:r>
                      <a:r>
                        <a:rPr lang="es-ES" sz="1600" b="1" dirty="0"/>
                        <a:t> </a:t>
                      </a:r>
                      <a:r>
                        <a:rPr lang="es-ES" sz="1600" b="1" dirty="0" err="1"/>
                        <a:t>materials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Basic materials used to make things, for example wood</a:t>
                      </a:r>
                      <a:endParaRPr lang="en-GB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449884"/>
                  </a:ext>
                </a:extLst>
              </a:tr>
              <a:tr h="7842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/>
                        <a:t>recycling – aluminium, plastic, glass, paper, food, tin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Where items we no longer need are used to produce something else or be used again, for example bottles</a:t>
                      </a:r>
                      <a:endParaRPr lang="en-GB" sz="16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863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1317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/>
              <a:t>Family Footprint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graphicFrame>
        <p:nvGraphicFramePr>
          <p:cNvPr id="3" name="Tabla 4">
            <a:extLst>
              <a:ext uri="{FF2B5EF4-FFF2-40B4-BE49-F238E27FC236}">
                <a16:creationId xmlns:a16="http://schemas.microsoft.com/office/drawing/2014/main" id="{C56BCC6B-4FEA-C24C-BE71-7C7618DA2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5150927"/>
              </p:ext>
            </p:extLst>
          </p:nvPr>
        </p:nvGraphicFramePr>
        <p:xfrm>
          <a:off x="459463" y="916978"/>
          <a:ext cx="11018592" cy="25863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59283">
                  <a:extLst>
                    <a:ext uri="{9D8B030D-6E8A-4147-A177-3AD203B41FA5}">
                      <a16:colId xmlns:a16="http://schemas.microsoft.com/office/drawing/2014/main" val="3021980181"/>
                    </a:ext>
                  </a:extLst>
                </a:gridCol>
                <a:gridCol w="6859309">
                  <a:extLst>
                    <a:ext uri="{9D8B030D-6E8A-4147-A177-3AD203B41FA5}">
                      <a16:colId xmlns:a16="http://schemas.microsoft.com/office/drawing/2014/main" val="3059264772"/>
                    </a:ext>
                  </a:extLst>
                </a:gridCol>
              </a:tblGrid>
              <a:tr h="337529">
                <a:tc>
                  <a:txBody>
                    <a:bodyPr/>
                    <a:lstStyle/>
                    <a:p>
                      <a:r>
                        <a:rPr lang="es-ES" dirty="0" err="1"/>
                        <a:t>Energy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451168"/>
                  </a:ext>
                </a:extLst>
              </a:tr>
              <a:tr h="309401">
                <a:tc>
                  <a:txBody>
                    <a:bodyPr/>
                    <a:lstStyle/>
                    <a:p>
                      <a:r>
                        <a:rPr lang="es-ES" sz="1500" b="1" dirty="0"/>
                        <a:t>boiler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 household device for heating water</a:t>
                      </a:r>
                      <a:endParaRPr lang="en-GB" sz="15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969278"/>
                  </a:ext>
                </a:extLst>
              </a:tr>
              <a:tr h="534420">
                <a:tc>
                  <a:txBody>
                    <a:bodyPr/>
                    <a:lstStyle/>
                    <a:p>
                      <a:r>
                        <a:rPr lang="es-ES" sz="1500" b="1" dirty="0" err="1"/>
                        <a:t>energy-efficiency</a:t>
                      </a:r>
                      <a:endParaRPr lang="es-ES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How different devices use less energy for the same function. Newer cars, for example, are more energy efficient.</a:t>
                      </a:r>
                      <a:endParaRPr lang="en-GB" sz="15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6245101"/>
                  </a:ext>
                </a:extLst>
              </a:tr>
              <a:tr h="309401">
                <a:tc>
                  <a:txBody>
                    <a:bodyPr/>
                    <a:lstStyle/>
                    <a:p>
                      <a:r>
                        <a:rPr lang="en-GB" sz="1500" b="1" dirty="0"/>
                        <a:t>solar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Power generated from the sun</a:t>
                      </a:r>
                      <a:endParaRPr lang="en-GB" sz="15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942064"/>
                  </a:ext>
                </a:extLst>
              </a:tr>
              <a:tr h="309401">
                <a:tc>
                  <a:txBody>
                    <a:bodyPr/>
                    <a:lstStyle/>
                    <a:p>
                      <a:r>
                        <a:rPr lang="en-GB" sz="1500" b="1" dirty="0"/>
                        <a:t>thermostat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A device to control heating or air conditioning</a:t>
                      </a:r>
                      <a:endParaRPr lang="en-GB" sz="15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602215"/>
                  </a:ext>
                </a:extLst>
              </a:tr>
              <a:tr h="7118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/>
                        <a:t>traditional energy sources (gas, electricity, oil, wood, coal)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Basic things we used and still use to create energy, but with an environmental impact</a:t>
                      </a:r>
                      <a:endParaRPr lang="en-GB" sz="15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6708367"/>
                  </a:ext>
                </a:extLst>
              </a:tr>
            </a:tbl>
          </a:graphicData>
        </a:graphic>
      </p:graphicFrame>
      <p:graphicFrame>
        <p:nvGraphicFramePr>
          <p:cNvPr id="9" name="Tabla 9">
            <a:extLst>
              <a:ext uri="{FF2B5EF4-FFF2-40B4-BE49-F238E27FC236}">
                <a16:creationId xmlns:a16="http://schemas.microsoft.com/office/drawing/2014/main" id="{3952D312-6BBC-EA40-BB88-25BE6DEC2B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64670"/>
              </p:ext>
            </p:extLst>
          </p:nvPr>
        </p:nvGraphicFramePr>
        <p:xfrm>
          <a:off x="481746" y="3689307"/>
          <a:ext cx="11018591" cy="19475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60592">
                  <a:extLst>
                    <a:ext uri="{9D8B030D-6E8A-4147-A177-3AD203B41FA5}">
                      <a16:colId xmlns:a16="http://schemas.microsoft.com/office/drawing/2014/main" val="3500151667"/>
                    </a:ext>
                  </a:extLst>
                </a:gridCol>
                <a:gridCol w="6857999">
                  <a:extLst>
                    <a:ext uri="{9D8B030D-6E8A-4147-A177-3AD203B41FA5}">
                      <a16:colId xmlns:a16="http://schemas.microsoft.com/office/drawing/2014/main" val="3174642101"/>
                    </a:ext>
                  </a:extLst>
                </a:gridCol>
              </a:tblGrid>
              <a:tr h="346893">
                <a:tc>
                  <a:txBody>
                    <a:bodyPr/>
                    <a:lstStyle/>
                    <a:p>
                      <a:r>
                        <a:rPr lang="es-ES" dirty="0" err="1"/>
                        <a:t>Food</a:t>
                      </a:r>
                      <a:endParaRPr lang="es-E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321161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r>
                        <a:rPr lang="en-GB" sz="1500" b="1" dirty="0"/>
                        <a:t>diet (meat, beef, vegetarian, vegan)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What we eat </a:t>
                      </a:r>
                      <a:endParaRPr lang="en-GB" sz="15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7124076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r>
                        <a:rPr lang="en-GB" sz="1500" b="1" dirty="0"/>
                        <a:t>food 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How far food ‘travels’ from where it is produced to where it is eaten</a:t>
                      </a:r>
                      <a:endParaRPr lang="en-GB" sz="15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4449884"/>
                  </a:ext>
                </a:extLst>
              </a:tr>
              <a:tr h="303532">
                <a:tc>
                  <a:txBody>
                    <a:bodyPr/>
                    <a:lstStyle/>
                    <a:p>
                      <a:r>
                        <a:rPr lang="en-GB" sz="1500" b="1" dirty="0"/>
                        <a:t>food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5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Food we don’t eat but throw away</a:t>
                      </a:r>
                      <a:endParaRPr lang="en-GB" sz="15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9863336"/>
                  </a:ext>
                </a:extLst>
              </a:tr>
              <a:tr h="6216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dirty="0"/>
                        <a:t>locally sourced</a:t>
                      </a:r>
                    </a:p>
                    <a:p>
                      <a:endParaRPr lang="en-GB" sz="15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0" u="none" strike="noStrike" kern="1200" dirty="0">
                          <a:solidFill>
                            <a:schemeClr val="dk1"/>
                          </a:solidFill>
                          <a:effectLst/>
                        </a:rPr>
                        <a:t>Food that is from our local community or nearby, for example a local farm or fishing boat</a:t>
                      </a:r>
                      <a:endParaRPr lang="en-GB" sz="150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0202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005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/>
              <a:t>Family Footprint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2669AF-27AA-0646-BCDD-225AB79D6CBD}"/>
              </a:ext>
            </a:extLst>
          </p:cNvPr>
          <p:cNvSpPr txBox="1"/>
          <p:nvPr/>
        </p:nvSpPr>
        <p:spPr>
          <a:xfrm>
            <a:off x="539262" y="1301262"/>
            <a:ext cx="11129201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Below are comments from conversations between family members about their environmental footprint.</a:t>
            </a:r>
          </a:p>
          <a:p>
            <a:endParaRPr lang="es-E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Read the comments and then make a list of ways that families can reduce their carbon footprint. </a:t>
            </a:r>
          </a:p>
          <a:p>
            <a:r>
              <a:rPr lang="en-US" dirty="0">
                <a:solidFill>
                  <a:schemeClr val="bg2"/>
                </a:solidFill>
              </a:rPr>
              <a:t>The vocabulary on the previous slide will help you as well.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‘… we never walk to the supermarket …’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‘… we often leave the heating on at night …’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‘… I sometimes buy locally produced food …’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‘… we never walk anywhere, even though the school is so close to home …’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‘… your grandmother always fixed things instead of throwing them away …’</a:t>
            </a:r>
          </a:p>
          <a:p>
            <a:endParaRPr lang="es-ES" dirty="0">
              <a:solidFill>
                <a:schemeClr val="bg2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05736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/>
              <a:t>Family Footprint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C9941B2-9644-1C41-9A03-466808669DEB}"/>
              </a:ext>
            </a:extLst>
          </p:cNvPr>
          <p:cNvSpPr txBox="1"/>
          <p:nvPr/>
        </p:nvSpPr>
        <p:spPr>
          <a:xfrm>
            <a:off x="494270" y="1272746"/>
            <a:ext cx="10345076" cy="15605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 the next slide, there are some questions about families and their environmental impact.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This subject can sometimes be sensitive, so the questions need to be put in a sensitive way too.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Look at the question examples and underline any sensitive questions or advice.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solidFill>
                  <a:schemeClr val="bg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One has been done as an example.</a:t>
            </a:r>
          </a:p>
        </p:txBody>
      </p:sp>
    </p:spTree>
    <p:extLst>
      <p:ext uri="{BB962C8B-B14F-4D97-AF65-F5344CB8AC3E}">
        <p14:creationId xmlns:p14="http://schemas.microsoft.com/office/powerpoint/2010/main" val="4177479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/>
              <a:t>Family Footprint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99555F-0FFF-4F43-8EC3-B43BBCFBB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2" y="1096963"/>
            <a:ext cx="8789987" cy="452608"/>
          </a:xfrm>
        </p:spPr>
        <p:txBody>
          <a:bodyPr/>
          <a:lstStyle/>
          <a:p>
            <a:r>
              <a:rPr lang="es-ES" sz="2000" b="1" dirty="0" err="1">
                <a:solidFill>
                  <a:schemeClr val="bg2"/>
                </a:solidFill>
              </a:rPr>
              <a:t>Questions</a:t>
            </a:r>
            <a:r>
              <a:rPr lang="es-ES" sz="2000" b="1" dirty="0">
                <a:solidFill>
                  <a:schemeClr val="bg2"/>
                </a:solidFill>
              </a:rPr>
              <a:t>:</a:t>
            </a:r>
          </a:p>
          <a:p>
            <a:endParaRPr lang="es-ES" sz="20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you ever walk to school?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it all right to</a:t>
            </a:r>
            <a:r>
              <a:rPr lang="en-GB" sz="2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discuss why you don’t buy locally produced food?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you mind if I ask about your electricity use?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How often do you take the bus to school?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you separate glass and paper waste?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How do you feel about trying car-sharing?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you ever fix ‘old’ clothes or shoes and not buy new ones?</a:t>
            </a:r>
          </a:p>
          <a:p>
            <a:endParaRPr lang="es-ES" sz="2000" b="1" dirty="0">
              <a:solidFill>
                <a:schemeClr val="bg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135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EAF642-AFBD-0F4A-A747-700CC492E1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746" y="356881"/>
            <a:ext cx="9003448" cy="736195"/>
          </a:xfrm>
        </p:spPr>
        <p:txBody>
          <a:bodyPr/>
          <a:lstStyle/>
          <a:p>
            <a:r>
              <a:rPr lang="en-GB" sz="3600" dirty="0"/>
              <a:t>Family Footprint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0A9414-DA0F-0C4A-980F-1D3CCB754F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215" y="6026350"/>
            <a:ext cx="2591159" cy="73619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GB" b="0" dirty="0"/>
              <a:t>www.teachingenglish.org.uk</a:t>
            </a:r>
          </a:p>
          <a:p>
            <a:r>
              <a:rPr lang="en-US" sz="600" b="0" dirty="0"/>
              <a:t>© The British Council, 2021 The United Kingdom’s international organisation for educational opportunities and cultural relations. We are registered in England as a charity.</a:t>
            </a:r>
            <a:endParaRPr lang="en-GB" sz="600" b="0" dirty="0"/>
          </a:p>
          <a:p>
            <a:endParaRPr lang="en-GB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99555F-0FFF-4F43-8EC3-B43BBCFBB7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012" y="1096963"/>
            <a:ext cx="8789987" cy="452608"/>
          </a:xfrm>
        </p:spPr>
        <p:txBody>
          <a:bodyPr/>
          <a:lstStyle/>
          <a:p>
            <a:r>
              <a:rPr lang="es-ES" sz="2000" b="1" dirty="0" err="1">
                <a:solidFill>
                  <a:schemeClr val="bg2"/>
                </a:solidFill>
              </a:rPr>
              <a:t>Questions</a:t>
            </a:r>
            <a:r>
              <a:rPr lang="es-ES" sz="2000" b="1" dirty="0">
                <a:solidFill>
                  <a:schemeClr val="bg2"/>
                </a:solidFill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9963F2-7AFC-0D4B-946A-026D4F7C4AB1}"/>
              </a:ext>
            </a:extLst>
          </p:cNvPr>
          <p:cNvSpPr/>
          <p:nvPr/>
        </p:nvSpPr>
        <p:spPr>
          <a:xfrm>
            <a:off x="450215" y="1638357"/>
            <a:ext cx="10121600" cy="2763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it all right to</a:t>
            </a:r>
            <a:r>
              <a:rPr lang="en-GB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plus infinitive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Is it all right to</a:t>
            </a:r>
            <a:r>
              <a:rPr lang="en-GB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discuss why you don’t buy locally produced food?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you mind if</a:t>
            </a:r>
            <a:r>
              <a:rPr lang="en-GB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plus simple present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Do you mind if</a:t>
            </a:r>
            <a:r>
              <a:rPr lang="en-GB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 ask about your electricity use?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How do you feel about</a:t>
            </a:r>
            <a:r>
              <a:rPr lang="en-GB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i="1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plus -</a:t>
            </a:r>
            <a:r>
              <a:rPr lang="en-GB" i="1" dirty="0" err="1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endParaRPr lang="en-GB" i="1" dirty="0">
              <a:solidFill>
                <a:srgbClr val="7030A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u="sng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How do you feel about </a:t>
            </a:r>
            <a:r>
              <a:rPr lang="en-GB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trying car-sharing?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20884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- indigo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CA2429F5-8D23-4BE9-AD5F-F4572A1A6D86}"/>
    </a:ext>
  </a:extLst>
</a:theme>
</file>

<file path=ppt/theme/theme2.xml><?xml version="1.0" encoding="utf-8"?>
<a:theme xmlns:a="http://schemas.openxmlformats.org/drawingml/2006/main" name="Section - indigo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3165A9B3-7AF4-4E8E-9E34-E5B2E1B3EE61}"/>
    </a:ext>
  </a:extLst>
</a:theme>
</file>

<file path=ppt/theme/theme3.xml><?xml version="1.0" encoding="utf-8"?>
<a:theme xmlns:a="http://schemas.openxmlformats.org/drawingml/2006/main" name="Cover - white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7A85154B-35F0-4B5D-9ABB-C22ECFA91EBE}"/>
    </a:ext>
  </a:extLst>
</a:theme>
</file>

<file path=ppt/theme/theme4.xml><?xml version="1.0" encoding="utf-8"?>
<a:theme xmlns:a="http://schemas.openxmlformats.org/drawingml/2006/main" name="Section - white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3021BCEB-9709-4AD6-8637-80DEE4ED72A6}"/>
    </a:ext>
  </a:extLst>
</a:theme>
</file>

<file path=ppt/theme/theme5.xml><?xml version="1.0" encoding="utf-8"?>
<a:theme xmlns:a="http://schemas.openxmlformats.org/drawingml/2006/main" name="British Council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9000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B5E81798-6535-42DE-9E82-DC88799A933E}"/>
    </a:ext>
  </a:extLst>
</a:theme>
</file>

<file path=ppt/theme/theme6.xml><?xml version="1.0" encoding="utf-8"?>
<a:theme xmlns:a="http://schemas.openxmlformats.org/drawingml/2006/main" name="British Council blank">
  <a:themeElements>
    <a:clrScheme name="British Council - Blue">
      <a:dk1>
        <a:srgbClr val="000000"/>
      </a:dk1>
      <a:lt1>
        <a:srgbClr val="FFFFFF"/>
      </a:lt1>
      <a:dk2>
        <a:srgbClr val="230859"/>
      </a:dk2>
      <a:lt2>
        <a:srgbClr val="C8C8C8"/>
      </a:lt2>
      <a:accent1>
        <a:srgbClr val="00DCFF"/>
      </a:accent1>
      <a:accent2>
        <a:srgbClr val="FF00C8"/>
      </a:accent2>
      <a:accent3>
        <a:srgbClr val="B25EFF"/>
      </a:accent3>
      <a:accent4>
        <a:srgbClr val="EA0034"/>
      </a:accent4>
      <a:accent5>
        <a:srgbClr val="FF8200"/>
      </a:accent5>
      <a:accent6>
        <a:srgbClr val="5DEB4B"/>
      </a:accent6>
      <a:hlink>
        <a:srgbClr val="230859"/>
      </a:hlink>
      <a:folHlink>
        <a:srgbClr val="7F7F7F"/>
      </a:folHlink>
    </a:clrScheme>
    <a:fontScheme name="Headline &amp; Sans">
      <a:majorFont>
        <a:latin typeface="British Council Sans Headline"/>
        <a:ea typeface=""/>
        <a:cs typeface=""/>
      </a:majorFont>
      <a:minorFont>
        <a:latin typeface="British Council Sa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K011_06 Brand PowerPoint Template - Widescreen - Blue" id="{6E25F459-2D68-4E54-B400-771EAED8CC48}" vid="{BC0B9431-BB5E-4669-9CC7-BFFD8B5EAB87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 - indigo</Template>
  <TotalTime>1155</TotalTime>
  <Words>946</Words>
  <Application>Microsoft Office PowerPoint</Application>
  <PresentationFormat>Widescreen</PresentationFormat>
  <Paragraphs>123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British Council Sans Headline</vt:lpstr>
      <vt:lpstr>British Council Sans</vt:lpstr>
      <vt:lpstr>British Council Sans Light</vt:lpstr>
      <vt:lpstr>Cover - indigo</vt:lpstr>
      <vt:lpstr>Section - indigo</vt:lpstr>
      <vt:lpstr>Cover - white</vt:lpstr>
      <vt:lpstr>Section - white</vt:lpstr>
      <vt:lpstr>British Council</vt:lpstr>
      <vt:lpstr>British Council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 on one  or two lines</dc:title>
  <dc:creator>Paul Braddock</dc:creator>
  <cp:lastModifiedBy>Kim Ashmore</cp:lastModifiedBy>
  <cp:revision>70</cp:revision>
  <cp:lastPrinted>2019-09-18T09:30:23Z</cp:lastPrinted>
  <dcterms:created xsi:type="dcterms:W3CDTF">2020-03-25T11:41:02Z</dcterms:created>
  <dcterms:modified xsi:type="dcterms:W3CDTF">2024-01-23T18:46:12Z</dcterms:modified>
</cp:coreProperties>
</file>