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727" r:id="rId3"/>
    <p:sldMasterId id="2147483759" r:id="rId4"/>
    <p:sldMasterId id="2147483660" r:id="rId5"/>
    <p:sldMasterId id="2147483765" r:id="rId6"/>
    <p:sldMasterId id="2147483700" r:id="rId7"/>
  </p:sldMasterIdLst>
  <p:notesMasterIdLst>
    <p:notesMasterId r:id="rId19"/>
  </p:notesMasterIdLst>
  <p:handoutMasterIdLst>
    <p:handoutMasterId r:id="rId20"/>
  </p:handoutMasterIdLst>
  <p:sldIdLst>
    <p:sldId id="281" r:id="rId8"/>
    <p:sldId id="286" r:id="rId9"/>
    <p:sldId id="340" r:id="rId10"/>
    <p:sldId id="342" r:id="rId11"/>
    <p:sldId id="323" r:id="rId12"/>
    <p:sldId id="344" r:id="rId13"/>
    <p:sldId id="345" r:id="rId14"/>
    <p:sldId id="346" r:id="rId15"/>
    <p:sldId id="349" r:id="rId16"/>
    <p:sldId id="348" r:id="rId17"/>
    <p:sldId id="291" r:id="rId18"/>
  </p:sldIdLst>
  <p:sldSz cx="12192000" cy="6858000"/>
  <p:notesSz cx="6858000" cy="9144000"/>
  <p:embeddedFontLst>
    <p:embeddedFont>
      <p:font typeface="British Council Sans" panose="020B0604020202020204" charset="0"/>
      <p:regular r:id="rId21"/>
      <p:bold r:id="rId22"/>
      <p:italic r:id="rId23"/>
      <p:boldItalic r:id="rId24"/>
    </p:embeddedFont>
    <p:embeddedFont>
      <p:font typeface="British Council Sans Headline" panose="020B0604020202020204" charset="0"/>
      <p:regular r:id="rId25"/>
      <p:bold r:id="rId26"/>
      <p:italic r:id="rId27"/>
      <p:boldItalic r:id="rId28"/>
    </p:embeddedFont>
    <p:embeddedFont>
      <p:font typeface="Cambria" panose="02040503050406030204" pitchFamily="18" charset="0"/>
      <p:regular r:id="rId29"/>
      <p:bold r:id="rId30"/>
      <p:italic r:id="rId31"/>
      <p:boldItalic r:id="rId32"/>
    </p:embeddedFont>
    <p:embeddedFont>
      <p:font typeface="Verdana" panose="020B060403050404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a:srgbClr val="9200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1803" autoAdjust="0"/>
  </p:normalViewPr>
  <p:slideViewPr>
    <p:cSldViewPr snapToGrid="0" snapToObjects="1">
      <p:cViewPr varScale="1">
        <p:scale>
          <a:sx n="82" d="100"/>
          <a:sy n="82" d="100"/>
        </p:scale>
        <p:origin x="91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2" d="100"/>
          <a:sy n="82" d="100"/>
        </p:scale>
        <p:origin x="278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18/01/2024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18/01/2024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32207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2</a:t>
            </a:fld>
            <a:endParaRPr lang="en-GB"/>
          </a:p>
        </p:txBody>
      </p:sp>
    </p:spTree>
    <p:extLst>
      <p:ext uri="{BB962C8B-B14F-4D97-AF65-F5344CB8AC3E}">
        <p14:creationId xmlns:p14="http://schemas.microsoft.com/office/powerpoint/2010/main" val="126976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3535285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4</a:t>
            </a:fld>
            <a:endParaRPr lang="en-GB"/>
          </a:p>
        </p:txBody>
      </p:sp>
    </p:spTree>
    <p:extLst>
      <p:ext uri="{BB962C8B-B14F-4D97-AF65-F5344CB8AC3E}">
        <p14:creationId xmlns:p14="http://schemas.microsoft.com/office/powerpoint/2010/main" val="329043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10863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33202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3480201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C7F705-F937-46CB-A48B-0D9E19179A36}" type="slidenum">
              <a:rPr lang="en-GB" smtClean="0"/>
              <a:t>11</a:t>
            </a:fld>
            <a:endParaRPr lang="en-GB"/>
          </a:p>
        </p:txBody>
      </p:sp>
    </p:spTree>
    <p:extLst>
      <p:ext uri="{BB962C8B-B14F-4D97-AF65-F5344CB8AC3E}">
        <p14:creationId xmlns:p14="http://schemas.microsoft.com/office/powerpoint/2010/main" val="2422000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36541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2"/>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45240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2777072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2"/>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72000" y="504000"/>
            <a:ext cx="1460500" cy="419100"/>
          </a:xfrm>
          <a:prstGeom prst="rect">
            <a:avLst/>
          </a:prstGeom>
        </p:spPr>
      </p:pic>
    </p:spTree>
    <p:extLst>
      <p:ext uri="{BB962C8B-B14F-4D97-AF65-F5344CB8AC3E}">
        <p14:creationId xmlns:p14="http://schemas.microsoft.com/office/powerpoint/2010/main" val="1323745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2"/>
                </a:solidFill>
              </a:defRPr>
            </a:lvl1pPr>
          </a:lstStyle>
          <a:p>
            <a:r>
              <a:rPr lang="en-GB" noProof="0" dirty="0"/>
              <a:t>Click</a:t>
            </a:r>
            <a:r>
              <a:rPr lang="en-US" dirty="0"/>
              <a:t> to edit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Tree>
    <p:extLst>
      <p:ext uri="{BB962C8B-B14F-4D97-AF65-F5344CB8AC3E}">
        <p14:creationId xmlns:p14="http://schemas.microsoft.com/office/powerpoint/2010/main" val="379372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GB" noProof="0"/>
              <a:t>www.teachingenglish.org.uk</a:t>
            </a:r>
            <a:endParaRPr lang="en-GB" noProof="0" dirty="0"/>
          </a:p>
        </p:txBody>
      </p:sp>
      <p:sp>
        <p:nvSpPr>
          <p:cNvPr id="5" name="Slide Number Placeholder 4"/>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3774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Content Placeholder 2"/>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www.teachingenglish.org.uk</a:t>
            </a:r>
            <a:endParaRPr lang="en-GB" noProof="0" dirty="0"/>
          </a:p>
        </p:txBody>
      </p:sp>
      <p:sp>
        <p:nvSpPr>
          <p:cNvPr id="6" name="Slide Number Placeholder 5"/>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074470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www.teachingenglish.org.uk</a:t>
            </a:r>
            <a:endParaRPr lang="en-US"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3350895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Content Placeholder 2"/>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dirty="0"/>
          </a:p>
        </p:txBody>
      </p:sp>
    </p:spTree>
    <p:extLst>
      <p:ext uri="{BB962C8B-B14F-4D97-AF65-F5344CB8AC3E}">
        <p14:creationId xmlns:p14="http://schemas.microsoft.com/office/powerpoint/2010/main" val="292515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504000"/>
            <a:ext cx="10944000" cy="792000"/>
          </a:xfrm>
        </p:spPr>
        <p:txBody>
          <a:bodyPr/>
          <a:lstStyle/>
          <a:p>
            <a:r>
              <a:rPr lang="en-US" dirty="0"/>
              <a:t>Click to edit Master title style</a:t>
            </a:r>
          </a:p>
        </p:txBody>
      </p:sp>
      <p:sp>
        <p:nvSpPr>
          <p:cNvPr id="4" name="Content Placeholder 3"/>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GB" noProof="0"/>
              <a:t>www.teachingenglish.org.uk</a:t>
            </a:r>
            <a:endParaRPr lang="en-GB" noProof="0" dirty="0"/>
          </a:p>
        </p:txBody>
      </p:sp>
      <p:sp>
        <p:nvSpPr>
          <p:cNvPr id="7" name="Slide Number Placeholder 6"/>
          <p:cNvSpPr>
            <a:spLocks noGrp="1"/>
          </p:cNvSpPr>
          <p:nvPr>
            <p:ph type="sldNum" sz="quarter" idx="12"/>
          </p:nvPr>
        </p:nvSpPr>
        <p:spPr/>
        <p:txBody>
          <a:bodyPr/>
          <a:lstStyle/>
          <a:p>
            <a:fld id="{A36854FA-307F-854E-96D4-DE585DB24BD3}" type="slidenum">
              <a:rPr lang="en-GB" noProof="0" smtClean="0"/>
              <a:t>‹#›</a:t>
            </a:fld>
            <a:endParaRPr lang="en-GB" noProof="0" dirty="0"/>
          </a:p>
        </p:txBody>
      </p:sp>
      <p:sp>
        <p:nvSpPr>
          <p:cNvPr id="8" name="Picture Placeholder 7">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dirty="0"/>
          </a:p>
        </p:txBody>
      </p:sp>
    </p:spTree>
    <p:extLst>
      <p:ext uri="{BB962C8B-B14F-4D97-AF65-F5344CB8AC3E}">
        <p14:creationId xmlns:p14="http://schemas.microsoft.com/office/powerpoint/2010/main" val="2992826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bg2"/>
                </a:solidFill>
              </a:defRPr>
            </a:lvl1pPr>
          </a:lstStyle>
          <a:p>
            <a:r>
              <a:rPr lang="en-GB" noProof="0"/>
              <a:t>Click to edit Master title style</a:t>
            </a:r>
            <a:endParaRPr lang="en-US" dirty="0"/>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05043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noProof="0"/>
              <a:t>www.teachingenglish.org.uk</a:t>
            </a:r>
            <a:endParaRPr lang="en-GB" noProof="0" dirty="0"/>
          </a:p>
        </p:txBody>
      </p:sp>
      <p:sp>
        <p:nvSpPr>
          <p:cNvPr id="4" name="Slide Number Placeholder 3"/>
          <p:cNvSpPr>
            <a:spLocks noGrp="1"/>
          </p:cNvSpPr>
          <p:nvPr>
            <p:ph type="sldNum" sz="quarter" idx="12"/>
          </p:nvPr>
        </p:nvSpPr>
        <p:spPr/>
        <p:txBody>
          <a:bodyPr/>
          <a:lstStyle/>
          <a:p>
            <a:fld id="{A36854FA-307F-854E-96D4-DE585DB24BD3}" type="slidenum">
              <a:rPr lang="en-GB" noProof="0" smtClean="0"/>
              <a:t>‹#›</a:t>
            </a:fld>
            <a:endParaRPr lang="en-GB" noProof="0" dirty="0"/>
          </a:p>
        </p:txBody>
      </p:sp>
    </p:spTree>
    <p:extLst>
      <p:ext uri="{BB962C8B-B14F-4D97-AF65-F5344CB8AC3E}">
        <p14:creationId xmlns:p14="http://schemas.microsoft.com/office/powerpoint/2010/main" val="263401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FC60-865B-B442-B90B-5AA6EFB56F7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S"/>
          </a:p>
        </p:txBody>
      </p:sp>
      <p:sp>
        <p:nvSpPr>
          <p:cNvPr id="3" name="Subtitle 2">
            <a:extLst>
              <a:ext uri="{FF2B5EF4-FFF2-40B4-BE49-F238E27FC236}">
                <a16:creationId xmlns:a16="http://schemas.microsoft.com/office/drawing/2014/main" id="{33CE5286-FBB1-EA46-83F1-A6227079C7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S"/>
          </a:p>
        </p:txBody>
      </p:sp>
      <p:sp>
        <p:nvSpPr>
          <p:cNvPr id="4" name="Date Placeholder 3">
            <a:extLst>
              <a:ext uri="{FF2B5EF4-FFF2-40B4-BE49-F238E27FC236}">
                <a16:creationId xmlns:a16="http://schemas.microsoft.com/office/drawing/2014/main" id="{435BA31A-4BB7-CE4E-982C-DA8D621EE4E5}"/>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26EB0565-8A8F-7049-BF27-AA056B12B87A}"/>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3263C5-CCA8-424A-96F6-5A9F1627FD01}"/>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058362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0CCF-5D5F-5544-A6E6-B7434B886F9A}"/>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5F57DCC5-46E8-4549-93A5-5B9C1F021A3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EBEA4F67-1088-3D42-BD2F-09C1CCA6D75F}"/>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601A371D-1F61-4F4B-859A-05CBE9A81737}"/>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A44D9285-6916-6A40-8836-5BB0DF794D78}"/>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31852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58695-9906-794A-A5AC-4998C8887B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S"/>
          </a:p>
        </p:txBody>
      </p:sp>
      <p:sp>
        <p:nvSpPr>
          <p:cNvPr id="3" name="Text Placeholder 2">
            <a:extLst>
              <a:ext uri="{FF2B5EF4-FFF2-40B4-BE49-F238E27FC236}">
                <a16:creationId xmlns:a16="http://schemas.microsoft.com/office/drawing/2014/main" id="{F5E79D68-EE95-5541-9F00-4F4FEFEB39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D5E8B7A-B4DC-A345-BE62-69BDF4F26C61}"/>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17BDCB8C-75EE-DC45-BC35-92CC0D39BE44}"/>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9AD95BA2-9911-5347-A7C7-D9F718CD66CE}"/>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544062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BE15-3D7E-F04B-A8D2-0514731F2AB4}"/>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49ED241F-EEFA-BE4D-8F1D-2876C15301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Content Placeholder 3">
            <a:extLst>
              <a:ext uri="{FF2B5EF4-FFF2-40B4-BE49-F238E27FC236}">
                <a16:creationId xmlns:a16="http://schemas.microsoft.com/office/drawing/2014/main" id="{57196749-4463-C048-BFAD-1FA0154D85B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Date Placeholder 4">
            <a:extLst>
              <a:ext uri="{FF2B5EF4-FFF2-40B4-BE49-F238E27FC236}">
                <a16:creationId xmlns:a16="http://schemas.microsoft.com/office/drawing/2014/main" id="{0E64D0EC-FF7E-2444-AFDD-A15A6D1AB7FC}"/>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6" name="Footer Placeholder 5">
            <a:extLst>
              <a:ext uri="{FF2B5EF4-FFF2-40B4-BE49-F238E27FC236}">
                <a16:creationId xmlns:a16="http://schemas.microsoft.com/office/drawing/2014/main" id="{229814AF-02BE-0F40-B38D-1AD62B8771C1}"/>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BDBE33AA-4738-8E4F-9A3B-FFA130FF7F03}"/>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83260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D0EB-39BD-964B-A930-861D6E2304AF}"/>
              </a:ext>
            </a:extLst>
          </p:cNvPr>
          <p:cNvSpPr>
            <a:spLocks noGrp="1"/>
          </p:cNvSpPr>
          <p:nvPr>
            <p:ph type="title"/>
          </p:nvPr>
        </p:nvSpPr>
        <p:spPr>
          <a:xfrm>
            <a:off x="839788" y="365125"/>
            <a:ext cx="10515600" cy="1325563"/>
          </a:xfrm>
        </p:spPr>
        <p:txBody>
          <a:bodyPr/>
          <a:lstStyle/>
          <a:p>
            <a:r>
              <a:rPr lang="en-GB"/>
              <a:t>Click to edit Master title style</a:t>
            </a:r>
            <a:endParaRPr lang="en-ES"/>
          </a:p>
        </p:txBody>
      </p:sp>
      <p:sp>
        <p:nvSpPr>
          <p:cNvPr id="3" name="Text Placeholder 2">
            <a:extLst>
              <a:ext uri="{FF2B5EF4-FFF2-40B4-BE49-F238E27FC236}">
                <a16:creationId xmlns:a16="http://schemas.microsoft.com/office/drawing/2014/main" id="{70CFC383-635A-0C49-B08F-2A22BB914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FE2051B-6E97-5F4A-9BBD-86789E65D05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5" name="Text Placeholder 4">
            <a:extLst>
              <a:ext uri="{FF2B5EF4-FFF2-40B4-BE49-F238E27FC236}">
                <a16:creationId xmlns:a16="http://schemas.microsoft.com/office/drawing/2014/main" id="{F2E3A68B-7100-E441-995A-D402EAF82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C565D2-1B16-F647-AA3D-790B0CDC64D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7" name="Date Placeholder 6">
            <a:extLst>
              <a:ext uri="{FF2B5EF4-FFF2-40B4-BE49-F238E27FC236}">
                <a16:creationId xmlns:a16="http://schemas.microsoft.com/office/drawing/2014/main" id="{A4A0AA92-09BD-E044-8103-20745EE61EB5}"/>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8" name="Footer Placeholder 7">
            <a:extLst>
              <a:ext uri="{FF2B5EF4-FFF2-40B4-BE49-F238E27FC236}">
                <a16:creationId xmlns:a16="http://schemas.microsoft.com/office/drawing/2014/main" id="{8BDF43C2-15B7-D74C-8919-02DA66248CA5}"/>
              </a:ext>
            </a:extLst>
          </p:cNvPr>
          <p:cNvSpPr>
            <a:spLocks noGrp="1"/>
          </p:cNvSpPr>
          <p:nvPr>
            <p:ph type="ftr" sz="quarter" idx="11"/>
          </p:nvPr>
        </p:nvSpPr>
        <p:spPr/>
        <p:txBody>
          <a:bodyPr/>
          <a:lstStyle/>
          <a:p>
            <a:endParaRPr lang="en-ES"/>
          </a:p>
        </p:txBody>
      </p:sp>
      <p:sp>
        <p:nvSpPr>
          <p:cNvPr id="9" name="Slide Number Placeholder 8">
            <a:extLst>
              <a:ext uri="{FF2B5EF4-FFF2-40B4-BE49-F238E27FC236}">
                <a16:creationId xmlns:a16="http://schemas.microsoft.com/office/drawing/2014/main" id="{8E389521-ED33-5642-8A01-1138795999B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1308889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C15D-454C-364D-BDF6-0ED9549B37E3}"/>
              </a:ext>
            </a:extLst>
          </p:cNvPr>
          <p:cNvSpPr>
            <a:spLocks noGrp="1"/>
          </p:cNvSpPr>
          <p:nvPr>
            <p:ph type="title"/>
          </p:nvPr>
        </p:nvSpPr>
        <p:spPr/>
        <p:txBody>
          <a:bodyPr/>
          <a:lstStyle/>
          <a:p>
            <a:r>
              <a:rPr lang="en-GB"/>
              <a:t>Click to edit Master title style</a:t>
            </a:r>
            <a:endParaRPr lang="en-ES"/>
          </a:p>
        </p:txBody>
      </p:sp>
      <p:sp>
        <p:nvSpPr>
          <p:cNvPr id="3" name="Date Placeholder 2">
            <a:extLst>
              <a:ext uri="{FF2B5EF4-FFF2-40B4-BE49-F238E27FC236}">
                <a16:creationId xmlns:a16="http://schemas.microsoft.com/office/drawing/2014/main" id="{4FB64A24-3265-1E4A-A100-9F6D5CF8A9C0}"/>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4" name="Footer Placeholder 3">
            <a:extLst>
              <a:ext uri="{FF2B5EF4-FFF2-40B4-BE49-F238E27FC236}">
                <a16:creationId xmlns:a16="http://schemas.microsoft.com/office/drawing/2014/main" id="{169D31D7-96DC-1E43-8DF6-C67C9DC23AC0}"/>
              </a:ext>
            </a:extLst>
          </p:cNvPr>
          <p:cNvSpPr>
            <a:spLocks noGrp="1"/>
          </p:cNvSpPr>
          <p:nvPr>
            <p:ph type="ftr" sz="quarter" idx="11"/>
          </p:nvPr>
        </p:nvSpPr>
        <p:spPr/>
        <p:txBody>
          <a:bodyPr/>
          <a:lstStyle/>
          <a:p>
            <a:endParaRPr lang="en-ES"/>
          </a:p>
        </p:txBody>
      </p:sp>
      <p:sp>
        <p:nvSpPr>
          <p:cNvPr id="5" name="Slide Number Placeholder 4">
            <a:extLst>
              <a:ext uri="{FF2B5EF4-FFF2-40B4-BE49-F238E27FC236}">
                <a16:creationId xmlns:a16="http://schemas.microsoft.com/office/drawing/2014/main" id="{BB4BDEEB-FAEF-0644-BBD0-E5097EC8CFDB}"/>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4393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9D8EDD-9088-3540-A87E-80B83E966CB5}"/>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3" name="Footer Placeholder 2">
            <a:extLst>
              <a:ext uri="{FF2B5EF4-FFF2-40B4-BE49-F238E27FC236}">
                <a16:creationId xmlns:a16="http://schemas.microsoft.com/office/drawing/2014/main" id="{F6718A9D-D064-424A-B6F2-E414179FDBCC}"/>
              </a:ext>
            </a:extLst>
          </p:cNvPr>
          <p:cNvSpPr>
            <a:spLocks noGrp="1"/>
          </p:cNvSpPr>
          <p:nvPr>
            <p:ph type="ftr" sz="quarter" idx="11"/>
          </p:nvPr>
        </p:nvSpPr>
        <p:spPr/>
        <p:txBody>
          <a:bodyPr/>
          <a:lstStyle/>
          <a:p>
            <a:endParaRPr lang="en-ES"/>
          </a:p>
        </p:txBody>
      </p:sp>
      <p:sp>
        <p:nvSpPr>
          <p:cNvPr id="4" name="Slide Number Placeholder 3">
            <a:extLst>
              <a:ext uri="{FF2B5EF4-FFF2-40B4-BE49-F238E27FC236}">
                <a16:creationId xmlns:a16="http://schemas.microsoft.com/office/drawing/2014/main" id="{FD7538CC-C136-EB4B-9537-BFB1D258153D}"/>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65115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02370-CB69-9B42-8D87-681FC91BC54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Content Placeholder 2">
            <a:extLst>
              <a:ext uri="{FF2B5EF4-FFF2-40B4-BE49-F238E27FC236}">
                <a16:creationId xmlns:a16="http://schemas.microsoft.com/office/drawing/2014/main" id="{3193161C-14F4-004A-9A46-6385CF73BB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Text Placeholder 3">
            <a:extLst>
              <a:ext uri="{FF2B5EF4-FFF2-40B4-BE49-F238E27FC236}">
                <a16:creationId xmlns:a16="http://schemas.microsoft.com/office/drawing/2014/main" id="{816FEC12-F972-DB4F-830E-49CDFA5CC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DB76D3-EC29-A041-9108-92C3BE8C0D2F}"/>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6" name="Footer Placeholder 5">
            <a:extLst>
              <a:ext uri="{FF2B5EF4-FFF2-40B4-BE49-F238E27FC236}">
                <a16:creationId xmlns:a16="http://schemas.microsoft.com/office/drawing/2014/main" id="{D56CD103-4FC0-634C-8EFD-A6E38727A1FF}"/>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7FFC5719-AFBF-D643-A1E9-796973E6ED2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2723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E0614-6659-EB46-A706-8E3321648D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S"/>
          </a:p>
        </p:txBody>
      </p:sp>
      <p:sp>
        <p:nvSpPr>
          <p:cNvPr id="3" name="Picture Placeholder 2">
            <a:extLst>
              <a:ext uri="{FF2B5EF4-FFF2-40B4-BE49-F238E27FC236}">
                <a16:creationId xmlns:a16="http://schemas.microsoft.com/office/drawing/2014/main" id="{8A366ADB-DC00-0C43-B722-09A575E9D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S"/>
          </a:p>
        </p:txBody>
      </p:sp>
      <p:sp>
        <p:nvSpPr>
          <p:cNvPr id="4" name="Text Placeholder 3">
            <a:extLst>
              <a:ext uri="{FF2B5EF4-FFF2-40B4-BE49-F238E27FC236}">
                <a16:creationId xmlns:a16="http://schemas.microsoft.com/office/drawing/2014/main" id="{3153EABA-E722-EA49-B994-277995FC3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A49783-E57C-CD46-ADA9-0A2A3EF5A34B}"/>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6" name="Footer Placeholder 5">
            <a:extLst>
              <a:ext uri="{FF2B5EF4-FFF2-40B4-BE49-F238E27FC236}">
                <a16:creationId xmlns:a16="http://schemas.microsoft.com/office/drawing/2014/main" id="{7AC280CA-2596-944A-9FB7-761F82B76A15}"/>
              </a:ext>
            </a:extLst>
          </p:cNvPr>
          <p:cNvSpPr>
            <a:spLocks noGrp="1"/>
          </p:cNvSpPr>
          <p:nvPr>
            <p:ph type="ftr" sz="quarter" idx="11"/>
          </p:nvPr>
        </p:nvSpPr>
        <p:spPr/>
        <p:txBody>
          <a:bodyPr/>
          <a:lstStyle/>
          <a:p>
            <a:endParaRPr lang="en-ES"/>
          </a:p>
        </p:txBody>
      </p:sp>
      <p:sp>
        <p:nvSpPr>
          <p:cNvPr id="7" name="Slide Number Placeholder 6">
            <a:extLst>
              <a:ext uri="{FF2B5EF4-FFF2-40B4-BE49-F238E27FC236}">
                <a16:creationId xmlns:a16="http://schemas.microsoft.com/office/drawing/2014/main" id="{6A93DC0F-680C-E740-8B6B-3A1666B7F8A0}"/>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372219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bg2"/>
                </a:solidFill>
              </a:defRPr>
            </a:lvl1p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944000" cy="180000"/>
          </a:xfrm>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37934485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58E5-2C05-6F41-8A23-D3E8E13C9B29}"/>
              </a:ext>
            </a:extLst>
          </p:cNvPr>
          <p:cNvSpPr>
            <a:spLocks noGrp="1"/>
          </p:cNvSpPr>
          <p:nvPr>
            <p:ph type="title"/>
          </p:nvPr>
        </p:nvSpPr>
        <p:spPr/>
        <p:txBody>
          <a:bodyPr/>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8444019A-4585-0842-A4F5-A02B7A13DF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A1EBF43A-A56F-504E-82F7-CDC111A63C5B}"/>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A77711DA-3466-674A-9399-0CCA46F106CB}"/>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8939A817-3498-0440-B5C2-288C45508DB6}"/>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968774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38ECBD-5AF8-EE4C-B1F0-6BADF51F30D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S"/>
          </a:p>
        </p:txBody>
      </p:sp>
      <p:sp>
        <p:nvSpPr>
          <p:cNvPr id="3" name="Vertical Text Placeholder 2">
            <a:extLst>
              <a:ext uri="{FF2B5EF4-FFF2-40B4-BE49-F238E27FC236}">
                <a16:creationId xmlns:a16="http://schemas.microsoft.com/office/drawing/2014/main" id="{26C58C5E-18F7-5249-BC6C-95F5A9CA5EA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0F6E053D-5644-3D4C-BFEC-9B2AED00A92D}"/>
              </a:ext>
            </a:extLst>
          </p:cNvPr>
          <p:cNvSpPr>
            <a:spLocks noGrp="1"/>
          </p:cNvSpPr>
          <p:nvPr>
            <p:ph type="dt" sz="half" idx="10"/>
          </p:nvPr>
        </p:nvSpPr>
        <p:spPr/>
        <p:txBody>
          <a:body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C805F68C-4918-1449-9236-F21E8125EC6E}"/>
              </a:ext>
            </a:extLst>
          </p:cNvPr>
          <p:cNvSpPr>
            <a:spLocks noGrp="1"/>
          </p:cNvSpPr>
          <p:nvPr>
            <p:ph type="ftr" sz="quarter" idx="11"/>
          </p:nvPr>
        </p:nvSpPr>
        <p:spPr/>
        <p:txBody>
          <a:bodyPr/>
          <a:lstStyle/>
          <a:p>
            <a:endParaRPr lang="en-ES"/>
          </a:p>
        </p:txBody>
      </p:sp>
      <p:sp>
        <p:nvSpPr>
          <p:cNvPr id="6" name="Slide Number Placeholder 5">
            <a:extLst>
              <a:ext uri="{FF2B5EF4-FFF2-40B4-BE49-F238E27FC236}">
                <a16:creationId xmlns:a16="http://schemas.microsoft.com/office/drawing/2014/main" id="{292AE548-A9BA-984B-AFE8-CFC30CA96762}"/>
              </a:ext>
            </a:extLst>
          </p:cNvPr>
          <p:cNvSpPr>
            <a:spLocks noGrp="1"/>
          </p:cNvSpPr>
          <p:nvPr>
            <p:ph type="sldNum" sz="quarter" idx="12"/>
          </p:nvPr>
        </p:nvSpPr>
        <p:spPr/>
        <p:txBody>
          <a:bodyPr/>
          <a:lstStyle/>
          <a:p>
            <a:fld id="{4E6CC911-34ED-C141-AB1C-C424FE40F12D}" type="slidenum">
              <a:rPr lang="en-ES" smtClean="0"/>
              <a:t>‹#›</a:t>
            </a:fld>
            <a:endParaRPr lang="en-ES"/>
          </a:p>
        </p:txBody>
      </p:sp>
    </p:spTree>
    <p:extLst>
      <p:ext uri="{BB962C8B-B14F-4D97-AF65-F5344CB8AC3E}">
        <p14:creationId xmlns:p14="http://schemas.microsoft.com/office/powerpoint/2010/main" val="2141299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tx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Master text styles</a:t>
            </a:r>
          </a:p>
        </p:txBody>
      </p:sp>
      <p:pic>
        <p:nvPicPr>
          <p:cNvPr id="12" name="Picture 11">
            <a:extLst>
              <a:ext uri="{FF2B5EF4-FFF2-40B4-BE49-F238E27FC236}">
                <a16:creationId xmlns:a16="http://schemas.microsoft.com/office/drawing/2014/main" id="{68B4A97B-8C6F-A742-9B60-1B6AE71A1410}"/>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406886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279331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US" dirty="0"/>
              <a:t>Click to </a:t>
            </a:r>
            <a:r>
              <a:rPr lang="en-GB" noProof="0" dirty="0"/>
              <a:t>edit</a:t>
            </a:r>
            <a:r>
              <a:rPr lang="en-US" dirty="0"/>
              <a:t> Master 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tx1"/>
                </a:solidFill>
              </a:defRPr>
            </a:lvl1pPr>
          </a:lstStyle>
          <a:p>
            <a:pPr lvl="0"/>
            <a:r>
              <a:rPr lang="en-US" dirty="0"/>
              <a:t>Edit </a:t>
            </a:r>
            <a:r>
              <a:rPr lang="en-GB" noProof="0" dirty="0"/>
              <a:t>Master</a:t>
            </a:r>
            <a:r>
              <a:rPr lang="en-US" dirty="0"/>
              <a:t> text styles</a:t>
            </a:r>
          </a:p>
        </p:txBody>
      </p:sp>
      <p:pic>
        <p:nvPicPr>
          <p:cNvPr id="7" name="Picture 6">
            <a:extLst>
              <a:ext uri="{FF2B5EF4-FFF2-40B4-BE49-F238E27FC236}">
                <a16:creationId xmlns:a16="http://schemas.microsoft.com/office/drawing/2014/main" id="{EE56BB0E-B503-6047-9026-46230EF7886B}"/>
              </a:ext>
            </a:extLst>
          </p:cNvPr>
          <p:cNvPicPr>
            <a:picLocks noChangeAspect="1"/>
          </p:cNvPicPr>
          <p:nvPr userDrawn="1"/>
        </p:nvPicPr>
        <p:blipFill>
          <a:blip r:embed="rId2"/>
          <a:stretch>
            <a:fillRect/>
          </a:stretch>
        </p:blipFill>
        <p:spPr>
          <a:xfrm>
            <a:off x="672000" y="504000"/>
            <a:ext cx="1485900" cy="431800"/>
          </a:xfrm>
          <a:prstGeom prst="rect">
            <a:avLst/>
          </a:prstGeom>
        </p:spPr>
      </p:pic>
    </p:spTree>
    <p:extLst>
      <p:ext uri="{BB962C8B-B14F-4D97-AF65-F5344CB8AC3E}">
        <p14:creationId xmlns:p14="http://schemas.microsoft.com/office/powerpoint/2010/main" val="20514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minus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6876000" cy="1440000"/>
          </a:xfrm>
        </p:spPr>
        <p:txBody>
          <a:bodyPr anchor="t" anchorCtr="0"/>
          <a:lstStyle>
            <a:lvl1pPr algn="l">
              <a:lnSpc>
                <a:spcPct val="100000"/>
              </a:lnSpc>
              <a:defRPr sz="4800">
                <a:solidFill>
                  <a:schemeClr val="tx1"/>
                </a:solidFill>
              </a:defRPr>
            </a:lvl1pPr>
          </a:lstStyle>
          <a:p>
            <a:r>
              <a:rPr lang="en-GB" noProof="0" dirty="0"/>
              <a:t>Click</a:t>
            </a:r>
            <a:r>
              <a:rPr lang="en-US" dirty="0"/>
              <a:t> to edit Master title style</a:t>
            </a:r>
          </a:p>
        </p:txBody>
      </p:sp>
      <p:sp>
        <p:nvSpPr>
          <p:cNvPr id="3" name="Footer Placeholder 4">
            <a:extLst>
              <a:ext uri="{FF2B5EF4-FFF2-40B4-BE49-F238E27FC236}">
                <a16:creationId xmlns:a16="http://schemas.microsoft.com/office/drawing/2014/main" id="{DBCC5060-0956-494D-BDA8-83E48EFB48B7}"/>
              </a:ext>
            </a:extLst>
          </p:cNvPr>
          <p:cNvSpPr>
            <a:spLocks noGrp="1"/>
          </p:cNvSpPr>
          <p:nvPr>
            <p:ph type="ftr" sz="quarter" idx="11"/>
          </p:nvPr>
        </p:nvSpPr>
        <p:spPr>
          <a:xfrm>
            <a:off x="648000" y="6192000"/>
            <a:ext cx="10848000" cy="180000"/>
          </a:xfrm>
        </p:spPr>
        <p:txBody>
          <a:bodyPr/>
          <a:lstStyle/>
          <a:p>
            <a:r>
              <a:rPr lang="en-GB" noProof="0"/>
              <a:t>www.teachingenglish.org.uk</a:t>
            </a:r>
            <a:endParaRPr lang="en-GB" noProof="0" dirty="0"/>
          </a:p>
        </p:txBody>
      </p:sp>
    </p:spTree>
    <p:extLst>
      <p:ext uri="{BB962C8B-B14F-4D97-AF65-F5344CB8AC3E}">
        <p14:creationId xmlns:p14="http://schemas.microsoft.com/office/powerpoint/2010/main" val="1112072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340000"/>
            <a:ext cx="6876000" cy="1440000"/>
          </a:xfrm>
        </p:spPr>
        <p:txBody>
          <a:bodyPr anchor="t" anchorCtr="0"/>
          <a:lstStyle>
            <a:lvl1pPr algn="l">
              <a:lnSpc>
                <a:spcPct val="100000"/>
              </a:lnSpc>
              <a:defRPr sz="4800">
                <a:solidFill>
                  <a:schemeClr val="accent1"/>
                </a:solidFill>
              </a:defRPr>
            </a:lvl1pPr>
          </a:lstStyle>
          <a:p>
            <a:r>
              <a:rPr lang="en-US" dirty="0"/>
              <a:t>Click </a:t>
            </a:r>
            <a:r>
              <a:rPr lang="en-GB" noProof="0" dirty="0"/>
              <a:t>to</a:t>
            </a:r>
            <a:r>
              <a:rPr lang="en-US" dirty="0"/>
              <a:t>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36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a:t>
            </a:r>
            <a:r>
              <a:rPr lang="en-US" dirty="0"/>
              <a:t>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23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a:t>
            </a:r>
            <a:r>
              <a:rPr lang="en-GB" noProof="0" dirty="0"/>
              <a:t>Master</a:t>
            </a:r>
            <a:r>
              <a:rPr lang="en-US" dirty="0"/>
              <a:t> text styles</a:t>
            </a:r>
          </a:p>
        </p:txBody>
      </p:sp>
      <p:pic>
        <p:nvPicPr>
          <p:cNvPr id="10" name="Picture 9">
            <a:extLst>
              <a:ext uri="{FF2B5EF4-FFF2-40B4-BE49-F238E27FC236}">
                <a16:creationId xmlns:a16="http://schemas.microsoft.com/office/drawing/2014/main" id="{B228E9DE-B6D7-D144-9B89-4C1ED3A472E8}"/>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193950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6876000" cy="1440000"/>
          </a:xfrm>
        </p:spPr>
        <p:txBody>
          <a:bodyPr anchor="t" anchorCtr="0"/>
          <a:lstStyle>
            <a:lvl1pPr algn="l">
              <a:lnSpc>
                <a:spcPct val="100000"/>
              </a:lnSpc>
              <a:defRPr sz="4800">
                <a:solidFill>
                  <a:schemeClr val="accent1"/>
                </a:solidFill>
              </a:defRPr>
            </a:lvl1pPr>
          </a:lstStyle>
          <a:p>
            <a:r>
              <a:rPr lang="en-GB" noProof="0" dirty="0"/>
              <a:t>Click</a:t>
            </a:r>
            <a:r>
              <a:rPr lang="en-US" dirty="0"/>
              <a:t> to edit Master title style</a:t>
            </a:r>
          </a:p>
        </p:txBody>
      </p:sp>
      <p:sp>
        <p:nvSpPr>
          <p:cNvPr id="3" name="Subtitle 2">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6876000" cy="720000"/>
          </a:xfrm>
        </p:spPr>
        <p:txBody>
          <a:bodyPr anchor="b"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30B7FFC3-561C-5549-B697-6C8BB95A2053}"/>
              </a:ext>
            </a:extLst>
          </p:cNvPr>
          <p:cNvSpPr>
            <a:spLocks noGrp="1"/>
          </p:cNvSpPr>
          <p:nvPr>
            <p:ph type="ftr" sz="quarter" idx="11"/>
          </p:nvPr>
        </p:nvSpPr>
        <p:spPr/>
        <p:txBody>
          <a:bodyPr/>
          <a:lstStyle/>
          <a:p>
            <a:r>
              <a:rPr lang="en-GB" noProof="0"/>
              <a:t>www.teachingenglish.org.uk</a:t>
            </a:r>
            <a:endParaRPr lang="en-GB" noProof="0" dirty="0"/>
          </a:p>
        </p:txBody>
      </p:sp>
      <p:cxnSp>
        <p:nvCxnSpPr>
          <p:cNvPr id="8" name="Straight Connector 7">
            <a:extLst>
              <a:ext uri="{FF2B5EF4-FFF2-40B4-BE49-F238E27FC236}">
                <a16:creationId xmlns:a16="http://schemas.microsoft.com/office/drawing/2014/main" id="{DD557C23-2C1E-6744-965A-EB94DA68E1AC}"/>
              </a:ext>
            </a:extLst>
          </p:cNvPr>
          <p:cNvCxnSpPr/>
          <p:nvPr userDrawn="1"/>
        </p:nvCxnSpPr>
        <p:spPr>
          <a:xfrm>
            <a:off x="648001" y="2592000"/>
            <a:ext cx="432000" cy="0"/>
          </a:xfrm>
          <a:prstGeom prst="line">
            <a:avLst/>
          </a:prstGeom>
          <a:ln w="3048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608000"/>
            <a:ext cx="6876000" cy="252000"/>
          </a:xfrm>
        </p:spPr>
        <p:txBody>
          <a:bodyPr anchor="b" anchorCtr="0"/>
          <a:lstStyle>
            <a:lvl1pPr>
              <a:spcBef>
                <a:spcPts val="0"/>
              </a:spcBef>
              <a:defRPr sz="1800" b="0">
                <a:solidFill>
                  <a:schemeClr val="bg1"/>
                </a:solidFill>
              </a:defRPr>
            </a:lvl1pPr>
          </a:lstStyle>
          <a:p>
            <a:pPr lvl="0"/>
            <a:r>
              <a:rPr lang="en-US" dirty="0"/>
              <a:t>Edit Master </a:t>
            </a:r>
            <a:r>
              <a:rPr lang="en-GB" noProof="0" dirty="0"/>
              <a:t>text</a:t>
            </a:r>
            <a:r>
              <a:rPr lang="en-US" dirty="0"/>
              <a:t> styles</a:t>
            </a:r>
          </a:p>
        </p:txBody>
      </p:sp>
      <p:pic>
        <p:nvPicPr>
          <p:cNvPr id="9" name="Picture 8">
            <a:extLst>
              <a:ext uri="{FF2B5EF4-FFF2-40B4-BE49-F238E27FC236}">
                <a16:creationId xmlns:a16="http://schemas.microsoft.com/office/drawing/2014/main" id="{5E41C586-C2C4-F543-85BF-E60883FCAC8B}"/>
              </a:ext>
            </a:extLst>
          </p:cNvPr>
          <p:cNvPicPr>
            <a:picLocks noChangeAspect="1"/>
          </p:cNvPicPr>
          <p:nvPr userDrawn="1"/>
        </p:nvPicPr>
        <p:blipFill>
          <a:blip r:embed="rId2"/>
          <a:stretch>
            <a:fillRect/>
          </a:stretch>
        </p:blipFill>
        <p:spPr>
          <a:xfrm>
            <a:off x="648000" y="504000"/>
            <a:ext cx="1460500" cy="419100"/>
          </a:xfrm>
          <a:prstGeom prst="rect">
            <a:avLst/>
          </a:prstGeom>
        </p:spPr>
      </p:pic>
    </p:spTree>
    <p:extLst>
      <p:ext uri="{BB962C8B-B14F-4D97-AF65-F5344CB8AC3E}">
        <p14:creationId xmlns:p14="http://schemas.microsoft.com/office/powerpoint/2010/main" val="33421585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78144029-A22A-9A49-B9EE-98B449D69D85}"/>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26" r:id="rId2"/>
    <p:sldLayoutId id="2147483745" r:id="rId3"/>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bg2"/>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06F040B-0B1A-1441-942C-BE62348984CF}"/>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848000" cy="180000"/>
          </a:xfrm>
          <a:prstGeom prst="rect">
            <a:avLst/>
          </a:prstGeom>
        </p:spPr>
        <p:txBody>
          <a:bodyPr vert="horz" lIns="0" tIns="0" rIns="0" bIns="0" rtlCol="0" anchor="b" anchorCtr="0"/>
          <a:lstStyle>
            <a:lvl1pPr algn="l">
              <a:defRPr sz="1200" b="1">
                <a:solidFill>
                  <a:schemeClr val="tx1">
                    <a:tint val="75000"/>
                  </a:schemeClr>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Lst>
  <p:hf sldNum="0"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F291D8B-9729-0B42-945A-DB3A4021540D}"/>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5898287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64" r:id="rId3"/>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accent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BC31D06-11C4-444F-B6A7-6348071675B7}"/>
              </a:ext>
            </a:extLst>
          </p:cNvPr>
          <p:cNvSpPr/>
          <p:nvPr userDrawn="1"/>
        </p:nvSpPr>
        <p:spPr>
          <a:xfrm>
            <a:off x="323998" y="1511994"/>
            <a:ext cx="7524002" cy="3600007"/>
          </a:xfrm>
          <a:custGeom>
            <a:avLst/>
            <a:gdLst>
              <a:gd name="connsiteX0" fmla="*/ 0 w 7524002"/>
              <a:gd name="connsiteY0" fmla="*/ 0 h 3600007"/>
              <a:gd name="connsiteX1" fmla="*/ 7524001 w 7524002"/>
              <a:gd name="connsiteY1" fmla="*/ 0 h 3600007"/>
              <a:gd name="connsiteX2" fmla="*/ 7524001 w 7524002"/>
              <a:gd name="connsiteY2" fmla="*/ 2987997 h 3600007"/>
              <a:gd name="connsiteX3" fmla="*/ 7524002 w 7524002"/>
              <a:gd name="connsiteY3" fmla="*/ 2988007 h 3600007"/>
              <a:gd name="connsiteX4" fmla="*/ 6912002 w 7524002"/>
              <a:gd name="connsiteY4" fmla="*/ 3600007 h 3600007"/>
              <a:gd name="connsiteX5" fmla="*/ 6912001 w 7524002"/>
              <a:gd name="connsiteY5" fmla="*/ 3600007 h 3600007"/>
              <a:gd name="connsiteX6" fmla="*/ 1 w 7524002"/>
              <a:gd name="connsiteY6" fmla="*/ 3600007 h 3600007"/>
              <a:gd name="connsiteX7" fmla="*/ 1 w 7524002"/>
              <a:gd name="connsiteY7" fmla="*/ 2988000 h 3600007"/>
              <a:gd name="connsiteX8" fmla="*/ 0 w 7524002"/>
              <a:gd name="connsiteY8" fmla="*/ 2988000 h 360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24002" h="3600007">
                <a:moveTo>
                  <a:pt x="0" y="0"/>
                </a:moveTo>
                <a:lnTo>
                  <a:pt x="7524001" y="0"/>
                </a:lnTo>
                <a:lnTo>
                  <a:pt x="7524001" y="2987997"/>
                </a:lnTo>
                <a:lnTo>
                  <a:pt x="7524002" y="2988007"/>
                </a:lnTo>
                <a:cubicBezTo>
                  <a:pt x="7524002" y="3326005"/>
                  <a:pt x="7250000" y="3600007"/>
                  <a:pt x="6912002" y="3600007"/>
                </a:cubicBezTo>
                <a:lnTo>
                  <a:pt x="6912001" y="3600007"/>
                </a:lnTo>
                <a:lnTo>
                  <a:pt x="1" y="3600007"/>
                </a:lnTo>
                <a:lnTo>
                  <a:pt x="1" y="2988000"/>
                </a:lnTo>
                <a:lnTo>
                  <a:pt x="0" y="2988000"/>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GB" noProof="0" dirty="0"/>
              <a:t>Click</a:t>
            </a:r>
            <a:r>
              <a:rPr lang="en-US" dirty="0"/>
              <a:t> to edit Master title style</a:t>
            </a:r>
          </a:p>
        </p:txBody>
      </p:sp>
      <p:sp>
        <p:nvSpPr>
          <p:cNvPr id="3" name="Text Placeholder 2"/>
          <p:cNvSpPr>
            <a:spLocks noGrp="1"/>
          </p:cNvSpPr>
          <p:nvPr>
            <p:ph type="body" idx="1"/>
          </p:nvPr>
        </p:nvSpPr>
        <p:spPr>
          <a:xfrm>
            <a:off x="648000" y="1728000"/>
            <a:ext cx="6876000" cy="3096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F996C4A3-C656-FC49-BAFB-1E13EFFD2C99}"/>
              </a:ext>
            </a:extLst>
          </p:cNvPr>
          <p:cNvSpPr>
            <a:spLocks noGrp="1"/>
          </p:cNvSpPr>
          <p:nvPr>
            <p:ph type="ftr" sz="quarter" idx="3"/>
          </p:nvPr>
        </p:nvSpPr>
        <p:spPr>
          <a:xfrm>
            <a:off x="648000" y="6192000"/>
            <a:ext cx="10944000" cy="180000"/>
          </a:xfrm>
          <a:prstGeom prst="rect">
            <a:avLst/>
          </a:prstGeom>
        </p:spPr>
        <p:txBody>
          <a:bodyPr vert="horz" lIns="0" tIns="0" rIns="0" bIns="0" rtlCol="0" anchor="b" anchorCtr="0"/>
          <a:lstStyle>
            <a:lvl1pPr algn="l">
              <a:defRPr sz="1200" b="1">
                <a:solidFill>
                  <a:schemeClr val="tx2"/>
                </a:solidFill>
              </a:defRPr>
            </a:lvl1pPr>
          </a:lstStyle>
          <a:p>
            <a:r>
              <a:rPr lang="en-GB" noProof="0"/>
              <a:t>www.teachingenglish.org.uk</a:t>
            </a:r>
            <a:endParaRPr lang="en-GB" noProof="0" dirty="0"/>
          </a:p>
        </p:txBody>
      </p:sp>
    </p:spTree>
    <p:extLst>
      <p:ext uri="{BB962C8B-B14F-4D97-AF65-F5344CB8AC3E}">
        <p14:creationId xmlns:p14="http://schemas.microsoft.com/office/powerpoint/2010/main" val="111916065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laceholder 2"/>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3"/>
          </p:nvPr>
        </p:nvSpPr>
        <p:spPr>
          <a:xfrm>
            <a:off x="648000" y="6192000"/>
            <a:ext cx="10439999" cy="180000"/>
          </a:xfrm>
          <a:prstGeom prst="rect">
            <a:avLst/>
          </a:prstGeom>
        </p:spPr>
        <p:txBody>
          <a:bodyPr vert="horz" lIns="0" tIns="0" rIns="0" bIns="0" rtlCol="0" anchor="b" anchorCtr="0"/>
          <a:lstStyle>
            <a:lvl1pPr algn="l">
              <a:defRPr sz="1200">
                <a:solidFill>
                  <a:schemeClr val="tx1"/>
                </a:solidFill>
              </a:defRPr>
            </a:lvl1pPr>
          </a:lstStyle>
          <a:p>
            <a:r>
              <a:rPr lang="en-GB" noProof="0"/>
              <a:t>www.teachingenglish.org.uk</a:t>
            </a:r>
            <a:endParaRPr lang="en-GB" noProof="0" dirty="0"/>
          </a:p>
        </p:txBody>
      </p:sp>
      <p:sp>
        <p:nvSpPr>
          <p:cNvPr id="6" name="Slide Number Placeholder 5"/>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dirty="0"/>
          </a:p>
        </p:txBody>
      </p:sp>
      <p:cxnSp>
        <p:nvCxnSpPr>
          <p:cNvPr id="7" name="Straight Connector 6">
            <a:extLst>
              <a:ext uri="{FF2B5EF4-FFF2-40B4-BE49-F238E27FC236}">
                <a16:creationId xmlns:a16="http://schemas.microsoft.com/office/drawing/2014/main" id="{DD557C23-2C1E-6744-965A-EB94DA68E1AC}"/>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43337C-4476-0C46-9F6A-B732ABBE6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ES"/>
          </a:p>
        </p:txBody>
      </p:sp>
      <p:sp>
        <p:nvSpPr>
          <p:cNvPr id="3" name="Text Placeholder 2">
            <a:extLst>
              <a:ext uri="{FF2B5EF4-FFF2-40B4-BE49-F238E27FC236}">
                <a16:creationId xmlns:a16="http://schemas.microsoft.com/office/drawing/2014/main" id="{262E42B2-5106-8E4D-A6B9-95659CCBB3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FB971860-D38B-8349-BA26-A69F646103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95F2C-50B8-EE47-896A-AC179E4995DC}" type="datetimeFigureOut">
              <a:rPr lang="en-ES" smtClean="0"/>
              <a:t>01/18/2024</a:t>
            </a:fld>
            <a:endParaRPr lang="en-ES"/>
          </a:p>
        </p:txBody>
      </p:sp>
      <p:sp>
        <p:nvSpPr>
          <p:cNvPr id="5" name="Footer Placeholder 4">
            <a:extLst>
              <a:ext uri="{FF2B5EF4-FFF2-40B4-BE49-F238E27FC236}">
                <a16:creationId xmlns:a16="http://schemas.microsoft.com/office/drawing/2014/main" id="{76366D2D-5F84-1A4E-BBE1-247F24E0A7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S"/>
          </a:p>
        </p:txBody>
      </p:sp>
      <p:sp>
        <p:nvSpPr>
          <p:cNvPr id="6" name="Slide Number Placeholder 5">
            <a:extLst>
              <a:ext uri="{FF2B5EF4-FFF2-40B4-BE49-F238E27FC236}">
                <a16:creationId xmlns:a16="http://schemas.microsoft.com/office/drawing/2014/main" id="{9A7C0873-67A8-8846-B3AF-BFD85F816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CC911-34ED-C141-AB1C-C424FE40F12D}" type="slidenum">
              <a:rPr lang="en-ES" smtClean="0"/>
              <a:t>‹#›</a:t>
            </a:fld>
            <a:endParaRPr lang="en-ES"/>
          </a:p>
        </p:txBody>
      </p:sp>
    </p:spTree>
    <p:extLst>
      <p:ext uri="{BB962C8B-B14F-4D97-AF65-F5344CB8AC3E}">
        <p14:creationId xmlns:p14="http://schemas.microsoft.com/office/powerpoint/2010/main" val="75833302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sldNum="0"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48000" y="2700000"/>
            <a:ext cx="6876000" cy="729000"/>
          </a:xfrm>
        </p:spPr>
        <p:txBody>
          <a:bodyPr>
            <a:normAutofit fontScale="90000"/>
          </a:bodyPr>
          <a:lstStyle/>
          <a:p>
            <a:r>
              <a:rPr lang="en-GB" dirty="0"/>
              <a:t>Creativity is GREAT</a:t>
            </a:r>
          </a:p>
        </p:txBody>
      </p:sp>
      <p:sp>
        <p:nvSpPr>
          <p:cNvPr id="4" name="Subtitle 3"/>
          <p:cNvSpPr>
            <a:spLocks noGrp="1"/>
          </p:cNvSpPr>
          <p:nvPr>
            <p:ph type="subTitle" idx="1"/>
          </p:nvPr>
        </p:nvSpPr>
        <p:spPr/>
        <p:txBody>
          <a:bodyPr>
            <a:normAutofit/>
          </a:bodyPr>
          <a:lstStyle/>
          <a:p>
            <a:r>
              <a:rPr lang="en-GB" dirty="0"/>
              <a:t>TeachingEnglish lesson</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s-ES" dirty="0" err="1"/>
              <a:t>January</a:t>
            </a:r>
            <a:r>
              <a:rPr lang="es-ES"/>
              <a:t> 2024</a:t>
            </a:r>
            <a:endParaRPr lang="en-GB" dirty="0"/>
          </a:p>
        </p:txBody>
      </p:sp>
      <p:sp>
        <p:nvSpPr>
          <p:cNvPr id="5" name="TextBox 4">
            <a:extLst>
              <a:ext uri="{FF2B5EF4-FFF2-40B4-BE49-F238E27FC236}">
                <a16:creationId xmlns:a16="http://schemas.microsoft.com/office/drawing/2014/main" id="{88555051-4B29-D942-AA20-875F9F7069EE}"/>
              </a:ext>
            </a:extLst>
          </p:cNvPr>
          <p:cNvSpPr txBox="1"/>
          <p:nvPr/>
        </p:nvSpPr>
        <p:spPr>
          <a:xfrm>
            <a:off x="3699982" y="20097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69505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3416320"/>
          </a:xfrm>
          <a:prstGeom prst="rect">
            <a:avLst/>
          </a:prstGeom>
          <a:noFill/>
        </p:spPr>
        <p:txBody>
          <a:bodyPr wrap="square" rtlCol="0">
            <a:spAutoFit/>
          </a:bodyPr>
          <a:lstStyle/>
          <a:p>
            <a:r>
              <a:rPr lang="en-GB" b="1" dirty="0"/>
              <a:t>Task 4: Follow the instructions. </a:t>
            </a:r>
          </a:p>
          <a:p>
            <a:endParaRPr lang="en-GB" dirty="0"/>
          </a:p>
          <a:p>
            <a:r>
              <a:rPr lang="en-US" sz="1800" dirty="0">
                <a:solidFill>
                  <a:srgbClr val="363636"/>
                </a:solidFill>
                <a:effectLst/>
                <a:ea typeface="Cambria" panose="02040503050406030204" pitchFamily="18" charset="0"/>
                <a:cs typeface="Times New Roman" panose="02020603050405020304" pitchFamily="18" charset="0"/>
              </a:rPr>
              <a:t>1. Think about your life three years ago. Write about things you did in that year. Use the past simple tense. </a:t>
            </a:r>
            <a:endParaRPr lang="en-GB" sz="1800" dirty="0">
              <a:solidFill>
                <a:srgbClr val="363636"/>
              </a:solidFill>
              <a:effectLst/>
              <a:ea typeface="Cambria" panose="02040503050406030204" pitchFamily="18" charset="0"/>
              <a:cs typeface="Times New Roman" panose="02020603050405020304" pitchFamily="18" charset="0"/>
            </a:endParaRPr>
          </a:p>
          <a:p>
            <a:endParaRPr lang="en-GB" dirty="0"/>
          </a:p>
          <a:p>
            <a:r>
              <a:rPr lang="en-GB" dirty="0"/>
              <a:t>2. </a:t>
            </a:r>
            <a:r>
              <a:rPr lang="en-US" sz="1800" dirty="0">
                <a:solidFill>
                  <a:srgbClr val="363636"/>
                </a:solidFill>
                <a:effectLst/>
                <a:ea typeface="Cambria" panose="02040503050406030204" pitchFamily="18" charset="0"/>
                <a:cs typeface="Times New Roman" panose="02020603050405020304" pitchFamily="18" charset="0"/>
              </a:rPr>
              <a:t>Write about things you have done in the last three years. Use the present perfect tense. </a:t>
            </a:r>
            <a:endParaRPr lang="en-GB" sz="1800" dirty="0">
              <a:solidFill>
                <a:srgbClr val="363636"/>
              </a:solidFill>
              <a:effectLst/>
              <a:ea typeface="Cambria" panose="02040503050406030204" pitchFamily="18" charset="0"/>
              <a:cs typeface="Times New Roman" panose="02020603050405020304" pitchFamily="18" charset="0"/>
            </a:endParaRPr>
          </a:p>
          <a:p>
            <a:endParaRPr lang="en-GB" dirty="0"/>
          </a:p>
          <a:p>
            <a:r>
              <a:rPr lang="en-US" sz="1800" dirty="0">
                <a:solidFill>
                  <a:srgbClr val="363636"/>
                </a:solidFill>
                <a:effectLst/>
                <a:ea typeface="Cambria" panose="02040503050406030204" pitchFamily="18" charset="0"/>
                <a:cs typeface="Times New Roman" panose="02020603050405020304" pitchFamily="18" charset="0"/>
              </a:rPr>
              <a:t>3. In groups, compare the things you did and have done with your classmates. Which are the most creative?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 </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4. Discuss this question. What do you think are the most creative things that have happened over the last three years? </a:t>
            </a:r>
            <a:endParaRPr lang="en-GB" sz="1800" dirty="0">
              <a:solidFill>
                <a:srgbClr val="363636"/>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30249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sz="4400" dirty="0"/>
              <a:t>Creativity is GREAT</a:t>
            </a:r>
          </a:p>
        </p:txBody>
      </p:sp>
      <p:sp>
        <p:nvSpPr>
          <p:cNvPr id="4" name="Subtitle 3"/>
          <p:cNvSpPr>
            <a:spLocks noGrp="1"/>
          </p:cNvSpPr>
          <p:nvPr>
            <p:ph type="subTitle" idx="1"/>
          </p:nvPr>
        </p:nvSpPr>
        <p:spPr/>
        <p:txBody>
          <a:bodyPr>
            <a:normAutofit/>
          </a:bodyPr>
          <a:lstStyle/>
          <a:p>
            <a:r>
              <a:rPr lang="en-GB" dirty="0"/>
              <a:t>TeachingEnglish lessons</a:t>
            </a:r>
          </a:p>
        </p:txBody>
      </p:sp>
      <p:sp>
        <p:nvSpPr>
          <p:cNvPr id="2" name="Footer Placeholder 1"/>
          <p:cNvSpPr>
            <a:spLocks noGrp="1"/>
          </p:cNvSpPr>
          <p:nvPr>
            <p:ph type="ftr" sz="quarter" idx="11"/>
          </p:nvPr>
        </p:nvSpPr>
        <p:spPr/>
        <p:txBody>
          <a:bodyPr/>
          <a:lstStyle/>
          <a:p>
            <a:r>
              <a:rPr lang="en-GB"/>
              <a:t>www.teachingenglish.org.uk</a:t>
            </a:r>
            <a:endParaRPr lang="en-GB" dirty="0"/>
          </a:p>
        </p:txBody>
      </p:sp>
      <p:sp>
        <p:nvSpPr>
          <p:cNvPr id="13" name="Text Placeholder 12">
            <a:extLst>
              <a:ext uri="{FF2B5EF4-FFF2-40B4-BE49-F238E27FC236}">
                <a16:creationId xmlns:a16="http://schemas.microsoft.com/office/drawing/2014/main" id="{50EC0CEC-1BF7-FB4F-8AF9-847F9A9BB220}"/>
              </a:ext>
            </a:extLst>
          </p:cNvPr>
          <p:cNvSpPr>
            <a:spLocks noGrp="1"/>
          </p:cNvSpPr>
          <p:nvPr>
            <p:ph type="body" sz="quarter" idx="13"/>
          </p:nvPr>
        </p:nvSpPr>
        <p:spPr/>
        <p:txBody>
          <a:bodyPr>
            <a:normAutofit fontScale="92500" lnSpcReduction="10000"/>
          </a:bodyPr>
          <a:lstStyle/>
          <a:p>
            <a:r>
              <a:rPr lang="en-GB" dirty="0"/>
              <a:t>Thanks for attending the lesson</a:t>
            </a:r>
          </a:p>
        </p:txBody>
      </p:sp>
    </p:spTree>
    <p:extLst>
      <p:ext uri="{BB962C8B-B14F-4D97-AF65-F5344CB8AC3E}">
        <p14:creationId xmlns:p14="http://schemas.microsoft.com/office/powerpoint/2010/main" val="2299475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pic>
        <p:nvPicPr>
          <p:cNvPr id="1026" name="Picture 3" descr="Screen shot 2011-12-12 at 14.22.28.png">
            <a:extLst>
              <a:ext uri="{FF2B5EF4-FFF2-40B4-BE49-F238E27FC236}">
                <a16:creationId xmlns:a16="http://schemas.microsoft.com/office/drawing/2014/main" id="{59C98A45-748A-2431-6DEF-A315ED7C7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0" y="1399526"/>
            <a:ext cx="6325314" cy="43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A3651D7-FC04-441B-DCB8-5B4231315F07}"/>
              </a:ext>
            </a:extLst>
          </p:cNvPr>
          <p:cNvSpPr txBox="1"/>
          <p:nvPr/>
        </p:nvSpPr>
        <p:spPr>
          <a:xfrm>
            <a:off x="7303477" y="1204844"/>
            <a:ext cx="3784522" cy="5078313"/>
          </a:xfrm>
          <a:prstGeom prst="rect">
            <a:avLst/>
          </a:prstGeom>
          <a:noFill/>
        </p:spPr>
        <p:txBody>
          <a:bodyPr wrap="square" rtlCol="0">
            <a:spAutoFit/>
          </a:bodyPr>
          <a:lstStyle/>
          <a:p>
            <a:r>
              <a:rPr lang="en-GB" b="1" dirty="0"/>
              <a:t>Lead-in: Look at the poster and discuss the questions. </a:t>
            </a:r>
          </a:p>
          <a:p>
            <a:endParaRPr lang="en-GB" dirty="0"/>
          </a:p>
          <a:p>
            <a:pPr marL="342900" indent="-342900">
              <a:buAutoNum type="arabicPeriod"/>
            </a:pPr>
            <a:r>
              <a:rPr lang="en-GB" dirty="0"/>
              <a:t>Do you recognise the characters?</a:t>
            </a:r>
          </a:p>
          <a:p>
            <a:pPr marL="342900" indent="-342900">
              <a:buAutoNum type="arabicPeriod"/>
            </a:pPr>
            <a:r>
              <a:rPr lang="en-GB" dirty="0"/>
              <a:t>Do you know about any of their inventions?</a:t>
            </a:r>
          </a:p>
          <a:p>
            <a:pPr marL="342900" indent="-342900">
              <a:buAutoNum type="arabicPeriod"/>
            </a:pPr>
            <a:r>
              <a:rPr lang="en-GB" dirty="0"/>
              <a:t>What does the word ‘creativity’ mean to you?</a:t>
            </a:r>
          </a:p>
          <a:p>
            <a:pPr marL="342900" indent="-342900">
              <a:buAutoNum type="arabicPeriod"/>
            </a:pPr>
            <a:r>
              <a:rPr lang="en-GB" dirty="0"/>
              <a:t>Do you know any creative people? How are they creative?</a:t>
            </a:r>
          </a:p>
          <a:p>
            <a:pPr marL="342900" indent="-342900">
              <a:buAutoNum type="arabicPeriod"/>
            </a:pPr>
            <a:r>
              <a:rPr lang="en-GB" dirty="0"/>
              <a:t>What is the most creative thing you have ever done?</a:t>
            </a:r>
          </a:p>
          <a:p>
            <a:pPr marL="342900" indent="-342900">
              <a:buAutoNum type="arabicPeriod"/>
            </a:pPr>
            <a:r>
              <a:rPr lang="en-GB" dirty="0"/>
              <a:t>Do you agree with the poster’s statement ‘British talent leads the world’? Why?</a:t>
            </a:r>
          </a:p>
          <a:p>
            <a:pPr marL="342900" indent="-342900">
              <a:buAutoNum type="arabicPeriod"/>
            </a:pPr>
            <a:endParaRPr lang="en-GB" dirty="0"/>
          </a:p>
        </p:txBody>
      </p:sp>
    </p:spTree>
    <p:extLst>
      <p:ext uri="{BB962C8B-B14F-4D97-AF65-F5344CB8AC3E}">
        <p14:creationId xmlns:p14="http://schemas.microsoft.com/office/powerpoint/2010/main" val="279200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graphicFrame>
        <p:nvGraphicFramePr>
          <p:cNvPr id="6" name="Table 5">
            <a:extLst>
              <a:ext uri="{FF2B5EF4-FFF2-40B4-BE49-F238E27FC236}">
                <a16:creationId xmlns:a16="http://schemas.microsoft.com/office/drawing/2014/main" id="{ADA400EC-4D7E-206A-63FE-B237ADCFF4D6}"/>
              </a:ext>
            </a:extLst>
          </p:cNvPr>
          <p:cNvGraphicFramePr>
            <a:graphicFrameLocks noGrp="1"/>
          </p:cNvGraphicFramePr>
          <p:nvPr>
            <p:extLst>
              <p:ext uri="{D42A27DB-BD31-4B8C-83A1-F6EECF244321}">
                <p14:modId xmlns:p14="http://schemas.microsoft.com/office/powerpoint/2010/main" val="2811734031"/>
              </p:ext>
            </p:extLst>
          </p:nvPr>
        </p:nvGraphicFramePr>
        <p:xfrm>
          <a:off x="648000" y="1496347"/>
          <a:ext cx="9033029" cy="4495305"/>
        </p:xfrm>
        <a:graphic>
          <a:graphicData uri="http://schemas.openxmlformats.org/drawingml/2006/table">
            <a:tbl>
              <a:tblPr firstRow="1" firstCol="1" bandRow="1" bandCol="1">
                <a:tableStyleId>{5C22544A-7EE6-4342-B048-85BDC9FD1C3A}</a:tableStyleId>
              </a:tblPr>
              <a:tblGrid>
                <a:gridCol w="2383421">
                  <a:extLst>
                    <a:ext uri="{9D8B030D-6E8A-4147-A177-3AD203B41FA5}">
                      <a16:colId xmlns:a16="http://schemas.microsoft.com/office/drawing/2014/main" val="42474229"/>
                    </a:ext>
                  </a:extLst>
                </a:gridCol>
                <a:gridCol w="6649608">
                  <a:extLst>
                    <a:ext uri="{9D8B030D-6E8A-4147-A177-3AD203B41FA5}">
                      <a16:colId xmlns:a16="http://schemas.microsoft.com/office/drawing/2014/main" val="1624086965"/>
                    </a:ext>
                  </a:extLst>
                </a:gridCol>
              </a:tblGrid>
              <a:tr h="319016">
                <a:tc>
                  <a:txBody>
                    <a:bodyPr/>
                    <a:lstStyle/>
                    <a:p>
                      <a:pPr>
                        <a:spcBef>
                          <a:spcPts val="200"/>
                        </a:spcBef>
                        <a:spcAft>
                          <a:spcPts val="200"/>
                        </a:spcAft>
                      </a:pPr>
                      <a:r>
                        <a:rPr lang="en-US" sz="1800" dirty="0">
                          <a:effectLst/>
                        </a:rPr>
                        <a:t>Word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200"/>
                        </a:spcBef>
                        <a:spcAft>
                          <a:spcPts val="200"/>
                        </a:spcAft>
                      </a:pPr>
                      <a:r>
                        <a:rPr lang="en-US" sz="1800" dirty="0">
                          <a:effectLst/>
                        </a:rPr>
                        <a:t>Definition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3925115"/>
                  </a:ext>
                </a:extLst>
              </a:tr>
              <a:tr h="734704">
                <a:tc>
                  <a:txBody>
                    <a:bodyPr/>
                    <a:lstStyle/>
                    <a:p>
                      <a:pPr marL="0" lvl="0" indent="0">
                        <a:spcBef>
                          <a:spcPts val="200"/>
                        </a:spcBef>
                        <a:spcAft>
                          <a:spcPts val="200"/>
                        </a:spcAft>
                        <a:buFontTx/>
                        <a:buNone/>
                      </a:pPr>
                      <a:r>
                        <a:rPr lang="en-US" sz="1800" dirty="0">
                          <a:effectLst/>
                        </a:rPr>
                        <a:t>1. winding</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a. small glass balls used in games</a:t>
                      </a:r>
                      <a:endParaRPr lang="en-GB" sz="1800" dirty="0">
                        <a:effectLst/>
                      </a:endParaRPr>
                    </a:p>
                    <a:p>
                      <a:pPr>
                        <a:spcBef>
                          <a:spcPts val="200"/>
                        </a:spcBef>
                        <a:spcAft>
                          <a:spcPts val="200"/>
                        </a:spcAft>
                        <a:buFontTx/>
                        <a:buNone/>
                      </a:pP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5876792"/>
                  </a:ext>
                </a:extLst>
              </a:tr>
              <a:tr h="734704">
                <a:tc>
                  <a:txBody>
                    <a:bodyPr/>
                    <a:lstStyle/>
                    <a:p>
                      <a:pPr marL="0" lvl="0" indent="0">
                        <a:spcBef>
                          <a:spcPts val="200"/>
                        </a:spcBef>
                        <a:spcAft>
                          <a:spcPts val="200"/>
                        </a:spcAft>
                        <a:buFontTx/>
                        <a:buNone/>
                      </a:pPr>
                      <a:r>
                        <a:rPr lang="en-US" sz="1800" dirty="0">
                          <a:effectLst/>
                        </a:rPr>
                        <a:t>2. reflect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b. an elastic material which comes from a tree</a:t>
                      </a:r>
                      <a:endParaRPr lang="en-GB" sz="1800" dirty="0">
                        <a:effectLst/>
                      </a:endParaRPr>
                    </a:p>
                    <a:p>
                      <a:pPr marL="457200">
                        <a:spcBef>
                          <a:spcPts val="200"/>
                        </a:spcBef>
                        <a:spcAft>
                          <a:spcPts val="200"/>
                        </a:spcAft>
                        <a:buFontTx/>
                        <a:buNone/>
                      </a:pP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7334904"/>
                  </a:ext>
                </a:extLst>
              </a:tr>
              <a:tr h="638033">
                <a:tc>
                  <a:txBody>
                    <a:bodyPr/>
                    <a:lstStyle/>
                    <a:p>
                      <a:pPr marL="0" lvl="0" indent="0">
                        <a:spcBef>
                          <a:spcPts val="200"/>
                        </a:spcBef>
                        <a:spcAft>
                          <a:spcPts val="200"/>
                        </a:spcAft>
                        <a:buFontTx/>
                        <a:buNone/>
                      </a:pPr>
                      <a:r>
                        <a:rPr lang="en-US" sz="1800" dirty="0">
                          <a:effectLst/>
                        </a:rPr>
                        <a:t>3. device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c. the force that causes a substance to move into a vacuum</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7558248"/>
                  </a:ext>
                </a:extLst>
              </a:tr>
              <a:tr h="734704">
                <a:tc>
                  <a:txBody>
                    <a:bodyPr/>
                    <a:lstStyle/>
                    <a:p>
                      <a:pPr marL="0" lvl="0" indent="0">
                        <a:spcBef>
                          <a:spcPts val="200"/>
                        </a:spcBef>
                        <a:spcAft>
                          <a:spcPts val="200"/>
                        </a:spcAft>
                        <a:buFontTx/>
                        <a:buNone/>
                      </a:pPr>
                      <a:r>
                        <a:rPr lang="en-US" sz="1800" dirty="0">
                          <a:effectLst/>
                        </a:rPr>
                        <a:t>4. marbles</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d. a thing made or used for a specific purpose</a:t>
                      </a:r>
                      <a:endParaRPr lang="en-GB" sz="1800" dirty="0">
                        <a:effectLst/>
                      </a:endParaRPr>
                    </a:p>
                    <a:p>
                      <a:pPr marL="457200">
                        <a:spcBef>
                          <a:spcPts val="200"/>
                        </a:spcBef>
                        <a:spcAft>
                          <a:spcPts val="200"/>
                        </a:spcAft>
                        <a:buFontTx/>
                        <a:buNone/>
                      </a:pP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780064"/>
                  </a:ext>
                </a:extLst>
              </a:tr>
              <a:tr h="554497">
                <a:tc>
                  <a:txBody>
                    <a:bodyPr/>
                    <a:lstStyle/>
                    <a:p>
                      <a:pPr marL="0" lvl="0" indent="0">
                        <a:spcBef>
                          <a:spcPts val="200"/>
                        </a:spcBef>
                        <a:spcAft>
                          <a:spcPts val="200"/>
                        </a:spcAft>
                        <a:buFontTx/>
                        <a:buNone/>
                      </a:pPr>
                      <a:r>
                        <a:rPr lang="en-US" sz="1800" dirty="0">
                          <a:effectLst/>
                        </a:rPr>
                        <a:t>5. </a:t>
                      </a:r>
                      <a:r>
                        <a:rPr lang="en-US" sz="1800">
                          <a:effectLst/>
                        </a:rPr>
                        <a:t>rubber</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e. not following a straight line</a:t>
                      </a:r>
                      <a:endParaRPr lang="en-GB" sz="1800" dirty="0">
                        <a:effectLst/>
                      </a:endParaRPr>
                    </a:p>
                    <a:p>
                      <a:pPr marL="457200">
                        <a:spcBef>
                          <a:spcPts val="200"/>
                        </a:spcBef>
                        <a:spcAft>
                          <a:spcPts val="200"/>
                        </a:spcAft>
                        <a:buFontTx/>
                        <a:buNone/>
                      </a:pP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468638"/>
                  </a:ext>
                </a:extLst>
              </a:tr>
              <a:tr h="734704">
                <a:tc>
                  <a:txBody>
                    <a:bodyPr/>
                    <a:lstStyle/>
                    <a:p>
                      <a:pPr marL="0" lvl="0" indent="0">
                        <a:spcBef>
                          <a:spcPts val="200"/>
                        </a:spcBef>
                        <a:spcAft>
                          <a:spcPts val="200"/>
                        </a:spcAft>
                        <a:buFontTx/>
                        <a:buNone/>
                      </a:pPr>
                      <a:r>
                        <a:rPr lang="en-US" sz="1800" dirty="0">
                          <a:effectLst/>
                        </a:rPr>
                        <a:t>6. suction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f. send light back</a:t>
                      </a:r>
                      <a:endParaRPr lang="en-GB" sz="1800" dirty="0">
                        <a:effectLst/>
                      </a:endParaRPr>
                    </a:p>
                    <a:p>
                      <a:pPr marL="457200">
                        <a:spcBef>
                          <a:spcPts val="200"/>
                        </a:spcBef>
                        <a:spcAft>
                          <a:spcPts val="200"/>
                        </a:spcAft>
                        <a:buFontTx/>
                        <a:buNone/>
                      </a:pPr>
                      <a:r>
                        <a:rPr lang="en-US" sz="1800" dirty="0">
                          <a:effectLst/>
                        </a:rPr>
                        <a:t>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5812853"/>
                  </a:ext>
                </a:extLst>
              </a:tr>
            </a:tbl>
          </a:graphicData>
        </a:graphic>
      </p:graphicFrame>
      <p:sp>
        <p:nvSpPr>
          <p:cNvPr id="8" name="TextBox 7">
            <a:extLst>
              <a:ext uri="{FF2B5EF4-FFF2-40B4-BE49-F238E27FC236}">
                <a16:creationId xmlns:a16="http://schemas.microsoft.com/office/drawing/2014/main" id="{3B2FFB04-2972-E2DD-A1F7-76E7807B4C3E}"/>
              </a:ext>
            </a:extLst>
          </p:cNvPr>
          <p:cNvSpPr txBox="1"/>
          <p:nvPr/>
        </p:nvSpPr>
        <p:spPr>
          <a:xfrm>
            <a:off x="600000" y="978431"/>
            <a:ext cx="6507543" cy="369332"/>
          </a:xfrm>
          <a:prstGeom prst="rect">
            <a:avLst/>
          </a:prstGeom>
          <a:noFill/>
        </p:spPr>
        <p:txBody>
          <a:bodyPr wrap="square" rtlCol="0">
            <a:spAutoFit/>
          </a:bodyPr>
          <a:lstStyle/>
          <a:p>
            <a:r>
              <a:rPr lang="en-GB" b="1" dirty="0"/>
              <a:t>Task 1: Match the words and definitions. </a:t>
            </a:r>
          </a:p>
        </p:txBody>
      </p:sp>
    </p:spTree>
    <p:extLst>
      <p:ext uri="{BB962C8B-B14F-4D97-AF65-F5344CB8AC3E}">
        <p14:creationId xmlns:p14="http://schemas.microsoft.com/office/powerpoint/2010/main" val="33302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8" name="TextBox 7">
            <a:extLst>
              <a:ext uri="{FF2B5EF4-FFF2-40B4-BE49-F238E27FC236}">
                <a16:creationId xmlns:a16="http://schemas.microsoft.com/office/drawing/2014/main" id="{3B2FFB04-2972-E2DD-A1F7-76E7807B4C3E}"/>
              </a:ext>
            </a:extLst>
          </p:cNvPr>
          <p:cNvSpPr txBox="1"/>
          <p:nvPr/>
        </p:nvSpPr>
        <p:spPr>
          <a:xfrm>
            <a:off x="600000" y="978431"/>
            <a:ext cx="6507543" cy="369332"/>
          </a:xfrm>
          <a:prstGeom prst="rect">
            <a:avLst/>
          </a:prstGeom>
          <a:noFill/>
        </p:spPr>
        <p:txBody>
          <a:bodyPr wrap="square" rtlCol="0">
            <a:spAutoFit/>
          </a:bodyPr>
          <a:lstStyle/>
          <a:p>
            <a:r>
              <a:rPr lang="en-GB" b="1" dirty="0"/>
              <a:t>Task 1: Match the words and definitions. </a:t>
            </a:r>
          </a:p>
        </p:txBody>
      </p:sp>
      <p:graphicFrame>
        <p:nvGraphicFramePr>
          <p:cNvPr id="2" name="Table 1">
            <a:extLst>
              <a:ext uri="{FF2B5EF4-FFF2-40B4-BE49-F238E27FC236}">
                <a16:creationId xmlns:a16="http://schemas.microsoft.com/office/drawing/2014/main" id="{6DAC8B2A-F22E-683F-C716-F4E35EBB37DB}"/>
              </a:ext>
            </a:extLst>
          </p:cNvPr>
          <p:cNvGraphicFramePr>
            <a:graphicFrameLocks noGrp="1"/>
          </p:cNvGraphicFramePr>
          <p:nvPr>
            <p:extLst>
              <p:ext uri="{D42A27DB-BD31-4B8C-83A1-F6EECF244321}">
                <p14:modId xmlns:p14="http://schemas.microsoft.com/office/powerpoint/2010/main" val="908373220"/>
              </p:ext>
            </p:extLst>
          </p:nvPr>
        </p:nvGraphicFramePr>
        <p:xfrm>
          <a:off x="648000" y="1467607"/>
          <a:ext cx="8331088" cy="4501023"/>
        </p:xfrm>
        <a:graphic>
          <a:graphicData uri="http://schemas.openxmlformats.org/drawingml/2006/table">
            <a:tbl>
              <a:tblPr firstRow="1" firstCol="1" bandRow="1" bandCol="1">
                <a:tableStyleId>{5C22544A-7EE6-4342-B048-85BDC9FD1C3A}</a:tableStyleId>
              </a:tblPr>
              <a:tblGrid>
                <a:gridCol w="1681480">
                  <a:extLst>
                    <a:ext uri="{9D8B030D-6E8A-4147-A177-3AD203B41FA5}">
                      <a16:colId xmlns:a16="http://schemas.microsoft.com/office/drawing/2014/main" val="42474229"/>
                    </a:ext>
                  </a:extLst>
                </a:gridCol>
                <a:gridCol w="6649608">
                  <a:extLst>
                    <a:ext uri="{9D8B030D-6E8A-4147-A177-3AD203B41FA5}">
                      <a16:colId xmlns:a16="http://schemas.microsoft.com/office/drawing/2014/main" val="1624086965"/>
                    </a:ext>
                  </a:extLst>
                </a:gridCol>
              </a:tblGrid>
              <a:tr h="307318">
                <a:tc>
                  <a:txBody>
                    <a:bodyPr/>
                    <a:lstStyle/>
                    <a:p>
                      <a:pPr>
                        <a:spcBef>
                          <a:spcPts val="200"/>
                        </a:spcBef>
                        <a:spcAft>
                          <a:spcPts val="200"/>
                        </a:spcAft>
                      </a:pPr>
                      <a:r>
                        <a:rPr lang="en-US" sz="1800" dirty="0">
                          <a:effectLst/>
                        </a:rPr>
                        <a:t>Word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a:spcBef>
                          <a:spcPts val="200"/>
                        </a:spcBef>
                        <a:spcAft>
                          <a:spcPts val="200"/>
                        </a:spcAft>
                      </a:pPr>
                      <a:r>
                        <a:rPr lang="en-US" sz="1800" dirty="0">
                          <a:effectLst/>
                        </a:rPr>
                        <a:t>Definition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43925115"/>
                  </a:ext>
                </a:extLst>
              </a:tr>
              <a:tr h="588339">
                <a:tc>
                  <a:txBody>
                    <a:bodyPr/>
                    <a:lstStyle/>
                    <a:p>
                      <a:pPr marL="0" lvl="0" indent="0">
                        <a:spcBef>
                          <a:spcPts val="200"/>
                        </a:spcBef>
                        <a:spcAft>
                          <a:spcPts val="200"/>
                        </a:spcAft>
                        <a:buFontTx/>
                        <a:buNone/>
                      </a:pPr>
                      <a:r>
                        <a:rPr lang="en-US" sz="1800" dirty="0">
                          <a:effectLst/>
                        </a:rPr>
                        <a:t>7. prototype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g. reduce something to the least possible measure or amount</a:t>
                      </a:r>
                      <a:endParaRPr lang="en-GB" sz="1800" dirty="0">
                        <a:effectLst/>
                      </a:endParaRPr>
                    </a:p>
                  </a:txBody>
                  <a:tcPr marL="68580" marR="68580" marT="0" marB="0"/>
                </a:tc>
                <a:extLst>
                  <a:ext uri="{0D108BD9-81ED-4DB2-BD59-A6C34878D82A}">
                    <a16:rowId xmlns:a16="http://schemas.microsoft.com/office/drawing/2014/main" val="1015876792"/>
                  </a:ext>
                </a:extLst>
              </a:tr>
              <a:tr h="793031">
                <a:tc>
                  <a:txBody>
                    <a:bodyPr/>
                    <a:lstStyle/>
                    <a:p>
                      <a:pPr marL="0" lvl="0" indent="0">
                        <a:spcBef>
                          <a:spcPts val="200"/>
                        </a:spcBef>
                        <a:spcAft>
                          <a:spcPts val="200"/>
                        </a:spcAft>
                        <a:buFontTx/>
                        <a:buNone/>
                      </a:pPr>
                      <a:r>
                        <a:rPr lang="en-US" sz="1800" dirty="0">
                          <a:effectLst/>
                        </a:rPr>
                        <a:t>8. launch</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h. the powerful effect that something (especially something new) has on a situation</a:t>
                      </a:r>
                      <a:endParaRPr lang="en-GB" sz="1800" dirty="0">
                        <a:effectLst/>
                      </a:endParaRPr>
                    </a:p>
                  </a:txBody>
                  <a:tcPr marL="68580" marR="68580" marT="0" marB="0"/>
                </a:tc>
                <a:extLst>
                  <a:ext uri="{0D108BD9-81ED-4DB2-BD59-A6C34878D82A}">
                    <a16:rowId xmlns:a16="http://schemas.microsoft.com/office/drawing/2014/main" val="2697334904"/>
                  </a:ext>
                </a:extLst>
              </a:tr>
              <a:tr h="595086">
                <a:tc>
                  <a:txBody>
                    <a:bodyPr/>
                    <a:lstStyle/>
                    <a:p>
                      <a:pPr marL="0" lvl="0" indent="0">
                        <a:spcBef>
                          <a:spcPts val="200"/>
                        </a:spcBef>
                        <a:spcAft>
                          <a:spcPts val="200"/>
                        </a:spcAft>
                        <a:buFontTx/>
                        <a:buNone/>
                      </a:pPr>
                      <a:r>
                        <a:rPr lang="en-US" sz="1800" dirty="0">
                          <a:effectLst/>
                        </a:rPr>
                        <a:t>9. impact</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i. devoted to some purpose, cause or person</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47558248"/>
                  </a:ext>
                </a:extLst>
              </a:tr>
              <a:tr h="667657">
                <a:tc>
                  <a:txBody>
                    <a:bodyPr/>
                    <a:lstStyle/>
                    <a:p>
                      <a:pPr marL="0" lvl="0" indent="0">
                        <a:spcBef>
                          <a:spcPts val="200"/>
                        </a:spcBef>
                        <a:spcAft>
                          <a:spcPts val="200"/>
                        </a:spcAft>
                        <a:buFontTx/>
                        <a:buNone/>
                      </a:pPr>
                      <a:r>
                        <a:rPr lang="en-US" sz="1800" dirty="0">
                          <a:effectLst/>
                        </a:rPr>
                        <a:t>10. brand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j. a type of product made by a particular company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7780064"/>
                  </a:ext>
                </a:extLst>
              </a:tr>
              <a:tr h="841829">
                <a:tc>
                  <a:txBody>
                    <a:bodyPr/>
                    <a:lstStyle/>
                    <a:p>
                      <a:pPr marL="0" lvl="0" indent="0">
                        <a:spcBef>
                          <a:spcPts val="200"/>
                        </a:spcBef>
                        <a:spcAft>
                          <a:spcPts val="200"/>
                        </a:spcAft>
                        <a:buFontTx/>
                        <a:buNone/>
                      </a:pPr>
                      <a:r>
                        <a:rPr lang="en-US" sz="1800" dirty="0">
                          <a:effectLst/>
                        </a:rPr>
                        <a:t>11. </a:t>
                      </a:r>
                      <a:r>
                        <a:rPr lang="en-US" sz="1800" dirty="0" err="1">
                          <a:effectLst/>
                        </a:rPr>
                        <a:t>minimise</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k. a model, or first example of something, on which later forms of that product are based </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47468638"/>
                  </a:ext>
                </a:extLst>
              </a:tr>
              <a:tr h="707763">
                <a:tc>
                  <a:txBody>
                    <a:bodyPr/>
                    <a:lstStyle/>
                    <a:p>
                      <a:pPr marL="0" lvl="0" indent="0">
                        <a:spcBef>
                          <a:spcPts val="200"/>
                        </a:spcBef>
                        <a:spcAft>
                          <a:spcPts val="200"/>
                        </a:spcAft>
                        <a:buFontTx/>
                        <a:buNone/>
                      </a:pPr>
                      <a:r>
                        <a:rPr lang="en-US" sz="1800" dirty="0">
                          <a:effectLst/>
                        </a:rPr>
                        <a:t>12. dedicated</a:t>
                      </a:r>
                      <a:endParaRPr lang="en-GB" sz="18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endParaRPr>
                    </a:p>
                  </a:txBody>
                  <a:tcPr marL="68580" marR="68580" marT="0" marB="0"/>
                </a:tc>
                <a:tc>
                  <a:txBody>
                    <a:bodyPr/>
                    <a:lstStyle/>
                    <a:p>
                      <a:pPr marL="0" lvl="0" indent="0">
                        <a:spcBef>
                          <a:spcPts val="200"/>
                        </a:spcBef>
                        <a:spcAft>
                          <a:spcPts val="200"/>
                        </a:spcAft>
                        <a:buFontTx/>
                        <a:buNone/>
                      </a:pPr>
                      <a:r>
                        <a:rPr lang="en-US" sz="1800" dirty="0">
                          <a:effectLst/>
                        </a:rPr>
                        <a:t>l. begin something or introduce something new</a:t>
                      </a:r>
                      <a:endParaRPr lang="en-GB" sz="1800" dirty="0">
                        <a:effectLst/>
                      </a:endParaRPr>
                    </a:p>
                  </a:txBody>
                  <a:tcPr marL="68580" marR="68580" marT="0" marB="0"/>
                </a:tc>
                <a:extLst>
                  <a:ext uri="{0D108BD9-81ED-4DB2-BD59-A6C34878D82A}">
                    <a16:rowId xmlns:a16="http://schemas.microsoft.com/office/drawing/2014/main" val="1385812853"/>
                  </a:ext>
                </a:extLst>
              </a:tr>
            </a:tbl>
          </a:graphicData>
        </a:graphic>
      </p:graphicFrame>
    </p:spTree>
    <p:extLst>
      <p:ext uri="{BB962C8B-B14F-4D97-AF65-F5344CB8AC3E}">
        <p14:creationId xmlns:p14="http://schemas.microsoft.com/office/powerpoint/2010/main" val="4249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00000" y="1738423"/>
            <a:ext cx="9054140" cy="4324261"/>
          </a:xfrm>
          <a:prstGeom prst="rect">
            <a:avLst/>
          </a:prstGeom>
          <a:noFill/>
        </p:spPr>
        <p:txBody>
          <a:bodyPr wrap="square" rtlCol="0">
            <a:spAutoFit/>
          </a:bodyPr>
          <a:lstStyle/>
          <a:p>
            <a:r>
              <a:rPr lang="en-US" u="sng" dirty="0">
                <a:solidFill>
                  <a:srgbClr val="363636"/>
                </a:solidFill>
                <a:effectLst/>
                <a:ea typeface="Cambria" panose="02040503050406030204" pitchFamily="18" charset="0"/>
                <a:cs typeface="Times New Roman" panose="02020603050405020304" pitchFamily="18" charset="0"/>
              </a:rPr>
              <a:t>1935 – Cat’s Eyes</a:t>
            </a:r>
            <a:endParaRPr lang="en-GB" dirty="0">
              <a:solidFill>
                <a:srgbClr val="363636"/>
              </a:solidFill>
              <a:effectLst/>
              <a:ea typeface="Cambria" panose="02040503050406030204" pitchFamily="18" charset="0"/>
              <a:cs typeface="Times New Roman" panose="02020603050405020304" pitchFamily="18" charset="0"/>
            </a:endParaRPr>
          </a:p>
          <a:p>
            <a:r>
              <a:rPr lang="en-US" dirty="0">
                <a:solidFill>
                  <a:srgbClr val="363636"/>
                </a:solidFill>
                <a:effectLst/>
                <a:ea typeface="Cambria" panose="02040503050406030204" pitchFamily="18" charset="0"/>
                <a:cs typeface="Times New Roman" panose="02020603050405020304" pitchFamily="18" charset="0"/>
              </a:rPr>
              <a:t>One foggy night, Percy Shaw was driving on a dark winding road. His life was saved when a cat’s eyes reflected his car’s lights, which stopped him from going off the side of the hill. After his near-death experience, Percy Shaw decided to create something similar to cats’ eyes by inventing a small device (made of two marbles placed close together in a rubber case) which would reflect oncoming car headlights to show the way ahead. Since their invention in 1935, ‘Cat’s Eyes’ have helped motorists to see where they are going and have surely prevented countless accidents like the one which Percy Shaw avoided. Shaw won an OBE in 1965 and died in September 1976. </a:t>
            </a:r>
            <a:endParaRPr lang="en-GB" dirty="0">
              <a:solidFill>
                <a:srgbClr val="363636"/>
              </a:solidFill>
              <a:effectLst/>
              <a:ea typeface="Cambria" panose="02040503050406030204" pitchFamily="18" charset="0"/>
              <a:cs typeface="Times New Roman" panose="02020603050405020304" pitchFamily="18" charset="0"/>
            </a:endParaRPr>
          </a:p>
          <a:p>
            <a:pPr lvl="1"/>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
        <p:nvSpPr>
          <p:cNvPr id="2" name="TextBox 1">
            <a:extLst>
              <a:ext uri="{FF2B5EF4-FFF2-40B4-BE49-F238E27FC236}">
                <a16:creationId xmlns:a16="http://schemas.microsoft.com/office/drawing/2014/main" id="{DF035EA1-C269-0AC8-FB5D-B0BD5EF82783}"/>
              </a:ext>
            </a:extLst>
          </p:cNvPr>
          <p:cNvSpPr txBox="1"/>
          <p:nvPr/>
        </p:nvSpPr>
        <p:spPr>
          <a:xfrm>
            <a:off x="600000" y="946423"/>
            <a:ext cx="9054140" cy="646331"/>
          </a:xfrm>
          <a:prstGeom prst="rect">
            <a:avLst/>
          </a:prstGeom>
          <a:noFill/>
        </p:spPr>
        <p:txBody>
          <a:bodyPr wrap="square" rtlCol="0">
            <a:spAutoFit/>
          </a:bodyPr>
          <a:lstStyle/>
          <a:p>
            <a:r>
              <a:rPr lang="en-GB" b="1" dirty="0"/>
              <a:t>Task 2: </a:t>
            </a:r>
            <a:r>
              <a:rPr lang="en-US" sz="1800" b="1" dirty="0">
                <a:effectLst/>
                <a:ea typeface="Cambria" panose="02040503050406030204" pitchFamily="18" charset="0"/>
                <a:cs typeface="Times New Roman" panose="02020603050405020304" pitchFamily="18" charset="0"/>
              </a:rPr>
              <a:t>Read about three British inventions of the 20</a:t>
            </a:r>
            <a:r>
              <a:rPr lang="en-US" sz="1800" b="1" baseline="30000" dirty="0">
                <a:effectLst/>
                <a:ea typeface="Cambria" panose="02040503050406030204" pitchFamily="18" charset="0"/>
                <a:cs typeface="Times New Roman" panose="02020603050405020304" pitchFamily="18" charset="0"/>
              </a:rPr>
              <a:t>th</a:t>
            </a:r>
            <a:r>
              <a:rPr lang="en-US" sz="1800" b="1" dirty="0">
                <a:effectLst/>
                <a:ea typeface="Cambria" panose="02040503050406030204" pitchFamily="18" charset="0"/>
                <a:cs typeface="Times New Roman" panose="02020603050405020304" pitchFamily="18" charset="0"/>
              </a:rPr>
              <a:t> century. Which do you think is the most innovative?</a:t>
            </a:r>
            <a:endParaRPr lang="en-GB" b="1" dirty="0"/>
          </a:p>
        </p:txBody>
      </p:sp>
    </p:spTree>
    <p:extLst>
      <p:ext uri="{BB962C8B-B14F-4D97-AF65-F5344CB8AC3E}">
        <p14:creationId xmlns:p14="http://schemas.microsoft.com/office/powerpoint/2010/main" val="1296581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046515"/>
            <a:ext cx="9054140" cy="4878259"/>
          </a:xfrm>
          <a:prstGeom prst="rect">
            <a:avLst/>
          </a:prstGeom>
          <a:noFill/>
        </p:spPr>
        <p:txBody>
          <a:bodyPr wrap="square" rtlCol="0">
            <a:spAutoFit/>
          </a:bodyPr>
          <a:lstStyle/>
          <a:p>
            <a:r>
              <a:rPr lang="en-US" u="sng" dirty="0">
                <a:solidFill>
                  <a:srgbClr val="363636"/>
                </a:solidFill>
                <a:effectLst/>
                <a:ea typeface="Cambria" panose="02040503050406030204" pitchFamily="18" charset="0"/>
                <a:cs typeface="Times New Roman" panose="02020603050405020304" pitchFamily="18" charset="0"/>
              </a:rPr>
              <a:t>1983 – Bagless vacuum cleaner</a:t>
            </a:r>
            <a:endParaRPr lang="en-GB" dirty="0">
              <a:solidFill>
                <a:srgbClr val="363636"/>
              </a:solidFill>
              <a:effectLst/>
              <a:ea typeface="Cambria" panose="02040503050406030204" pitchFamily="18" charset="0"/>
              <a:cs typeface="Times New Roman" panose="02020603050405020304" pitchFamily="18" charset="0"/>
            </a:endParaRPr>
          </a:p>
          <a:p>
            <a:r>
              <a:rPr lang="en-US" dirty="0">
                <a:solidFill>
                  <a:srgbClr val="363636"/>
                </a:solidFill>
                <a:effectLst/>
                <a:ea typeface="Cambria" panose="02040503050406030204" pitchFamily="18" charset="0"/>
                <a:cs typeface="Times New Roman" panose="02020603050405020304" pitchFamily="18" charset="0"/>
              </a:rPr>
              <a:t>In the late 1970s, James Dyson designed a bagless vacuum cleaner which would not lose suction as it picked up dirt. After five years, and over 5,000 prototypes, Dyson launched the ‘G-force’ cleaner in 1983. No manufacturer or distributer would launch his product in the UK at that time, as they were concerned about the impact it might have on the cleaner-bag market. Consequently, Dyson launched it in Japan, where it won the 1991 International Design Fair prize and sold for £2,000. Later, in 1993, Dyson set up his own manufacturing company in Wiltshire, England. Since then, the Dyson vacuum cleaner has become one of the most popular brands in the UK and, in 2005, it was the market leader in the US by value. In 1997, Dyson was awarded the Prince Phillip Designers Prize and in 2005 he was elected as a Fellow at The Royal Academy of Engineering.</a:t>
            </a:r>
            <a:endParaRPr lang="en-GB" dirty="0">
              <a:solidFill>
                <a:srgbClr val="363636"/>
              </a:solidFill>
              <a:effectLst/>
              <a:ea typeface="Cambria" panose="02040503050406030204" pitchFamily="18" charset="0"/>
              <a:cs typeface="Times New Roman" panose="02020603050405020304" pitchFamily="18" charset="0"/>
            </a:endParaRPr>
          </a:p>
          <a:p>
            <a:pPr lvl="1"/>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Tree>
    <p:extLst>
      <p:ext uri="{BB962C8B-B14F-4D97-AF65-F5344CB8AC3E}">
        <p14:creationId xmlns:p14="http://schemas.microsoft.com/office/powerpoint/2010/main" val="286695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err="1"/>
              <a:t>www.teachingenglish.org.uk</a:t>
            </a:r>
            <a:endParaRPr lang="en-GB" dirty="0"/>
          </a:p>
        </p:txBody>
      </p:sp>
      <p:sp>
        <p:nvSpPr>
          <p:cNvPr id="4" name="TextBox 3">
            <a:extLst>
              <a:ext uri="{FF2B5EF4-FFF2-40B4-BE49-F238E27FC236}">
                <a16:creationId xmlns:a16="http://schemas.microsoft.com/office/drawing/2014/main" id="{3319AE12-480E-F146-9CFD-DF11722013DA}"/>
              </a:ext>
            </a:extLst>
          </p:cNvPr>
          <p:cNvSpPr txBox="1"/>
          <p:nvPr/>
        </p:nvSpPr>
        <p:spPr>
          <a:xfrm>
            <a:off x="648000" y="1046515"/>
            <a:ext cx="9054140" cy="5709255"/>
          </a:xfrm>
          <a:prstGeom prst="rect">
            <a:avLst/>
          </a:prstGeom>
          <a:noFill/>
        </p:spPr>
        <p:txBody>
          <a:bodyPr wrap="square" rtlCol="0">
            <a:spAutoFit/>
          </a:bodyPr>
          <a:lstStyle/>
          <a:p>
            <a:r>
              <a:rPr lang="en-US" u="sng" dirty="0">
                <a:solidFill>
                  <a:srgbClr val="363636"/>
                </a:solidFill>
                <a:effectLst/>
                <a:ea typeface="Cambria" panose="02040503050406030204" pitchFamily="18" charset="0"/>
                <a:cs typeface="Times New Roman" panose="02020603050405020304" pitchFamily="18" charset="0"/>
              </a:rPr>
              <a:t>1993 – Wind-up radio</a:t>
            </a:r>
            <a:endParaRPr lang="en-GB" dirty="0">
              <a:solidFill>
                <a:srgbClr val="363636"/>
              </a:solidFill>
              <a:effectLst/>
              <a:ea typeface="Cambria" panose="02040503050406030204" pitchFamily="18" charset="0"/>
              <a:cs typeface="Times New Roman" panose="02020603050405020304" pitchFamily="18" charset="0"/>
            </a:endParaRPr>
          </a:p>
          <a:p>
            <a:r>
              <a:rPr lang="en-US" dirty="0">
                <a:solidFill>
                  <a:srgbClr val="363636"/>
                </a:solidFill>
                <a:effectLst/>
                <a:ea typeface="Cambria" panose="02040503050406030204" pitchFamily="18" charset="0"/>
                <a:cs typeface="Times New Roman" panose="02020603050405020304" pitchFamily="18" charset="0"/>
              </a:rPr>
              <a:t>Trevor Bayliss is another famous British inventor, whose personal focus is on using technology in innovative ways to deal with social problems. He invented the wind-up radio to allow people living in remote areas to stay in touch with the world. In 1989, he watched a TV programme about the spread of AIDS in Africa and felt that one way spread of the disease could be </a:t>
            </a:r>
            <a:r>
              <a:rPr lang="en-US" dirty="0" err="1">
                <a:solidFill>
                  <a:srgbClr val="363636"/>
                </a:solidFill>
                <a:effectLst/>
                <a:ea typeface="Cambria" panose="02040503050406030204" pitchFamily="18" charset="0"/>
                <a:cs typeface="Times New Roman" panose="02020603050405020304" pitchFamily="18" charset="0"/>
              </a:rPr>
              <a:t>minimised</a:t>
            </a:r>
            <a:r>
              <a:rPr lang="en-US" dirty="0">
                <a:solidFill>
                  <a:srgbClr val="363636"/>
                </a:solidFill>
                <a:effectLst/>
                <a:ea typeface="Cambria" panose="02040503050406030204" pitchFamily="18" charset="0"/>
                <a:cs typeface="Times New Roman" panose="02020603050405020304" pitchFamily="18" charset="0"/>
              </a:rPr>
              <a:t> would be by educating people through radio broadcasts. Despite early rejection from everyone he approached, the turning point came when Bayliss’ wind-up radio was featured on a TV programme, creating interest from a number of investors. This enabled Bayliss to form his own company, and since then, Bayliss has received countless awards, met the Queen and Nelson Mandela and travelled to Africa to produce a documentary about his life. Furthermore, Bayliss has updated the radio to include a solar panel so that it runs in sunshine without winding. In June 2005, Bayliss received an honorary doctorate from Leeds Metropolitan University and he now runs a company dedicated to helping inventors develop and sell their ideas.</a:t>
            </a:r>
            <a:endParaRPr lang="en-GB" dirty="0">
              <a:solidFill>
                <a:srgbClr val="363636"/>
              </a:solidFill>
              <a:effectLst/>
              <a:ea typeface="Cambria" panose="02040503050406030204" pitchFamily="18" charset="0"/>
              <a:cs typeface="Times New Roman" panose="02020603050405020304" pitchFamily="18" charset="0"/>
            </a:endParaRPr>
          </a:p>
          <a:p>
            <a:pPr lvl="1"/>
            <a:endParaRPr lang="en-GB" dirty="0"/>
          </a:p>
          <a:p>
            <a:pPr lvl="1"/>
            <a:endParaRPr lang="en-GB" dirty="0"/>
          </a:p>
          <a:p>
            <a:endParaRPr lang="en-GB" dirty="0"/>
          </a:p>
          <a:p>
            <a:pPr marL="285750" indent="-285750">
              <a:spcAft>
                <a:spcPts val="600"/>
              </a:spcAft>
              <a:buFont typeface="Arial" panose="020B0604020202020204" pitchFamily="34" charset="0"/>
              <a:buChar char="•"/>
            </a:pPr>
            <a:endParaRPr lang="en-GB" dirty="0"/>
          </a:p>
          <a:p>
            <a:pPr>
              <a:spcAft>
                <a:spcPts val="600"/>
              </a:spcAft>
            </a:pPr>
            <a:endParaRPr lang="en-GB" dirty="0"/>
          </a:p>
        </p:txBody>
      </p:sp>
    </p:spTree>
    <p:extLst>
      <p:ext uri="{BB962C8B-B14F-4D97-AF65-F5344CB8AC3E}">
        <p14:creationId xmlns:p14="http://schemas.microsoft.com/office/powerpoint/2010/main" val="2106265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1477328"/>
          </a:xfrm>
          <a:prstGeom prst="rect">
            <a:avLst/>
          </a:prstGeom>
          <a:noFill/>
        </p:spPr>
        <p:txBody>
          <a:bodyPr wrap="square" rtlCol="0">
            <a:spAutoFit/>
          </a:bodyPr>
          <a:lstStyle/>
          <a:p>
            <a:r>
              <a:rPr lang="en-GB" b="1" dirty="0"/>
              <a:t>Discuss these questions. </a:t>
            </a:r>
          </a:p>
          <a:p>
            <a:endParaRPr lang="en-GB" dirty="0"/>
          </a:p>
          <a:p>
            <a:r>
              <a:rPr lang="en-US" sz="1800" dirty="0">
                <a:solidFill>
                  <a:srgbClr val="363636"/>
                </a:solidFill>
                <a:effectLst/>
                <a:ea typeface="Cambria" panose="02040503050406030204" pitchFamily="18" charset="0"/>
                <a:cs typeface="Times New Roman" panose="02020603050405020304" pitchFamily="18" charset="0"/>
              </a:rPr>
              <a:t>1. What do the inventors in the text have in common?</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2. How have these inventions impacted people’s lives? Have they helped you?</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dirty="0">
                <a:solidFill>
                  <a:srgbClr val="363636"/>
                </a:solidFill>
                <a:effectLst/>
                <a:ea typeface="Cambria" panose="02040503050406030204" pitchFamily="18" charset="0"/>
                <a:cs typeface="Times New Roman" panose="02020603050405020304" pitchFamily="18" charset="0"/>
              </a:rPr>
              <a:t>3. Which modern invention are you grateful for?</a:t>
            </a:r>
            <a:endParaRPr lang="en-GB" sz="1800" dirty="0">
              <a:solidFill>
                <a:srgbClr val="363636"/>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7327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443636-5D47-E84A-A33B-0EF868D4DBF2}"/>
              </a:ext>
            </a:extLst>
          </p:cNvPr>
          <p:cNvSpPr>
            <a:spLocks noGrp="1"/>
          </p:cNvSpPr>
          <p:nvPr>
            <p:ph type="title"/>
          </p:nvPr>
        </p:nvSpPr>
        <p:spPr/>
        <p:txBody>
          <a:bodyPr/>
          <a:lstStyle/>
          <a:p>
            <a:r>
              <a:rPr lang="en-US" dirty="0"/>
              <a:t>Creativity is GREAT</a:t>
            </a:r>
            <a:endParaRPr lang="en-GB" dirty="0"/>
          </a:p>
        </p:txBody>
      </p:sp>
      <p:sp>
        <p:nvSpPr>
          <p:cNvPr id="5" name="Footer Placeholder 4">
            <a:extLst>
              <a:ext uri="{FF2B5EF4-FFF2-40B4-BE49-F238E27FC236}">
                <a16:creationId xmlns:a16="http://schemas.microsoft.com/office/drawing/2014/main" id="{68570292-7A72-E946-ADDD-828AC4D3629F}"/>
              </a:ext>
            </a:extLst>
          </p:cNvPr>
          <p:cNvSpPr>
            <a:spLocks noGrp="1"/>
          </p:cNvSpPr>
          <p:nvPr>
            <p:ph type="ftr" sz="quarter" idx="11"/>
          </p:nvPr>
        </p:nvSpPr>
        <p:spPr/>
        <p:txBody>
          <a:bodyPr/>
          <a:lstStyle/>
          <a:p>
            <a:r>
              <a:rPr lang="en-GB" dirty="0"/>
              <a:t>www.teachingenglish.org.uk</a:t>
            </a:r>
          </a:p>
        </p:txBody>
      </p:sp>
      <p:sp>
        <p:nvSpPr>
          <p:cNvPr id="4" name="TextBox 3">
            <a:extLst>
              <a:ext uri="{FF2B5EF4-FFF2-40B4-BE49-F238E27FC236}">
                <a16:creationId xmlns:a16="http://schemas.microsoft.com/office/drawing/2014/main" id="{3319AE12-480E-F146-9CFD-DF11722013DA}"/>
              </a:ext>
            </a:extLst>
          </p:cNvPr>
          <p:cNvSpPr txBox="1"/>
          <p:nvPr/>
        </p:nvSpPr>
        <p:spPr>
          <a:xfrm>
            <a:off x="168200" y="1399526"/>
            <a:ext cx="10186255" cy="369332"/>
          </a:xfrm>
          <a:prstGeom prst="rect">
            <a:avLst/>
          </a:prstGeom>
          <a:noFill/>
        </p:spPr>
        <p:txBody>
          <a:bodyPr wrap="square" rtlCol="0">
            <a:spAutoFit/>
          </a:bodyPr>
          <a:lstStyle/>
          <a:p>
            <a:pPr lvl="1"/>
            <a:r>
              <a:rPr lang="en-GB" i="1" dirty="0"/>
              <a:t>	</a:t>
            </a:r>
            <a:endParaRPr lang="en-GB" dirty="0"/>
          </a:p>
        </p:txBody>
      </p:sp>
      <p:sp>
        <p:nvSpPr>
          <p:cNvPr id="2" name="TextBox 1">
            <a:extLst>
              <a:ext uri="{FF2B5EF4-FFF2-40B4-BE49-F238E27FC236}">
                <a16:creationId xmlns:a16="http://schemas.microsoft.com/office/drawing/2014/main" id="{4A3651D7-FC04-441B-DCB8-5B4231315F07}"/>
              </a:ext>
            </a:extLst>
          </p:cNvPr>
          <p:cNvSpPr txBox="1"/>
          <p:nvPr/>
        </p:nvSpPr>
        <p:spPr>
          <a:xfrm>
            <a:off x="648000" y="1204844"/>
            <a:ext cx="10439999" cy="4370427"/>
          </a:xfrm>
          <a:prstGeom prst="rect">
            <a:avLst/>
          </a:prstGeom>
          <a:noFill/>
        </p:spPr>
        <p:txBody>
          <a:bodyPr wrap="square" rtlCol="0">
            <a:spAutoFit/>
          </a:bodyPr>
          <a:lstStyle/>
          <a:p>
            <a:r>
              <a:rPr lang="en-GB" b="1" dirty="0"/>
              <a:t>Task 3: </a:t>
            </a:r>
            <a:r>
              <a:rPr lang="en-US" sz="1800" b="1" dirty="0">
                <a:solidFill>
                  <a:srgbClr val="363636"/>
                </a:solidFill>
                <a:effectLst/>
                <a:ea typeface="Cambria" panose="02040503050406030204" pitchFamily="18" charset="0"/>
                <a:cs typeface="Times New Roman" panose="02020603050405020304" pitchFamily="18" charset="0"/>
              </a:rPr>
              <a:t>Complete the following sentences taken from the text, using either the present perfect tense or the past simple tense.</a:t>
            </a:r>
            <a:endParaRPr lang="en-GB" sz="1800" dirty="0">
              <a:solidFill>
                <a:srgbClr val="363636"/>
              </a:solidFill>
              <a:effectLst/>
              <a:ea typeface="Cambria" panose="02040503050406030204" pitchFamily="18" charset="0"/>
              <a:cs typeface="Times New Roman" panose="02020603050405020304" pitchFamily="18" charset="0"/>
            </a:endParaRPr>
          </a:p>
          <a:p>
            <a:r>
              <a:rPr lang="en-US" sz="1800" b="1" dirty="0">
                <a:solidFill>
                  <a:srgbClr val="363636"/>
                </a:solidFill>
                <a:effectLst/>
                <a:latin typeface="Arial" panose="020B0604020202020204" pitchFamily="34" charset="0"/>
                <a:ea typeface="Cambria" panose="02040503050406030204" pitchFamily="18" charset="0"/>
                <a:cs typeface="Times New Roman" panose="02020603050405020304" pitchFamily="18" charset="0"/>
              </a:rPr>
              <a:t> </a:t>
            </a:r>
            <a:endParaRPr lang="en-GB" b="1" dirty="0">
              <a:solidFill>
                <a:srgbClr val="363636"/>
              </a:solidFill>
              <a:latin typeface="Verdana" panose="020B0604030504040204" pitchFamily="34" charset="0"/>
              <a:ea typeface="Cambria" panose="02040503050406030204" pitchFamily="18" charset="0"/>
              <a:cs typeface="Times New Roman" panose="02020603050405020304" pitchFamily="18" charset="0"/>
            </a:endParaRPr>
          </a:p>
          <a:p>
            <a:r>
              <a:rPr lang="en-GB" sz="1600" dirty="0">
                <a:solidFill>
                  <a:srgbClr val="363636"/>
                </a:solidFill>
                <a:effectLst/>
                <a:latin typeface="Verdana" panose="020B0604030504040204" pitchFamily="34" charset="0"/>
                <a:ea typeface="Cambria" panose="02040503050406030204" pitchFamily="18" charset="0"/>
                <a:cs typeface="Times New Roman" panose="02020603050405020304" pitchFamily="18" charset="0"/>
              </a:rPr>
              <a:t>1. </a:t>
            </a:r>
            <a:r>
              <a:rPr lang="en-US" sz="1600" dirty="0">
                <a:solidFill>
                  <a:srgbClr val="363636"/>
                </a:solidFill>
                <a:effectLst/>
                <a:ea typeface="Cambria" panose="02040503050406030204" pitchFamily="18" charset="0"/>
                <a:cs typeface="Times New Roman" panose="02020603050405020304" pitchFamily="18" charset="0"/>
              </a:rPr>
              <a:t>In the late 1970s, James Dyson __________ (design) a bagless vacuum cleaner which would not lose suction as it picked up dirt.</a:t>
            </a:r>
            <a:endParaRPr lang="en-GB" sz="1600" dirty="0">
              <a:solidFill>
                <a:srgbClr val="363636"/>
              </a:solidFill>
              <a:effectLst/>
              <a:ea typeface="Cambria" panose="02040503050406030204" pitchFamily="18" charset="0"/>
              <a:cs typeface="Times New Roman" panose="02020603050405020304" pitchFamily="18" charset="0"/>
            </a:endParaRPr>
          </a:p>
          <a:p>
            <a:pPr marL="228600"/>
            <a:r>
              <a:rPr lang="en-US" sz="1600" dirty="0">
                <a:solidFill>
                  <a:srgbClr val="363636"/>
                </a:solidFill>
                <a:effectLst/>
                <a:ea typeface="Cambria" panose="02040503050406030204" pitchFamily="18" charset="0"/>
                <a:cs typeface="Times New Roman" panose="02020603050405020304" pitchFamily="18" charset="0"/>
              </a:rPr>
              <a:t> </a:t>
            </a:r>
            <a:endParaRPr lang="en-GB" sz="1600" dirty="0">
              <a:solidFill>
                <a:srgbClr val="363636"/>
              </a:solidFill>
              <a:effectLst/>
              <a:ea typeface="Cambria" panose="02040503050406030204" pitchFamily="18" charset="0"/>
              <a:cs typeface="Times New Roman" panose="02020603050405020304" pitchFamily="18" charset="0"/>
            </a:endParaRPr>
          </a:p>
          <a:p>
            <a:pPr lvl="0"/>
            <a:r>
              <a:rPr lang="en-US" sz="1600" dirty="0">
                <a:solidFill>
                  <a:srgbClr val="363636"/>
                </a:solidFill>
                <a:effectLst/>
                <a:ea typeface="Cambria" panose="02040503050406030204" pitchFamily="18" charset="0"/>
                <a:cs typeface="Times New Roman" panose="02020603050405020304" pitchFamily="18" charset="0"/>
              </a:rPr>
              <a:t>2. Dyson __________ (launch) the ‘G-force’ cleaner in 1983. </a:t>
            </a:r>
            <a:endParaRPr lang="en-GB" sz="1600" dirty="0">
              <a:solidFill>
                <a:srgbClr val="363636"/>
              </a:solidFill>
              <a:ea typeface="Cambria" panose="02040503050406030204" pitchFamily="18" charset="0"/>
              <a:cs typeface="Times New Roman" panose="02020603050405020304" pitchFamily="18" charset="0"/>
            </a:endParaRPr>
          </a:p>
          <a:p>
            <a:pPr lvl="0"/>
            <a:endParaRPr lang="en-GB" sz="1600" dirty="0">
              <a:solidFill>
                <a:srgbClr val="363636"/>
              </a:solidFill>
              <a:effectLst/>
              <a:ea typeface="Cambria" panose="02040503050406030204" pitchFamily="18" charset="0"/>
              <a:cs typeface="Times New Roman" panose="02020603050405020304" pitchFamily="18" charset="0"/>
            </a:endParaRPr>
          </a:p>
          <a:p>
            <a:pPr lvl="0"/>
            <a:r>
              <a:rPr lang="en-GB" sz="1600" dirty="0">
                <a:solidFill>
                  <a:srgbClr val="363636"/>
                </a:solidFill>
                <a:ea typeface="Cambria" panose="02040503050406030204" pitchFamily="18" charset="0"/>
                <a:cs typeface="Times New Roman" panose="02020603050405020304" pitchFamily="18" charset="0"/>
              </a:rPr>
              <a:t>3. </a:t>
            </a:r>
            <a:r>
              <a:rPr lang="en-US" sz="1600" dirty="0">
                <a:solidFill>
                  <a:srgbClr val="363636"/>
                </a:solidFill>
                <a:effectLst/>
                <a:ea typeface="Cambria" panose="02040503050406030204" pitchFamily="18" charset="0"/>
                <a:cs typeface="Times New Roman" panose="02020603050405020304" pitchFamily="18" charset="0"/>
              </a:rPr>
              <a:t>Later, in 1993, Dyson __________ (set up) his own manufacturing company in Wiltshire, England. </a:t>
            </a:r>
            <a:endParaRPr lang="en-GB" sz="1600" dirty="0">
              <a:solidFill>
                <a:srgbClr val="363636"/>
              </a:solidFill>
              <a:effectLst/>
              <a:ea typeface="Cambria" panose="02040503050406030204" pitchFamily="18" charset="0"/>
              <a:cs typeface="Times New Roman" panose="02020603050405020304" pitchFamily="18" charset="0"/>
            </a:endParaRPr>
          </a:p>
          <a:p>
            <a:pPr marL="228600"/>
            <a:r>
              <a:rPr lang="en-US" sz="1600" dirty="0">
                <a:solidFill>
                  <a:srgbClr val="363636"/>
                </a:solidFill>
                <a:effectLst/>
                <a:ea typeface="Cambria" panose="02040503050406030204" pitchFamily="18" charset="0"/>
                <a:cs typeface="Times New Roman" panose="02020603050405020304" pitchFamily="18" charset="0"/>
              </a:rPr>
              <a:t> </a:t>
            </a:r>
            <a:endParaRPr lang="en-GB" sz="1600" dirty="0">
              <a:solidFill>
                <a:srgbClr val="363636"/>
              </a:solidFill>
              <a:effectLst/>
              <a:ea typeface="Cambria" panose="02040503050406030204" pitchFamily="18" charset="0"/>
              <a:cs typeface="Times New Roman" panose="02020603050405020304" pitchFamily="18" charset="0"/>
            </a:endParaRPr>
          </a:p>
          <a:p>
            <a:pPr lvl="0"/>
            <a:r>
              <a:rPr lang="en-US" sz="1600" dirty="0">
                <a:solidFill>
                  <a:srgbClr val="363636"/>
                </a:solidFill>
                <a:effectLst/>
                <a:ea typeface="Cambria" panose="02040503050406030204" pitchFamily="18" charset="0"/>
                <a:cs typeface="Times New Roman" panose="02020603050405020304" pitchFamily="18" charset="0"/>
              </a:rPr>
              <a:t>4. Since then, the Dyson vacuum cleaner __________ (become) one of the most popular brands in the UK.</a:t>
            </a:r>
            <a:endParaRPr lang="en-GB" sz="1600" dirty="0">
              <a:solidFill>
                <a:srgbClr val="363636"/>
              </a:solidFill>
              <a:ea typeface="Cambria" panose="02040503050406030204" pitchFamily="18" charset="0"/>
              <a:cs typeface="Times New Roman" panose="02020603050405020304" pitchFamily="18" charset="0"/>
            </a:endParaRPr>
          </a:p>
          <a:p>
            <a:pPr lvl="0"/>
            <a:endParaRPr lang="en-GB" sz="1600" dirty="0">
              <a:solidFill>
                <a:srgbClr val="363636"/>
              </a:solidFill>
              <a:effectLst/>
              <a:ea typeface="Cambria" panose="02040503050406030204" pitchFamily="18" charset="0"/>
              <a:cs typeface="Times New Roman" panose="02020603050405020304" pitchFamily="18" charset="0"/>
            </a:endParaRPr>
          </a:p>
          <a:p>
            <a:pPr lvl="0"/>
            <a:r>
              <a:rPr lang="en-GB" sz="1600" dirty="0">
                <a:solidFill>
                  <a:srgbClr val="363636"/>
                </a:solidFill>
                <a:ea typeface="Cambria" panose="02040503050406030204" pitchFamily="18" charset="0"/>
                <a:cs typeface="Times New Roman" panose="02020603050405020304" pitchFamily="18" charset="0"/>
              </a:rPr>
              <a:t>5. </a:t>
            </a:r>
            <a:r>
              <a:rPr lang="en-US" sz="1600" dirty="0">
                <a:solidFill>
                  <a:srgbClr val="363636"/>
                </a:solidFill>
                <a:effectLst/>
                <a:ea typeface="Cambria" panose="02040503050406030204" pitchFamily="18" charset="0"/>
                <a:cs typeface="Times New Roman" panose="02020603050405020304" pitchFamily="18" charset="0"/>
              </a:rPr>
              <a:t>In 1989, he __________ (watch) a TV programme about the spread of AIDS in Africa</a:t>
            </a:r>
            <a:endParaRPr lang="en-GB" sz="1600" dirty="0">
              <a:solidFill>
                <a:srgbClr val="363636"/>
              </a:solidFill>
              <a:effectLst/>
              <a:ea typeface="Cambria" panose="02040503050406030204" pitchFamily="18" charset="0"/>
              <a:cs typeface="Times New Roman" panose="02020603050405020304" pitchFamily="18" charset="0"/>
            </a:endParaRPr>
          </a:p>
          <a:p>
            <a:pPr marL="228600"/>
            <a:r>
              <a:rPr lang="en-US" sz="1600" dirty="0">
                <a:solidFill>
                  <a:srgbClr val="363636"/>
                </a:solidFill>
                <a:effectLst/>
                <a:ea typeface="Cambria" panose="02040503050406030204" pitchFamily="18" charset="0"/>
                <a:cs typeface="Times New Roman" panose="02020603050405020304" pitchFamily="18" charset="0"/>
              </a:rPr>
              <a:t> </a:t>
            </a:r>
            <a:endParaRPr lang="en-GB" sz="1600" dirty="0">
              <a:solidFill>
                <a:srgbClr val="363636"/>
              </a:solidFill>
              <a:effectLst/>
              <a:ea typeface="Cambria" panose="02040503050406030204" pitchFamily="18" charset="0"/>
              <a:cs typeface="Times New Roman" panose="02020603050405020304" pitchFamily="18" charset="0"/>
            </a:endParaRPr>
          </a:p>
          <a:p>
            <a:pPr lvl="0"/>
            <a:r>
              <a:rPr lang="en-US" sz="1600" dirty="0">
                <a:solidFill>
                  <a:srgbClr val="363636"/>
                </a:solidFill>
                <a:effectLst/>
                <a:ea typeface="Cambria" panose="02040503050406030204" pitchFamily="18" charset="0"/>
                <a:cs typeface="Times New Roman" panose="02020603050405020304" pitchFamily="18" charset="0"/>
              </a:rPr>
              <a:t>6. Since then, Bayliss __________ (receive) countless awards.</a:t>
            </a:r>
            <a:endParaRPr lang="en-GB" sz="1600" dirty="0">
              <a:solidFill>
                <a:srgbClr val="363636"/>
              </a:solidFill>
              <a:effectLst/>
              <a:ea typeface="Cambria" panose="02040503050406030204" pitchFamily="18" charset="0"/>
              <a:cs typeface="Times New Roman" panose="02020603050405020304" pitchFamily="18" charset="0"/>
            </a:endParaRPr>
          </a:p>
          <a:p>
            <a:pPr marL="228600"/>
            <a:r>
              <a:rPr lang="en-US" sz="1600" dirty="0">
                <a:solidFill>
                  <a:srgbClr val="363636"/>
                </a:solidFill>
                <a:effectLst/>
                <a:ea typeface="Cambria" panose="02040503050406030204" pitchFamily="18" charset="0"/>
                <a:cs typeface="Times New Roman" panose="02020603050405020304" pitchFamily="18" charset="0"/>
              </a:rPr>
              <a:t> </a:t>
            </a:r>
            <a:endParaRPr lang="en-GB" sz="1600" dirty="0">
              <a:solidFill>
                <a:srgbClr val="363636"/>
              </a:solidFill>
              <a:effectLst/>
              <a:ea typeface="Cambria" panose="02040503050406030204" pitchFamily="18" charset="0"/>
              <a:cs typeface="Times New Roman" panose="02020603050405020304" pitchFamily="18" charset="0"/>
            </a:endParaRPr>
          </a:p>
          <a:p>
            <a:pPr lvl="0"/>
            <a:r>
              <a:rPr lang="en-US" sz="1600" dirty="0">
                <a:solidFill>
                  <a:srgbClr val="363636"/>
                </a:solidFill>
                <a:effectLst/>
                <a:ea typeface="Cambria" panose="02040503050406030204" pitchFamily="18" charset="0"/>
                <a:cs typeface="Times New Roman" panose="02020603050405020304" pitchFamily="18" charset="0"/>
              </a:rPr>
              <a:t>7. In June 2005, Bayliss __________ (receive) an honorary doctorate from Leeds Metropolitan University </a:t>
            </a:r>
            <a:endParaRPr lang="en-GB" sz="1600" dirty="0">
              <a:solidFill>
                <a:srgbClr val="363636"/>
              </a:solidFill>
              <a:effectLs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09237490"/>
      </p:ext>
    </p:extLst>
  </p:cSld>
  <p:clrMapOvr>
    <a:masterClrMapping/>
  </p:clrMapOvr>
</p:sld>
</file>

<file path=ppt/theme/theme1.xml><?xml version="1.0" encoding="utf-8"?>
<a:theme xmlns:a="http://schemas.openxmlformats.org/drawingml/2006/main" name="Cover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CA2429F5-8D23-4BE9-AD5F-F4572A1A6D86}"/>
    </a:ext>
  </a:extLst>
</a:theme>
</file>

<file path=ppt/theme/theme2.xml><?xml version="1.0" encoding="utf-8"?>
<a:theme xmlns:a="http://schemas.openxmlformats.org/drawingml/2006/main" name="Section - indigo">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165A9B3-7AF4-4E8E-9E34-E5B2E1B3EE61}"/>
    </a:ext>
  </a:extLst>
</a:theme>
</file>

<file path=ppt/theme/theme3.xml><?xml version="1.0" encoding="utf-8"?>
<a:theme xmlns:a="http://schemas.openxmlformats.org/drawingml/2006/main" name="Cover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7A85154B-35F0-4B5D-9ABB-C22ECFA91EBE}"/>
    </a:ext>
  </a:extLst>
</a:theme>
</file>

<file path=ppt/theme/theme4.xml><?xml version="1.0" encoding="utf-8"?>
<a:theme xmlns:a="http://schemas.openxmlformats.org/drawingml/2006/main" name="Section - white">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3021BCEB-9709-4AD6-8637-80DEE4ED72A6}"/>
    </a:ext>
  </a:extLst>
</a:theme>
</file>

<file path=ppt/theme/theme5.xml><?xml version="1.0" encoding="utf-8"?>
<a:theme xmlns:a="http://schemas.openxmlformats.org/drawingml/2006/main" name="British Council">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5E81798-6535-42DE-9E82-DC88799A933E}"/>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ritish Council blank">
  <a:themeElements>
    <a:clrScheme name="British Council - Blue">
      <a:dk1>
        <a:srgbClr val="000000"/>
      </a:dk1>
      <a:lt1>
        <a:srgbClr val="FFFFFF"/>
      </a:lt1>
      <a:dk2>
        <a:srgbClr val="230859"/>
      </a:dk2>
      <a:lt2>
        <a:srgbClr val="C8C8C8"/>
      </a:lt2>
      <a:accent1>
        <a:srgbClr val="00DCFF"/>
      </a:accent1>
      <a:accent2>
        <a:srgbClr val="FF00C8"/>
      </a:accent2>
      <a:accent3>
        <a:srgbClr val="B25EFF"/>
      </a:accent3>
      <a:accent4>
        <a:srgbClr val="EA0034"/>
      </a:accent4>
      <a:accent5>
        <a:srgbClr val="FF8200"/>
      </a:accent5>
      <a:accent6>
        <a:srgbClr val="5DEB4B"/>
      </a:accent6>
      <a:hlink>
        <a:srgbClr val="230859"/>
      </a:hlink>
      <a:folHlink>
        <a:srgbClr val="7F7F7F"/>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011_06 Brand PowerPoint Template - Widescreen - Blue" id="{6E25F459-2D68-4E54-B400-771EAED8CC48}" vid="{BC0B9431-BB5E-4669-9CC7-BFFD8B5EAB8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1250</Words>
  <Application>Microsoft Office PowerPoint</Application>
  <PresentationFormat>Widescreen</PresentationFormat>
  <Paragraphs>127</Paragraphs>
  <Slides>11</Slides>
  <Notes>8</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Calibri Light</vt:lpstr>
      <vt:lpstr>British Council Sans Headline</vt:lpstr>
      <vt:lpstr>Verdana</vt:lpstr>
      <vt:lpstr>British Council Sans</vt:lpstr>
      <vt:lpstr>Cambria</vt:lpstr>
      <vt:lpstr>Calibri</vt:lpstr>
      <vt:lpstr>Cover - indigo</vt:lpstr>
      <vt:lpstr>Section - indigo</vt:lpstr>
      <vt:lpstr>Cover - white</vt:lpstr>
      <vt:lpstr>Section - white</vt:lpstr>
      <vt:lpstr>British Council</vt:lpstr>
      <vt:lpstr>Custom Design</vt:lpstr>
      <vt:lpstr>British Council blank</vt:lpstr>
      <vt:lpstr>Creativity is GREAT</vt:lpstr>
      <vt:lpstr>Creativity is GREAT</vt:lpstr>
      <vt:lpstr>Creativity is GREAT</vt:lpstr>
      <vt:lpstr>Creativity is GREAT</vt:lpstr>
      <vt:lpstr>Creativity is GREAT</vt:lpstr>
      <vt:lpstr>Creativity is GREAT</vt:lpstr>
      <vt:lpstr>Creativity is GREAT</vt:lpstr>
      <vt:lpstr>Creativity is GREAT</vt:lpstr>
      <vt:lpstr>Creativity is GREAT</vt:lpstr>
      <vt:lpstr>Creativity is GREAT</vt:lpstr>
      <vt:lpstr>Creativity is GREAT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time (lower level)</dc:title>
  <dc:creator>McLellan, Catherine (Spain)</dc:creator>
  <cp:lastModifiedBy>Kim Ashmore</cp:lastModifiedBy>
  <cp:revision>58</cp:revision>
  <dcterms:created xsi:type="dcterms:W3CDTF">2020-03-31T10:47:13Z</dcterms:created>
  <dcterms:modified xsi:type="dcterms:W3CDTF">2024-01-18T15:21:25Z</dcterms:modified>
</cp:coreProperties>
</file>