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5.xml" ContentType="application/vnd.openxmlformats-officedocument.theme+xml"/>
  <Override PartName="/ppt/slideLayouts/slideLayout21.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709" r:id="rId1"/>
    <p:sldMasterId id="2147483754" r:id="rId2"/>
    <p:sldMasterId id="2147483727" r:id="rId3"/>
    <p:sldMasterId id="2147483759" r:id="rId4"/>
    <p:sldMasterId id="2147483660" r:id="rId5"/>
    <p:sldMasterId id="2147483700" r:id="rId6"/>
  </p:sldMasterIdLst>
  <p:notesMasterIdLst>
    <p:notesMasterId r:id="rId32"/>
  </p:notesMasterIdLst>
  <p:handoutMasterIdLst>
    <p:handoutMasterId r:id="rId33"/>
  </p:handoutMasterIdLst>
  <p:sldIdLst>
    <p:sldId id="281" r:id="rId7"/>
    <p:sldId id="286" r:id="rId8"/>
    <p:sldId id="323" r:id="rId9"/>
    <p:sldId id="322" r:id="rId10"/>
    <p:sldId id="327" r:id="rId11"/>
    <p:sldId id="328" r:id="rId12"/>
    <p:sldId id="324" r:id="rId13"/>
    <p:sldId id="325" r:id="rId14"/>
    <p:sldId id="326" r:id="rId15"/>
    <p:sldId id="329" r:id="rId16"/>
    <p:sldId id="330" r:id="rId17"/>
    <p:sldId id="331" r:id="rId18"/>
    <p:sldId id="332" r:id="rId19"/>
    <p:sldId id="337" r:id="rId20"/>
    <p:sldId id="333" r:id="rId21"/>
    <p:sldId id="338" r:id="rId22"/>
    <p:sldId id="335" r:id="rId23"/>
    <p:sldId id="339" r:id="rId24"/>
    <p:sldId id="334" r:id="rId25"/>
    <p:sldId id="340" r:id="rId26"/>
    <p:sldId id="336" r:id="rId27"/>
    <p:sldId id="341" r:id="rId28"/>
    <p:sldId id="342" r:id="rId29"/>
    <p:sldId id="343" r:id="rId30"/>
    <p:sldId id="291" r:id="rId31"/>
  </p:sldIdLst>
  <p:sldSz cx="12192000" cy="6858000"/>
  <p:notesSz cx="6858000" cy="9144000"/>
  <p:embeddedFontLst>
    <p:embeddedFont>
      <p:font typeface="British Council Sans" panose="020B0604020202020204" charset="0"/>
      <p:regular r:id="rId34"/>
      <p:bold r:id="rId35"/>
      <p:italic r:id="rId36"/>
      <p:boldItalic r:id="rId37"/>
    </p:embeddedFont>
    <p:embeddedFont>
      <p:font typeface="British Council Sans Headline" panose="020B0604020202020204" charset="0"/>
      <p:regular r:id="rId38"/>
      <p:bold r:id="rId39"/>
      <p:italic r:id="rId40"/>
      <p:boldItalic r:id="rId4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B9"/>
    <a:srgbClr val="9200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226" autoAdjust="0"/>
    <p:restoredTop sz="0" autoAdjust="0"/>
  </p:normalViewPr>
  <p:slideViewPr>
    <p:cSldViewPr snapToGrid="0" snapToObjects="1">
      <p:cViewPr varScale="1">
        <p:scale>
          <a:sx n="77" d="100"/>
          <a:sy n="77" d="100"/>
        </p:scale>
        <p:origin x="120" y="372"/>
      </p:cViewPr>
      <p:guideLst>
        <p:guide orient="horz" pos="2160"/>
        <p:guide pos="3840"/>
      </p:guideLst>
    </p:cSldViewPr>
  </p:slideViewPr>
  <p:notesTextViewPr>
    <p:cViewPr>
      <p:scale>
        <a:sx n="1" d="1"/>
        <a:sy n="1" d="1"/>
      </p:scale>
      <p:origin x="0" y="0"/>
    </p:cViewPr>
  </p:notesTextViewPr>
  <p:notesViewPr>
    <p:cSldViewPr snapToGrid="0" snapToObjects="1">
      <p:cViewPr varScale="1">
        <p:scale>
          <a:sx n="55" d="100"/>
          <a:sy n="55" d="100"/>
        </p:scale>
        <p:origin x="202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font" Target="fonts/font6.fntdata"/><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font" Target="fonts/font1.fntdata"/><Relationship Id="rId42"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handoutMaster" Target="handoutMasters/handoutMaster1.xml"/><Relationship Id="rId38" Type="http://schemas.openxmlformats.org/officeDocument/2006/relationships/font" Target="fonts/font5.fntdata"/><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notesMaster" Target="notesMasters/notesMaster1.xml"/><Relationship Id="rId37" Type="http://schemas.openxmlformats.org/officeDocument/2006/relationships/font" Target="fonts/font4.fntdata"/><Relationship Id="rId40" Type="http://schemas.openxmlformats.org/officeDocument/2006/relationships/font" Target="fonts/font7.fntdata"/><Relationship Id="rId45"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font" Target="fonts/font3.fntdata"/><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font" Target="fonts/font2.fntdata"/><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7A7BA6-C638-465B-9AAD-85D10B1E07AD}" type="datetimeFigureOut">
              <a:rPr lang="en-GB" smtClean="0"/>
              <a:t>23/01/2024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C142D4-5647-4A56-9986-C5881B7B5362}" type="slidenum">
              <a:rPr lang="en-GB" smtClean="0"/>
              <a:t>‹#›</a:t>
            </a:fld>
            <a:endParaRPr lang="en-GB"/>
          </a:p>
        </p:txBody>
      </p:sp>
    </p:spTree>
    <p:extLst>
      <p:ext uri="{BB962C8B-B14F-4D97-AF65-F5344CB8AC3E}">
        <p14:creationId xmlns:p14="http://schemas.microsoft.com/office/powerpoint/2010/main" val="196926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303045-9E18-4723-8DEC-FFCFCD854557}" type="datetimeFigureOut">
              <a:rPr lang="en-GB" smtClean="0"/>
              <a:t>23/01/2024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C7F705-F937-46CB-A48B-0D9E19179A36}" type="slidenum">
              <a:rPr lang="en-GB" smtClean="0"/>
              <a:t>‹#›</a:t>
            </a:fld>
            <a:endParaRPr lang="en-GB"/>
          </a:p>
        </p:txBody>
      </p:sp>
    </p:spTree>
    <p:extLst>
      <p:ext uri="{BB962C8B-B14F-4D97-AF65-F5344CB8AC3E}">
        <p14:creationId xmlns:p14="http://schemas.microsoft.com/office/powerpoint/2010/main" val="1292058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1</a:t>
            </a:fld>
            <a:endParaRPr lang="en-GB"/>
          </a:p>
        </p:txBody>
      </p:sp>
    </p:spTree>
    <p:extLst>
      <p:ext uri="{BB962C8B-B14F-4D97-AF65-F5344CB8AC3E}">
        <p14:creationId xmlns:p14="http://schemas.microsoft.com/office/powerpoint/2010/main" val="322071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25</a:t>
            </a:fld>
            <a:endParaRPr lang="en-GB"/>
          </a:p>
        </p:txBody>
      </p:sp>
    </p:spTree>
    <p:extLst>
      <p:ext uri="{BB962C8B-B14F-4D97-AF65-F5344CB8AC3E}">
        <p14:creationId xmlns:p14="http://schemas.microsoft.com/office/powerpoint/2010/main" val="24220006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250959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36541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2"/>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452402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2777072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3237451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Tree>
    <p:extLst>
      <p:ext uri="{BB962C8B-B14F-4D97-AF65-F5344CB8AC3E}">
        <p14:creationId xmlns:p14="http://schemas.microsoft.com/office/powerpoint/2010/main" val="379372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r>
              <a:rPr lang="en-GB" noProof="0"/>
              <a:t>www.teachingenglish.org.uk</a:t>
            </a:r>
            <a:endParaRPr lang="en-GB" noProof="0" dirty="0"/>
          </a:p>
        </p:txBody>
      </p:sp>
      <p:sp>
        <p:nvSpPr>
          <p:cNvPr id="5" name="Slide Number Placeholder 4"/>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37743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a:t>
            </a:r>
            <a:r>
              <a:rPr lang="en-US" dirty="0"/>
              <a:t> to edit Master title style</a:t>
            </a:r>
          </a:p>
        </p:txBody>
      </p:sp>
      <p:sp>
        <p:nvSpPr>
          <p:cNvPr id="3" name="Content Placeholder 2"/>
          <p:cNvSpPr>
            <a:spLocks noGrp="1"/>
          </p:cNvSpPr>
          <p:nvPr>
            <p:ph idx="1" hasCustomPrompt="1"/>
          </p:nvPr>
        </p:nvSpPr>
        <p:spPr/>
        <p:txBody>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11"/>
          </p:nvPr>
        </p:nvSpPr>
        <p:spPr/>
        <p:txBody>
          <a:bodyPr/>
          <a:lstStyle/>
          <a:p>
            <a:r>
              <a:rPr lang="en-GB" noProof="0"/>
              <a:t>www.teachingenglish.org.uk</a:t>
            </a:r>
            <a:endParaRPr lang="en-GB" noProof="0" dirty="0"/>
          </a:p>
        </p:txBody>
      </p:sp>
      <p:sp>
        <p:nvSpPr>
          <p:cNvPr id="6" name="Slide Number Placeholder 5"/>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74470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columns">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 to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a:t>
            </a:r>
            <a:r>
              <a:rPr lang="en-GB" noProof="0" dirty="0"/>
              <a:t>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US"/>
              <a:t>www.teachingenglish.org.uk</a:t>
            </a:r>
            <a:endParaRPr lang="en-US"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33508955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column - lef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a:t>
            </a:r>
            <a:r>
              <a:rPr lang="en-GB" noProof="0" dirty="0"/>
              <a:t>to</a:t>
            </a:r>
            <a:r>
              <a:rPr lang="en-US" dirty="0"/>
              <a:t>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5686E00B-4C6B-434C-80C9-F98EF22F317A}"/>
              </a:ext>
            </a:extLst>
          </p:cNvPr>
          <p:cNvSpPr>
            <a:spLocks noGrp="1"/>
          </p:cNvSpPr>
          <p:nvPr>
            <p:ph type="pic" sz="quarter" idx="13"/>
          </p:nvPr>
        </p:nvSpPr>
        <p:spPr>
          <a:xfrm>
            <a:off x="6264000" y="1512002"/>
            <a:ext cx="5328000" cy="4500563"/>
          </a:xfrm>
        </p:spPr>
        <p:txBody>
          <a:bodyPr/>
          <a:lstStyle/>
          <a:p>
            <a:endParaRPr lang="en-GB" noProof="0" dirty="0"/>
          </a:p>
        </p:txBody>
      </p:sp>
    </p:spTree>
    <p:extLst>
      <p:ext uri="{BB962C8B-B14F-4D97-AF65-F5344CB8AC3E}">
        <p14:creationId xmlns:p14="http://schemas.microsoft.com/office/powerpoint/2010/main" val="29251592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 column - righ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to edit Master title style</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FCB1FB70-6F45-E74A-AF01-AB7AE7B3B932}"/>
              </a:ext>
            </a:extLst>
          </p:cNvPr>
          <p:cNvSpPr>
            <a:spLocks noGrp="1"/>
          </p:cNvSpPr>
          <p:nvPr>
            <p:ph type="pic" sz="quarter" idx="13"/>
          </p:nvPr>
        </p:nvSpPr>
        <p:spPr>
          <a:xfrm>
            <a:off x="648000" y="1511999"/>
            <a:ext cx="5328000" cy="4500000"/>
          </a:xfrm>
        </p:spPr>
        <p:txBody>
          <a:bodyPr/>
          <a:lstStyle/>
          <a:p>
            <a:endParaRPr lang="en-GB" noProof="0" dirty="0"/>
          </a:p>
        </p:txBody>
      </p:sp>
    </p:spTree>
    <p:extLst>
      <p:ext uri="{BB962C8B-B14F-4D97-AF65-F5344CB8AC3E}">
        <p14:creationId xmlns:p14="http://schemas.microsoft.com/office/powerpoint/2010/main" val="2992826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bg2"/>
                </a:solidFill>
              </a:defRPr>
            </a:lvl1pPr>
          </a:lstStyle>
          <a:p>
            <a:r>
              <a:rPr lang="en-GB" noProof="0"/>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0504371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noProof="0"/>
              <a:t>www.teachingenglish.org.uk</a:t>
            </a:r>
            <a:endParaRPr lang="en-GB" noProof="0" dirty="0"/>
          </a:p>
        </p:txBody>
      </p:sp>
      <p:sp>
        <p:nvSpPr>
          <p:cNvPr id="4" name="Slide Number Placeholder 3"/>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6340101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3516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793448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t>
            </a:r>
            <a:r>
              <a:rPr lang="en-GB" noProof="0" dirty="0"/>
              <a:t>edit</a:t>
            </a:r>
            <a:r>
              <a:rPr lang="en-US" dirty="0"/>
              <a: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4068860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279331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US" dirty="0"/>
              <a:t>Click to </a:t>
            </a:r>
            <a:r>
              <a:rPr lang="en-GB" noProof="0" dirty="0"/>
              <a:t>edit</a:t>
            </a:r>
            <a:r>
              <a:rPr lang="en-US" dirty="0"/>
              <a: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05145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Footer Placeholder 4">
            <a:extLst>
              <a:ext uri="{FF2B5EF4-FFF2-40B4-BE49-F238E27FC236}">
                <a16:creationId xmlns:a16="http://schemas.microsoft.com/office/drawing/2014/main" id="{DBCC5060-0956-494D-BDA8-83E48EFB48B7}"/>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spTree>
    <p:extLst>
      <p:ext uri="{BB962C8B-B14F-4D97-AF65-F5344CB8AC3E}">
        <p14:creationId xmlns:p14="http://schemas.microsoft.com/office/powerpoint/2010/main" val="1112072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accent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939506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33421585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theme" Target="../theme/theme4.xml"/><Relationship Id="rId4"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78144029-A22A-9A49-B9EE-98B449D69D85}"/>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a:t>Click to edit Master title style</a:t>
            </a:r>
            <a:endParaRPr lang="en-US" dirty="0"/>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673088132"/>
      </p:ext>
    </p:extLst>
  </p:cSld>
  <p:clrMap bg1="dk1" tx1="lt1" bg2="dk2" tx2="lt2" accent1="accent1" accent2="accent2" accent3="accent3" accent4="accent4" accent5="accent5" accent6="accent6" hlink="hlink" folHlink="folHlink"/>
  <p:sldLayoutIdLst>
    <p:sldLayoutId id="2147483723" r:id="rId1"/>
    <p:sldLayoutId id="2147483726" r:id="rId2"/>
    <p:sldLayoutId id="2147483745" r:id="rId3"/>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bg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2"/>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2"/>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bg2"/>
        </a:buClr>
        <a:buFont typeface="Arial" panose="020B0604020202020204" pitchFamily="34" charset="0"/>
        <a:buChar char="•"/>
        <a:defRPr sz="1800" kern="1200">
          <a:solidFill>
            <a:schemeClr val="bg2"/>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bg2"/>
        </a:buClr>
        <a:buFont typeface="British Council Sans" panose="020B0504020202020204" pitchFamily="34" charset="0"/>
        <a:buChar char="–"/>
        <a:defRPr sz="18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906F040B-0B1A-1441-942C-BE62348984CF}"/>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a:t>
            </a:r>
            <a:r>
              <a:rPr lang="en-GB" noProof="0" dirty="0"/>
              <a:t>Master</a:t>
            </a:r>
            <a:r>
              <a:rPr lang="en-US" dirty="0"/>
              <a:t>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3102053450"/>
      </p:ext>
    </p:extLst>
  </p:cSld>
  <p:clrMap bg1="dk1" tx1="lt1" bg2="dk2" tx2="lt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3F291D8B-9729-0B42-945A-DB3A4021540D}"/>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58982871"/>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64" r:id="rId3"/>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accent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bg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6BC31D06-11C4-444F-B6A7-6348071675B7}"/>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1119160655"/>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a:t>
            </a:r>
            <a:r>
              <a:rPr lang="en-GB" noProof="0" dirty="0"/>
              <a:t>to</a:t>
            </a:r>
            <a:r>
              <a:rPr lang="en-US" dirty="0"/>
              <a:t> edit Master title style</a:t>
            </a:r>
          </a:p>
        </p:txBody>
      </p:sp>
      <p:sp>
        <p:nvSpPr>
          <p:cNvPr id="3" name="Text Placeholder 2"/>
          <p:cNvSpPr>
            <a:spLocks noGrp="1"/>
          </p:cNvSpPr>
          <p:nvPr>
            <p:ph type="body" idx="1"/>
          </p:nvPr>
        </p:nvSpPr>
        <p:spPr>
          <a:xfrm>
            <a:off x="648000" y="1512000"/>
            <a:ext cx="8136000" cy="4500000"/>
          </a:xfrm>
          <a:prstGeom prst="rect">
            <a:avLst/>
          </a:prstGeom>
        </p:spPr>
        <p:txBody>
          <a:bodyPr vert="horz" lIns="0" tIns="0" rIns="0" bIns="0" rtlCol="0">
            <a:no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3"/>
          </p:nvPr>
        </p:nvSpPr>
        <p:spPr>
          <a:xfrm>
            <a:off x="648000" y="6192000"/>
            <a:ext cx="10439999" cy="180000"/>
          </a:xfrm>
          <a:prstGeom prst="rect">
            <a:avLst/>
          </a:prstGeom>
        </p:spPr>
        <p:txBody>
          <a:bodyPr vert="horz" lIns="0" tIns="0" rIns="0" bIns="0" rtlCol="0" anchor="b" anchorCtr="0"/>
          <a:lstStyle>
            <a:lvl1pPr algn="l">
              <a:defRPr sz="1200">
                <a:solidFill>
                  <a:schemeClr val="tx1"/>
                </a:solidFill>
              </a:defRPr>
            </a:lvl1pPr>
          </a:lstStyle>
          <a:p>
            <a:r>
              <a:rPr lang="en-GB" noProof="0"/>
              <a:t>www.teachingenglish.org.uk</a:t>
            </a:r>
            <a:endParaRPr lang="en-GB" noProof="0" dirty="0"/>
          </a:p>
        </p:txBody>
      </p:sp>
      <p:sp>
        <p:nvSpPr>
          <p:cNvPr id="6" name="Slide Number Placeholder 5"/>
          <p:cNvSpPr>
            <a:spLocks noGrp="1"/>
          </p:cNvSpPr>
          <p:nvPr>
            <p:ph type="sldNum" sz="quarter" idx="4"/>
          </p:nvPr>
        </p:nvSpPr>
        <p:spPr>
          <a:xfrm>
            <a:off x="11088000" y="6192000"/>
            <a:ext cx="504000" cy="180000"/>
          </a:xfrm>
          <a:prstGeom prst="rect">
            <a:avLst/>
          </a:prstGeom>
        </p:spPr>
        <p:txBody>
          <a:bodyPr vert="horz" lIns="0" tIns="0" rIns="0" bIns="0" rtlCol="0" anchor="b" anchorCtr="0"/>
          <a:lstStyle>
            <a:lvl1pPr algn="r">
              <a:defRPr sz="1200" b="1">
                <a:solidFill>
                  <a:schemeClr val="tx2"/>
                </a:solidFill>
              </a:defRPr>
            </a:lvl1pPr>
          </a:lstStyle>
          <a:p>
            <a:fld id="{A36854FA-307F-854E-96D4-DE585DB24BD3}" type="slidenum">
              <a:rPr lang="en-GB" smtClean="0"/>
              <a:pPr/>
              <a:t>‹#›</a:t>
            </a:fld>
            <a:endParaRPr lang="en-GB" dirty="0"/>
          </a:p>
        </p:txBody>
      </p:sp>
      <p:cxnSp>
        <p:nvCxnSpPr>
          <p:cNvPr id="7" name="Straight Connector 6">
            <a:extLst>
              <a:ext uri="{FF2B5EF4-FFF2-40B4-BE49-F238E27FC236}">
                <a16:creationId xmlns:a16="http://schemas.microsoft.com/office/drawing/2014/main" id="{DD557C23-2C1E-6744-965A-EB94DA68E1AC}"/>
              </a:ext>
            </a:extLst>
          </p:cNvPr>
          <p:cNvCxnSpPr/>
          <p:nvPr userDrawn="1"/>
        </p:nvCxnSpPr>
        <p:spPr>
          <a:xfrm>
            <a:off x="648000" y="396000"/>
            <a:ext cx="432000" cy="0"/>
          </a:xfrm>
          <a:prstGeom prst="line">
            <a:avLst/>
          </a:prstGeom>
          <a:ln w="30480" cap="rn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8408318"/>
      </p:ext>
    </p:extLst>
  </p:cSld>
  <p:clrMap bg1="lt1" tx1="dk1" bg2="lt2" tx2="dk2" accent1="accent1" accent2="accent2" accent3="accent3" accent4="accent4" accent5="accent5" accent6="accent6" hlink="hlink" folHlink="folHlink"/>
  <p:sldLayoutIdLst>
    <p:sldLayoutId id="2147483666" r:id="rId1"/>
    <p:sldLayoutId id="2147483662" r:id="rId2"/>
    <p:sldLayoutId id="2147483664" r:id="rId3"/>
    <p:sldLayoutId id="2147483684" r:id="rId4"/>
    <p:sldLayoutId id="2147483685" r:id="rId5"/>
    <p:sldLayoutId id="2147483667" r:id="rId6"/>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512000"/>
            <a:ext cx="10944000" cy="4500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a:t>
            </a:r>
            <a:r>
              <a:rPr lang="en-GB" noProof="0" dirty="0"/>
              <a:t>level</a:t>
            </a:r>
          </a:p>
          <a:p>
            <a:pPr lvl="4"/>
            <a:r>
              <a:rPr lang="en-US" dirty="0"/>
              <a:t>Fifth level</a:t>
            </a:r>
          </a:p>
        </p:txBody>
      </p:sp>
    </p:spTree>
    <p:extLst>
      <p:ext uri="{BB962C8B-B14F-4D97-AF65-F5344CB8AC3E}">
        <p14:creationId xmlns:p14="http://schemas.microsoft.com/office/powerpoint/2010/main" val="3762126171"/>
      </p:ext>
    </p:extLst>
  </p:cSld>
  <p:clrMap bg1="lt1" tx1="dk1" bg2="lt2" tx2="dk2" accent1="accent1" accent2="accent2" accent3="accent3" accent4="accent4" accent5="accent5" accent6="accent6" hlink="hlink" folHlink="folHlink"/>
  <p:sldLayoutIdLst>
    <p:sldLayoutId id="2147483708" r:id="rId1"/>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5.xml"/><Relationship Id="rId4" Type="http://schemas.openxmlformats.org/officeDocument/2006/relationships/image" Target="../media/image5.sv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jpg"/><Relationship Id="rId1" Type="http://schemas.openxmlformats.org/officeDocument/2006/relationships/slideLayout" Target="../slideLayouts/slideLayout15.xml"/><Relationship Id="rId4" Type="http://schemas.openxmlformats.org/officeDocument/2006/relationships/image" Target="../media/image7.svg"/></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48000" y="2700000"/>
            <a:ext cx="6876000" cy="729000"/>
          </a:xfrm>
        </p:spPr>
        <p:txBody>
          <a:bodyPr>
            <a:normAutofit fontScale="90000"/>
          </a:bodyPr>
          <a:lstStyle/>
          <a:p>
            <a:r>
              <a:rPr lang="en-GB" dirty="0"/>
              <a:t>Creativity and Innovation</a:t>
            </a:r>
          </a:p>
        </p:txBody>
      </p:sp>
      <p:sp>
        <p:nvSpPr>
          <p:cNvPr id="4" name="Subtitle 3"/>
          <p:cNvSpPr>
            <a:spLocks noGrp="1"/>
          </p:cNvSpPr>
          <p:nvPr>
            <p:ph type="subTitle" idx="1"/>
          </p:nvPr>
        </p:nvSpPr>
        <p:spPr/>
        <p:txBody>
          <a:bodyPr>
            <a:normAutofit/>
          </a:bodyPr>
          <a:lstStyle/>
          <a:p>
            <a:r>
              <a:rPr lang="en-GB" dirty="0"/>
              <a:t>TeachingEnglish lesson</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13" name="Text Placeholder 12">
            <a:extLst>
              <a:ext uri="{FF2B5EF4-FFF2-40B4-BE49-F238E27FC236}">
                <a16:creationId xmlns:a16="http://schemas.microsoft.com/office/drawing/2014/main" id="{50EC0CEC-1BF7-FB4F-8AF9-847F9A9BB220}"/>
              </a:ext>
            </a:extLst>
          </p:cNvPr>
          <p:cNvSpPr>
            <a:spLocks noGrp="1"/>
          </p:cNvSpPr>
          <p:nvPr>
            <p:ph type="body" sz="quarter" idx="13"/>
          </p:nvPr>
        </p:nvSpPr>
        <p:spPr/>
        <p:txBody>
          <a:bodyPr>
            <a:normAutofit fontScale="92500" lnSpcReduction="10000"/>
          </a:bodyPr>
          <a:lstStyle/>
          <a:p>
            <a:r>
              <a:rPr lang="en-US" dirty="0"/>
              <a:t>April </a:t>
            </a:r>
            <a:r>
              <a:rPr lang="en-GB" dirty="0"/>
              <a:t>2020</a:t>
            </a:r>
          </a:p>
        </p:txBody>
      </p:sp>
      <p:sp>
        <p:nvSpPr>
          <p:cNvPr id="5" name="TextBox 4">
            <a:extLst>
              <a:ext uri="{FF2B5EF4-FFF2-40B4-BE49-F238E27FC236}">
                <a16:creationId xmlns:a16="http://schemas.microsoft.com/office/drawing/2014/main" id="{88555051-4B29-D942-AA20-875F9F7069EE}"/>
              </a:ext>
            </a:extLst>
          </p:cNvPr>
          <p:cNvSpPr txBox="1"/>
          <p:nvPr/>
        </p:nvSpPr>
        <p:spPr>
          <a:xfrm>
            <a:off x="3699982" y="200972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569505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BD8593F-A857-344A-AB3A-9832FA32EA64}"/>
              </a:ext>
            </a:extLst>
          </p:cNvPr>
          <p:cNvSpPr>
            <a:spLocks noGrp="1"/>
          </p:cNvSpPr>
          <p:nvPr>
            <p:ph type="ftr" sz="quarter" idx="11"/>
          </p:nvPr>
        </p:nvSpPr>
        <p:spPr/>
        <p:txBody>
          <a:bodyPr/>
          <a:lstStyle/>
          <a:p>
            <a:r>
              <a:rPr lang="en-GB" noProof="0"/>
              <a:t>www.teachingenglish.org.uk</a:t>
            </a:r>
            <a:endParaRPr lang="en-GB" noProof="0" dirty="0"/>
          </a:p>
        </p:txBody>
      </p:sp>
      <p:sp>
        <p:nvSpPr>
          <p:cNvPr id="5" name="Title 6">
            <a:extLst>
              <a:ext uri="{FF2B5EF4-FFF2-40B4-BE49-F238E27FC236}">
                <a16:creationId xmlns:a16="http://schemas.microsoft.com/office/drawing/2014/main" id="{78E97F2D-EAF0-3A45-B408-CF4966717E7E}"/>
              </a:ext>
            </a:extLst>
          </p:cNvPr>
          <p:cNvSpPr txBox="1">
            <a:spLocks/>
          </p:cNvSpPr>
          <p:nvPr/>
        </p:nvSpPr>
        <p:spPr>
          <a:xfrm>
            <a:off x="800400" y="656400"/>
            <a:ext cx="10944000" cy="792000"/>
          </a:xfrm>
          <a:prstGeom prst="rect">
            <a:avLst/>
          </a:prstGeom>
        </p:spPr>
        <p:txBody>
          <a:bodyPr vert="horz" lIns="0" tIns="0" rIns="0" bIns="0" rtlCol="0" anchor="t" anchorCtr="0">
            <a:noAutofit/>
          </a:bodyPr>
          <a:lst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a:lstStyle>
          <a:p>
            <a:r>
              <a:rPr lang="en-US"/>
              <a:t>Creativity and Innovation  </a:t>
            </a:r>
            <a:endParaRPr lang="en-GB" dirty="0"/>
          </a:p>
        </p:txBody>
      </p:sp>
      <p:sp>
        <p:nvSpPr>
          <p:cNvPr id="6" name="Content Placeholder 5">
            <a:extLst>
              <a:ext uri="{FF2B5EF4-FFF2-40B4-BE49-F238E27FC236}">
                <a16:creationId xmlns:a16="http://schemas.microsoft.com/office/drawing/2014/main" id="{A872E894-021C-1744-AF1C-792FA118A2FA}"/>
              </a:ext>
            </a:extLst>
          </p:cNvPr>
          <p:cNvSpPr>
            <a:spLocks noGrp="1"/>
          </p:cNvSpPr>
          <p:nvPr>
            <p:ph idx="1"/>
          </p:nvPr>
        </p:nvSpPr>
        <p:spPr>
          <a:xfrm>
            <a:off x="1474771" y="1974579"/>
            <a:ext cx="8786456" cy="4500000"/>
          </a:xfrm>
        </p:spPr>
        <p:txBody>
          <a:bodyPr/>
          <a:lstStyle/>
          <a:p>
            <a:pPr algn="ctr"/>
            <a:r>
              <a:rPr lang="en-GB" dirty="0"/>
              <a:t>Answers…</a:t>
            </a:r>
          </a:p>
          <a:p>
            <a:pPr algn="ctr"/>
            <a:r>
              <a:rPr lang="en-GB" b="0" dirty="0"/>
              <a:t>Have you written your answers on a piece of paper?</a:t>
            </a:r>
          </a:p>
          <a:p>
            <a:pPr algn="ctr"/>
            <a:r>
              <a:rPr lang="en-GB" b="0" dirty="0"/>
              <a:t>Hold your paper up to the camera so your answers are visible</a:t>
            </a:r>
          </a:p>
          <a:p>
            <a:pPr algn="ctr"/>
            <a:endParaRPr lang="en-GB" dirty="0"/>
          </a:p>
        </p:txBody>
      </p:sp>
    </p:spTree>
    <p:extLst>
      <p:ext uri="{BB962C8B-B14F-4D97-AF65-F5344CB8AC3E}">
        <p14:creationId xmlns:p14="http://schemas.microsoft.com/office/powerpoint/2010/main" val="2840261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BD8593F-A857-344A-AB3A-9832FA32EA64}"/>
              </a:ext>
            </a:extLst>
          </p:cNvPr>
          <p:cNvSpPr>
            <a:spLocks noGrp="1"/>
          </p:cNvSpPr>
          <p:nvPr>
            <p:ph type="ftr" sz="quarter" idx="11"/>
          </p:nvPr>
        </p:nvSpPr>
        <p:spPr/>
        <p:txBody>
          <a:bodyPr/>
          <a:lstStyle/>
          <a:p>
            <a:r>
              <a:rPr lang="en-GB" noProof="0"/>
              <a:t>www.teachingenglish.org.uk</a:t>
            </a:r>
            <a:endParaRPr lang="en-GB" noProof="0" dirty="0"/>
          </a:p>
        </p:txBody>
      </p:sp>
      <p:sp>
        <p:nvSpPr>
          <p:cNvPr id="5" name="Title 6">
            <a:extLst>
              <a:ext uri="{FF2B5EF4-FFF2-40B4-BE49-F238E27FC236}">
                <a16:creationId xmlns:a16="http://schemas.microsoft.com/office/drawing/2014/main" id="{78E97F2D-EAF0-3A45-B408-CF4966717E7E}"/>
              </a:ext>
            </a:extLst>
          </p:cNvPr>
          <p:cNvSpPr txBox="1">
            <a:spLocks/>
          </p:cNvSpPr>
          <p:nvPr/>
        </p:nvSpPr>
        <p:spPr>
          <a:xfrm>
            <a:off x="800400" y="656400"/>
            <a:ext cx="10944000" cy="792000"/>
          </a:xfrm>
          <a:prstGeom prst="rect">
            <a:avLst/>
          </a:prstGeom>
        </p:spPr>
        <p:txBody>
          <a:bodyPr vert="horz" lIns="0" tIns="0" rIns="0" bIns="0" rtlCol="0" anchor="t" anchorCtr="0">
            <a:noAutofit/>
          </a:bodyPr>
          <a:lst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a:lstStyle>
          <a:p>
            <a:r>
              <a:rPr lang="en-US"/>
              <a:t>Creativity and Innovation  </a:t>
            </a:r>
            <a:endParaRPr lang="en-GB" dirty="0"/>
          </a:p>
        </p:txBody>
      </p:sp>
      <p:sp>
        <p:nvSpPr>
          <p:cNvPr id="6" name="Content Placeholder 5">
            <a:extLst>
              <a:ext uri="{FF2B5EF4-FFF2-40B4-BE49-F238E27FC236}">
                <a16:creationId xmlns:a16="http://schemas.microsoft.com/office/drawing/2014/main" id="{A872E894-021C-1744-AF1C-792FA118A2FA}"/>
              </a:ext>
            </a:extLst>
          </p:cNvPr>
          <p:cNvSpPr>
            <a:spLocks noGrp="1"/>
          </p:cNvSpPr>
          <p:nvPr>
            <p:ph idx="1"/>
          </p:nvPr>
        </p:nvSpPr>
        <p:spPr>
          <a:xfrm>
            <a:off x="1474771" y="1598061"/>
            <a:ext cx="8786456" cy="3124546"/>
          </a:xfrm>
        </p:spPr>
        <p:txBody>
          <a:bodyPr/>
          <a:lstStyle/>
          <a:p>
            <a:r>
              <a:rPr lang="en-GB" dirty="0"/>
              <a:t>Answers…</a:t>
            </a:r>
          </a:p>
          <a:p>
            <a:r>
              <a:rPr lang="en-GB" dirty="0"/>
              <a:t>A: </a:t>
            </a:r>
            <a:r>
              <a:rPr lang="en-GB" b="0" dirty="0"/>
              <a:t>Get your legs moving</a:t>
            </a:r>
          </a:p>
          <a:p>
            <a:r>
              <a:rPr lang="en-GB" dirty="0"/>
              <a:t>B: </a:t>
            </a:r>
            <a:r>
              <a:rPr lang="en-GB" b="0" dirty="0"/>
              <a:t>Daydream</a:t>
            </a:r>
          </a:p>
          <a:p>
            <a:r>
              <a:rPr lang="en-GB" dirty="0"/>
              <a:t>C: </a:t>
            </a:r>
            <a:r>
              <a:rPr lang="en-GB" b="0" dirty="0"/>
              <a:t>Think outside the box</a:t>
            </a:r>
          </a:p>
          <a:p>
            <a:r>
              <a:rPr lang="en-GB" dirty="0"/>
              <a:t>D: </a:t>
            </a:r>
            <a:r>
              <a:rPr lang="en-GB" b="0" dirty="0"/>
              <a:t>Have a good laugh</a:t>
            </a:r>
          </a:p>
          <a:p>
            <a:r>
              <a:rPr lang="en-GB" dirty="0"/>
              <a:t>E: </a:t>
            </a:r>
            <a:r>
              <a:rPr lang="en-GB" b="0" dirty="0"/>
              <a:t>Noise</a:t>
            </a:r>
          </a:p>
          <a:p>
            <a:pPr algn="ctr"/>
            <a:endParaRPr lang="en-GB" dirty="0"/>
          </a:p>
        </p:txBody>
      </p:sp>
    </p:spTree>
    <p:extLst>
      <p:ext uri="{BB962C8B-B14F-4D97-AF65-F5344CB8AC3E}">
        <p14:creationId xmlns:p14="http://schemas.microsoft.com/office/powerpoint/2010/main" val="2516150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BD8593F-A857-344A-AB3A-9832FA32EA64}"/>
              </a:ext>
            </a:extLst>
          </p:cNvPr>
          <p:cNvSpPr>
            <a:spLocks noGrp="1"/>
          </p:cNvSpPr>
          <p:nvPr>
            <p:ph type="ftr" sz="quarter" idx="11"/>
          </p:nvPr>
        </p:nvSpPr>
        <p:spPr/>
        <p:txBody>
          <a:bodyPr/>
          <a:lstStyle/>
          <a:p>
            <a:r>
              <a:rPr lang="en-GB" noProof="0"/>
              <a:t>www.teachingenglish.org.uk</a:t>
            </a:r>
            <a:endParaRPr lang="en-GB" noProof="0" dirty="0"/>
          </a:p>
        </p:txBody>
      </p:sp>
      <p:sp>
        <p:nvSpPr>
          <p:cNvPr id="5" name="Title 6">
            <a:extLst>
              <a:ext uri="{FF2B5EF4-FFF2-40B4-BE49-F238E27FC236}">
                <a16:creationId xmlns:a16="http://schemas.microsoft.com/office/drawing/2014/main" id="{78E97F2D-EAF0-3A45-B408-CF4966717E7E}"/>
              </a:ext>
            </a:extLst>
          </p:cNvPr>
          <p:cNvSpPr txBox="1">
            <a:spLocks/>
          </p:cNvSpPr>
          <p:nvPr/>
        </p:nvSpPr>
        <p:spPr>
          <a:xfrm>
            <a:off x="800400" y="656400"/>
            <a:ext cx="10944000" cy="792000"/>
          </a:xfrm>
          <a:prstGeom prst="rect">
            <a:avLst/>
          </a:prstGeom>
        </p:spPr>
        <p:txBody>
          <a:bodyPr vert="horz" lIns="0" tIns="0" rIns="0" bIns="0" rtlCol="0" anchor="t" anchorCtr="0">
            <a:noAutofit/>
          </a:bodyPr>
          <a:lst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a:lstStyle>
          <a:p>
            <a:r>
              <a:rPr lang="en-US"/>
              <a:t>Creativity and Innovation  </a:t>
            </a:r>
            <a:endParaRPr lang="en-GB" dirty="0"/>
          </a:p>
        </p:txBody>
      </p:sp>
      <p:sp>
        <p:nvSpPr>
          <p:cNvPr id="3" name="Content Placeholder 2">
            <a:extLst>
              <a:ext uri="{FF2B5EF4-FFF2-40B4-BE49-F238E27FC236}">
                <a16:creationId xmlns:a16="http://schemas.microsoft.com/office/drawing/2014/main" id="{41C033EF-7AA9-AF48-8752-6E30F348B323}"/>
              </a:ext>
            </a:extLst>
          </p:cNvPr>
          <p:cNvSpPr>
            <a:spLocks noGrp="1"/>
          </p:cNvSpPr>
          <p:nvPr>
            <p:ph idx="1"/>
          </p:nvPr>
        </p:nvSpPr>
        <p:spPr>
          <a:xfrm>
            <a:off x="1516828" y="1834730"/>
            <a:ext cx="9457764" cy="2522118"/>
          </a:xfrm>
        </p:spPr>
        <p:txBody>
          <a:bodyPr/>
          <a:lstStyle/>
          <a:p>
            <a:r>
              <a:rPr lang="en-GB" dirty="0"/>
              <a:t>You are going to look at each of the paragraphs again.</a:t>
            </a:r>
          </a:p>
          <a:p>
            <a:pPr marL="457200" indent="-457200">
              <a:buFont typeface="+mj-lt"/>
              <a:buAutoNum type="arabicPeriod"/>
            </a:pPr>
            <a:r>
              <a:rPr lang="en-GB" b="0" dirty="0"/>
              <a:t>In each paragraph, find words and phrases that have a similar meaning to the headings of each section.</a:t>
            </a:r>
          </a:p>
          <a:p>
            <a:pPr marL="457200" indent="-457200">
              <a:buFont typeface="+mj-lt"/>
              <a:buAutoNum type="arabicPeriod"/>
            </a:pPr>
            <a:r>
              <a:rPr lang="en-GB" b="0" dirty="0"/>
              <a:t>Why do you think the author uses these, rather than repeating the word(s) in the title?</a:t>
            </a:r>
          </a:p>
          <a:p>
            <a:endParaRPr lang="en-GB" dirty="0"/>
          </a:p>
          <a:p>
            <a:endParaRPr lang="en-GB" dirty="0"/>
          </a:p>
        </p:txBody>
      </p:sp>
      <p:pic>
        <p:nvPicPr>
          <p:cNvPr id="7" name="Graphic 6">
            <a:extLst>
              <a:ext uri="{FF2B5EF4-FFF2-40B4-BE49-F238E27FC236}">
                <a16:creationId xmlns:a16="http://schemas.microsoft.com/office/drawing/2014/main" id="{A4D8EA9E-BF5D-E540-92AF-D1CD2CD98AD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20061" y="1402930"/>
            <a:ext cx="792000" cy="792000"/>
          </a:xfrm>
          <a:prstGeom prst="rect">
            <a:avLst/>
          </a:prstGeom>
        </p:spPr>
      </p:pic>
    </p:spTree>
    <p:extLst>
      <p:ext uri="{BB962C8B-B14F-4D97-AF65-F5344CB8AC3E}">
        <p14:creationId xmlns:p14="http://schemas.microsoft.com/office/powerpoint/2010/main" val="446529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6443636-5D47-E84A-A33B-0EF868D4DBF2}"/>
              </a:ext>
            </a:extLst>
          </p:cNvPr>
          <p:cNvSpPr>
            <a:spLocks noGrp="1"/>
          </p:cNvSpPr>
          <p:nvPr>
            <p:ph type="title"/>
          </p:nvPr>
        </p:nvSpPr>
        <p:spPr/>
        <p:txBody>
          <a:bodyPr/>
          <a:lstStyle/>
          <a:p>
            <a:r>
              <a:rPr lang="en-US" dirty="0"/>
              <a:t>Creativity and Innovation  </a:t>
            </a:r>
            <a:endParaRPr lang="en-GB" dirty="0"/>
          </a:p>
        </p:txBody>
      </p:sp>
      <p:sp>
        <p:nvSpPr>
          <p:cNvPr id="5" name="Footer Placeholder 4">
            <a:extLst>
              <a:ext uri="{FF2B5EF4-FFF2-40B4-BE49-F238E27FC236}">
                <a16:creationId xmlns:a16="http://schemas.microsoft.com/office/drawing/2014/main" id="{68570292-7A72-E946-ADDD-828AC4D3629F}"/>
              </a:ext>
            </a:extLst>
          </p:cNvPr>
          <p:cNvSpPr>
            <a:spLocks noGrp="1"/>
          </p:cNvSpPr>
          <p:nvPr>
            <p:ph type="ftr" sz="quarter" idx="11"/>
          </p:nvPr>
        </p:nvSpPr>
        <p:spPr/>
        <p:txBody>
          <a:bodyPr/>
          <a:lstStyle/>
          <a:p>
            <a:r>
              <a:rPr lang="en-GB"/>
              <a:t>www.teachingenglish.org.uk</a:t>
            </a:r>
            <a:endParaRPr lang="en-GB" dirty="0"/>
          </a:p>
        </p:txBody>
      </p:sp>
      <p:sp>
        <p:nvSpPr>
          <p:cNvPr id="2" name="Rectangle 1">
            <a:extLst>
              <a:ext uri="{FF2B5EF4-FFF2-40B4-BE49-F238E27FC236}">
                <a16:creationId xmlns:a16="http://schemas.microsoft.com/office/drawing/2014/main" id="{3C37F7D9-612A-854C-89D7-52497CD884F4}"/>
              </a:ext>
            </a:extLst>
          </p:cNvPr>
          <p:cNvSpPr/>
          <p:nvPr/>
        </p:nvSpPr>
        <p:spPr>
          <a:xfrm>
            <a:off x="599999" y="1335863"/>
            <a:ext cx="7296113" cy="4041684"/>
          </a:xfrm>
          <a:prstGeom prst="rect">
            <a:avLst/>
          </a:prstGeom>
        </p:spPr>
        <p:txBody>
          <a:bodyPr wrap="square">
            <a:spAutoFit/>
          </a:bodyPr>
          <a:lstStyle/>
          <a:p>
            <a:pPr marL="180340" algn="just">
              <a:lnSpc>
                <a:spcPct val="115000"/>
              </a:lnSpc>
              <a:spcAft>
                <a:spcPts val="600"/>
              </a:spcAft>
            </a:pPr>
            <a:r>
              <a:rPr lang="en-GB" b="1" dirty="0">
                <a:latin typeface="Arial" panose="020B0604020202020204" pitchFamily="34" charset="0"/>
                <a:ea typeface="Times New Roman" panose="02020603050405020304" pitchFamily="18" charset="0"/>
                <a:cs typeface="Arial" panose="020B0604020202020204" pitchFamily="34" charset="0"/>
              </a:rPr>
              <a:t>A: Get your legs moving</a:t>
            </a:r>
          </a:p>
          <a:p>
            <a:pPr marL="180340" algn="just">
              <a:lnSpc>
                <a:spcPct val="115000"/>
              </a:lnSpc>
              <a:spcAft>
                <a:spcPts val="600"/>
              </a:spcAft>
            </a:pPr>
            <a:r>
              <a:rPr lang="en-GB" dirty="0">
                <a:latin typeface="Arial" panose="020B0604020202020204" pitchFamily="34" charset="0"/>
                <a:ea typeface="Times New Roman" panose="02020603050405020304" pitchFamily="18" charset="0"/>
                <a:cs typeface="Arial" panose="020B0604020202020204" pitchFamily="34" charset="0"/>
              </a:rPr>
              <a:t>In a recent experiment, scientists gave the same task to a group of people who stayed sitting down and to a group who went for a stroll outside. What they found supports what many people believe, that getting out and about is very good for creativity. In fact, 100 per cent of the group that went for a walk produced better quality ideas and produced them more quickly. </a:t>
            </a:r>
          </a:p>
          <a:p>
            <a:pPr marL="180340" algn="just">
              <a:lnSpc>
                <a:spcPct val="115000"/>
              </a:lnSpc>
              <a:spcAft>
                <a:spcPts val="600"/>
              </a:spcAft>
            </a:pPr>
            <a:r>
              <a:rPr lang="en-GB" dirty="0">
                <a:latin typeface="Arial" panose="020B0604020202020204" pitchFamily="34" charset="0"/>
                <a:ea typeface="Times New Roman" panose="02020603050405020304" pitchFamily="18" charset="0"/>
                <a:cs typeface="Arial" panose="020B0604020202020204" pitchFamily="34" charset="0"/>
              </a:rPr>
              <a:t>The researchers then compared a group walking on a treadmill inside with those stretching their legs outside and found that while being outside was good for creativity, even walking on a treadmill helped, which suggests that it is the movement which is most important.</a:t>
            </a:r>
            <a:endParaRPr lang="en-GB"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3" name="Rectangle 2">
            <a:extLst>
              <a:ext uri="{FF2B5EF4-FFF2-40B4-BE49-F238E27FC236}">
                <a16:creationId xmlns:a16="http://schemas.microsoft.com/office/drawing/2014/main" id="{1D1D8929-FFCA-4047-BBF7-2BE9F5D424E2}"/>
              </a:ext>
            </a:extLst>
          </p:cNvPr>
          <p:cNvSpPr/>
          <p:nvPr/>
        </p:nvSpPr>
        <p:spPr>
          <a:xfrm>
            <a:off x="8961117" y="1817547"/>
            <a:ext cx="2860135" cy="2062103"/>
          </a:xfrm>
          <a:prstGeom prst="rect">
            <a:avLst/>
          </a:prstGeom>
        </p:spPr>
        <p:txBody>
          <a:bodyPr wrap="square">
            <a:spAutoFit/>
          </a:bodyPr>
          <a:lstStyle/>
          <a:p>
            <a:r>
              <a:rPr lang="en-GB" sz="1600" dirty="0">
                <a:solidFill>
                  <a:srgbClr val="005CB9"/>
                </a:solidFill>
              </a:rPr>
              <a:t>Find words and phrases that have a similar meaning to the titles of each section</a:t>
            </a:r>
          </a:p>
          <a:p>
            <a:endParaRPr lang="en-GB" sz="1600" dirty="0">
              <a:solidFill>
                <a:srgbClr val="005CB9"/>
              </a:solidFill>
            </a:endParaRPr>
          </a:p>
          <a:p>
            <a:r>
              <a:rPr lang="en-GB" sz="1600" dirty="0">
                <a:solidFill>
                  <a:srgbClr val="005CB9"/>
                </a:solidFill>
              </a:rPr>
              <a:t>Why do you think the author uses these, rather than repeating the word(s) in the title?</a:t>
            </a:r>
          </a:p>
        </p:txBody>
      </p:sp>
    </p:spTree>
    <p:extLst>
      <p:ext uri="{BB962C8B-B14F-4D97-AF65-F5344CB8AC3E}">
        <p14:creationId xmlns:p14="http://schemas.microsoft.com/office/powerpoint/2010/main" val="36216041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6443636-5D47-E84A-A33B-0EF868D4DBF2}"/>
              </a:ext>
            </a:extLst>
          </p:cNvPr>
          <p:cNvSpPr>
            <a:spLocks noGrp="1"/>
          </p:cNvSpPr>
          <p:nvPr>
            <p:ph type="title"/>
          </p:nvPr>
        </p:nvSpPr>
        <p:spPr/>
        <p:txBody>
          <a:bodyPr/>
          <a:lstStyle/>
          <a:p>
            <a:r>
              <a:rPr lang="en-US" dirty="0"/>
              <a:t>Creativity and Innovation  </a:t>
            </a:r>
            <a:endParaRPr lang="en-GB" dirty="0"/>
          </a:p>
        </p:txBody>
      </p:sp>
      <p:sp>
        <p:nvSpPr>
          <p:cNvPr id="5" name="Footer Placeholder 4">
            <a:extLst>
              <a:ext uri="{FF2B5EF4-FFF2-40B4-BE49-F238E27FC236}">
                <a16:creationId xmlns:a16="http://schemas.microsoft.com/office/drawing/2014/main" id="{68570292-7A72-E946-ADDD-828AC4D3629F}"/>
              </a:ext>
            </a:extLst>
          </p:cNvPr>
          <p:cNvSpPr>
            <a:spLocks noGrp="1"/>
          </p:cNvSpPr>
          <p:nvPr>
            <p:ph type="ftr" sz="quarter" idx="11"/>
          </p:nvPr>
        </p:nvSpPr>
        <p:spPr/>
        <p:txBody>
          <a:bodyPr/>
          <a:lstStyle/>
          <a:p>
            <a:r>
              <a:rPr lang="en-GB"/>
              <a:t>www.teachingenglish.org.uk</a:t>
            </a:r>
            <a:endParaRPr lang="en-GB" dirty="0"/>
          </a:p>
        </p:txBody>
      </p:sp>
      <p:sp>
        <p:nvSpPr>
          <p:cNvPr id="2" name="Rectangle 1">
            <a:extLst>
              <a:ext uri="{FF2B5EF4-FFF2-40B4-BE49-F238E27FC236}">
                <a16:creationId xmlns:a16="http://schemas.microsoft.com/office/drawing/2014/main" id="{3C37F7D9-612A-854C-89D7-52497CD884F4}"/>
              </a:ext>
            </a:extLst>
          </p:cNvPr>
          <p:cNvSpPr/>
          <p:nvPr/>
        </p:nvSpPr>
        <p:spPr>
          <a:xfrm>
            <a:off x="599999" y="1335863"/>
            <a:ext cx="7468236" cy="4118628"/>
          </a:xfrm>
          <a:prstGeom prst="rect">
            <a:avLst/>
          </a:prstGeom>
        </p:spPr>
        <p:txBody>
          <a:bodyPr wrap="square">
            <a:spAutoFit/>
          </a:bodyPr>
          <a:lstStyle/>
          <a:p>
            <a:pPr marL="180340" algn="just">
              <a:lnSpc>
                <a:spcPct val="115000"/>
              </a:lnSpc>
              <a:spcAft>
                <a:spcPts val="600"/>
              </a:spcAft>
            </a:pPr>
            <a:r>
              <a:rPr lang="en-GB" b="1" dirty="0">
                <a:solidFill>
                  <a:srgbClr val="005CB9"/>
                </a:solidFill>
                <a:latin typeface="Arial" panose="020B0604020202020204" pitchFamily="34" charset="0"/>
                <a:ea typeface="Times New Roman" panose="02020603050405020304" pitchFamily="18" charset="0"/>
                <a:cs typeface="Arial" panose="020B0604020202020204" pitchFamily="34" charset="0"/>
              </a:rPr>
              <a:t>Answers</a:t>
            </a:r>
          </a:p>
          <a:p>
            <a:pPr marL="180340" algn="just">
              <a:lnSpc>
                <a:spcPct val="115000"/>
              </a:lnSpc>
              <a:spcAft>
                <a:spcPts val="600"/>
              </a:spcAft>
            </a:pPr>
            <a:r>
              <a:rPr lang="en-GB" b="1" dirty="0">
                <a:latin typeface="Arial" panose="020B0604020202020204" pitchFamily="34" charset="0"/>
                <a:ea typeface="Times New Roman" panose="02020603050405020304" pitchFamily="18" charset="0"/>
                <a:cs typeface="Arial" panose="020B0604020202020204" pitchFamily="34" charset="0"/>
              </a:rPr>
              <a:t>A: Get your legs moving </a:t>
            </a:r>
          </a:p>
          <a:p>
            <a:pPr marL="180340" algn="just">
              <a:lnSpc>
                <a:spcPct val="115000"/>
              </a:lnSpc>
              <a:spcAft>
                <a:spcPts val="600"/>
              </a:spcAft>
            </a:pPr>
            <a:r>
              <a:rPr lang="en-GB" dirty="0">
                <a:latin typeface="Arial" panose="020B0604020202020204" pitchFamily="34" charset="0"/>
                <a:ea typeface="Times New Roman" panose="02020603050405020304" pitchFamily="18" charset="0"/>
                <a:cs typeface="Arial" panose="020B0604020202020204" pitchFamily="34" charset="0"/>
              </a:rPr>
              <a:t>In a recent experiment, scientists gave the same task to a group of people who stayed sitting down and to a group who </a:t>
            </a:r>
            <a:r>
              <a:rPr lang="en-GB" b="1" dirty="0">
                <a:solidFill>
                  <a:srgbClr val="005CB9"/>
                </a:solidFill>
                <a:latin typeface="Arial" panose="020B0604020202020204" pitchFamily="34" charset="0"/>
                <a:ea typeface="Times New Roman" panose="02020603050405020304" pitchFamily="18" charset="0"/>
                <a:cs typeface="Arial" panose="020B0604020202020204" pitchFamily="34" charset="0"/>
              </a:rPr>
              <a:t>went for a stroll </a:t>
            </a:r>
            <a:r>
              <a:rPr lang="en-GB" dirty="0">
                <a:latin typeface="Arial" panose="020B0604020202020204" pitchFamily="34" charset="0"/>
                <a:ea typeface="Times New Roman" panose="02020603050405020304" pitchFamily="18" charset="0"/>
                <a:cs typeface="Arial" panose="020B0604020202020204" pitchFamily="34" charset="0"/>
              </a:rPr>
              <a:t>outside. What they found supports what many people believe, that </a:t>
            </a:r>
            <a:r>
              <a:rPr lang="en-GB" b="1" dirty="0">
                <a:solidFill>
                  <a:srgbClr val="005CB9"/>
                </a:solidFill>
                <a:latin typeface="Arial" panose="020B0604020202020204" pitchFamily="34" charset="0"/>
                <a:ea typeface="Times New Roman" panose="02020603050405020304" pitchFamily="18" charset="0"/>
                <a:cs typeface="Arial" panose="020B0604020202020204" pitchFamily="34" charset="0"/>
              </a:rPr>
              <a:t>getting out and about </a:t>
            </a:r>
            <a:r>
              <a:rPr lang="en-GB" dirty="0">
                <a:latin typeface="Arial" panose="020B0604020202020204" pitchFamily="34" charset="0"/>
                <a:ea typeface="Times New Roman" panose="02020603050405020304" pitchFamily="18" charset="0"/>
                <a:cs typeface="Arial" panose="020B0604020202020204" pitchFamily="34" charset="0"/>
              </a:rPr>
              <a:t>is very good for creativity. In fact, 100 per cent of the group that </a:t>
            </a:r>
            <a:r>
              <a:rPr lang="en-GB" b="1" dirty="0">
                <a:solidFill>
                  <a:srgbClr val="005CB9"/>
                </a:solidFill>
                <a:latin typeface="Arial" panose="020B0604020202020204" pitchFamily="34" charset="0"/>
                <a:ea typeface="Times New Roman" panose="02020603050405020304" pitchFamily="18" charset="0"/>
                <a:cs typeface="Arial" panose="020B0604020202020204" pitchFamily="34" charset="0"/>
              </a:rPr>
              <a:t>went for a walk </a:t>
            </a:r>
            <a:r>
              <a:rPr lang="en-GB" dirty="0">
                <a:latin typeface="Arial" panose="020B0604020202020204" pitchFamily="34" charset="0"/>
                <a:ea typeface="Times New Roman" panose="02020603050405020304" pitchFamily="18" charset="0"/>
                <a:cs typeface="Arial" panose="020B0604020202020204" pitchFamily="34" charset="0"/>
              </a:rPr>
              <a:t>produced better quality ideas and produced them more quickly. </a:t>
            </a:r>
          </a:p>
          <a:p>
            <a:pPr marL="180340" algn="just">
              <a:lnSpc>
                <a:spcPct val="115000"/>
              </a:lnSpc>
              <a:spcAft>
                <a:spcPts val="600"/>
              </a:spcAft>
            </a:pPr>
            <a:r>
              <a:rPr lang="en-GB" dirty="0">
                <a:latin typeface="Arial" panose="020B0604020202020204" pitchFamily="34" charset="0"/>
                <a:ea typeface="Times New Roman" panose="02020603050405020304" pitchFamily="18" charset="0"/>
                <a:cs typeface="Arial" panose="020B0604020202020204" pitchFamily="34" charset="0"/>
              </a:rPr>
              <a:t>The researchers then compared a group walking on a treadmill inside with those </a:t>
            </a:r>
            <a:r>
              <a:rPr lang="en-GB" b="1" dirty="0">
                <a:solidFill>
                  <a:srgbClr val="005CB9"/>
                </a:solidFill>
                <a:latin typeface="Arial" panose="020B0604020202020204" pitchFamily="34" charset="0"/>
                <a:ea typeface="Times New Roman" panose="02020603050405020304" pitchFamily="18" charset="0"/>
                <a:cs typeface="Arial" panose="020B0604020202020204" pitchFamily="34" charset="0"/>
              </a:rPr>
              <a:t>stretching their legs </a:t>
            </a:r>
            <a:r>
              <a:rPr lang="en-GB" dirty="0">
                <a:latin typeface="Arial" panose="020B0604020202020204" pitchFamily="34" charset="0"/>
                <a:ea typeface="Times New Roman" panose="02020603050405020304" pitchFamily="18" charset="0"/>
                <a:cs typeface="Arial" panose="020B0604020202020204" pitchFamily="34" charset="0"/>
              </a:rPr>
              <a:t>outside and found that while being outside was good for creativity, even walking on a treadmill helped, which suggests that it is the movement which is most important.</a:t>
            </a:r>
            <a:endParaRPr lang="en-GB"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3" name="Rounded Rectangular Callout 2">
            <a:extLst>
              <a:ext uri="{FF2B5EF4-FFF2-40B4-BE49-F238E27FC236}">
                <a16:creationId xmlns:a16="http://schemas.microsoft.com/office/drawing/2014/main" id="{4E9C71DF-7DA4-9341-9145-AE7DF607E5C0}"/>
              </a:ext>
            </a:extLst>
          </p:cNvPr>
          <p:cNvSpPr/>
          <p:nvPr/>
        </p:nvSpPr>
        <p:spPr>
          <a:xfrm>
            <a:off x="8842786" y="1436459"/>
            <a:ext cx="2560321" cy="1468106"/>
          </a:xfrm>
          <a:prstGeom prst="wedgeRoundRectCallout">
            <a:avLst>
              <a:gd name="adj1" fmla="val 119"/>
              <a:gd name="adj2" fmla="val 81419"/>
              <a:gd name="adj3" fmla="val 16667"/>
            </a:avLst>
          </a:prstGeom>
          <a:solidFill>
            <a:schemeClr val="tx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r>
              <a:rPr lang="en-GB" dirty="0"/>
              <a:t>Would this suggestion be useful for you? Why?</a:t>
            </a:r>
          </a:p>
        </p:txBody>
      </p:sp>
    </p:spTree>
    <p:extLst>
      <p:ext uri="{BB962C8B-B14F-4D97-AF65-F5344CB8AC3E}">
        <p14:creationId xmlns:p14="http://schemas.microsoft.com/office/powerpoint/2010/main" val="23794345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6443636-5D47-E84A-A33B-0EF868D4DBF2}"/>
              </a:ext>
            </a:extLst>
          </p:cNvPr>
          <p:cNvSpPr>
            <a:spLocks noGrp="1"/>
          </p:cNvSpPr>
          <p:nvPr>
            <p:ph type="title"/>
          </p:nvPr>
        </p:nvSpPr>
        <p:spPr/>
        <p:txBody>
          <a:bodyPr/>
          <a:lstStyle/>
          <a:p>
            <a:r>
              <a:rPr lang="en-US" dirty="0"/>
              <a:t>Creativity and Innovation  </a:t>
            </a:r>
            <a:endParaRPr lang="en-GB" dirty="0"/>
          </a:p>
        </p:txBody>
      </p:sp>
      <p:sp>
        <p:nvSpPr>
          <p:cNvPr id="5" name="Footer Placeholder 4">
            <a:extLst>
              <a:ext uri="{FF2B5EF4-FFF2-40B4-BE49-F238E27FC236}">
                <a16:creationId xmlns:a16="http://schemas.microsoft.com/office/drawing/2014/main" id="{68570292-7A72-E946-ADDD-828AC4D3629F}"/>
              </a:ext>
            </a:extLst>
          </p:cNvPr>
          <p:cNvSpPr>
            <a:spLocks noGrp="1"/>
          </p:cNvSpPr>
          <p:nvPr>
            <p:ph type="ftr" sz="quarter" idx="11"/>
          </p:nvPr>
        </p:nvSpPr>
        <p:spPr/>
        <p:txBody>
          <a:bodyPr/>
          <a:lstStyle/>
          <a:p>
            <a:r>
              <a:rPr lang="en-GB"/>
              <a:t>www.teachingenglish.org.uk</a:t>
            </a:r>
            <a:endParaRPr lang="en-GB" dirty="0"/>
          </a:p>
        </p:txBody>
      </p:sp>
      <p:sp>
        <p:nvSpPr>
          <p:cNvPr id="6" name="Rectangle 5">
            <a:extLst>
              <a:ext uri="{FF2B5EF4-FFF2-40B4-BE49-F238E27FC236}">
                <a16:creationId xmlns:a16="http://schemas.microsoft.com/office/drawing/2014/main" id="{7DF75583-B8EB-ED4E-B839-BE10406F3A1D}"/>
              </a:ext>
            </a:extLst>
          </p:cNvPr>
          <p:cNvSpPr/>
          <p:nvPr/>
        </p:nvSpPr>
        <p:spPr>
          <a:xfrm>
            <a:off x="475430" y="1367600"/>
            <a:ext cx="6710678" cy="3009093"/>
          </a:xfrm>
          <a:prstGeom prst="rect">
            <a:avLst/>
          </a:prstGeom>
        </p:spPr>
        <p:txBody>
          <a:bodyPr wrap="square">
            <a:spAutoFit/>
          </a:bodyPr>
          <a:lstStyle/>
          <a:p>
            <a:pPr marL="180340" algn="just">
              <a:lnSpc>
                <a:spcPct val="115000"/>
              </a:lnSpc>
              <a:spcAft>
                <a:spcPts val="600"/>
              </a:spcAft>
            </a:pPr>
            <a:r>
              <a:rPr lang="en-GB" b="1" dirty="0">
                <a:latin typeface="Arial" panose="020B0604020202020204" pitchFamily="34" charset="0"/>
                <a:ea typeface="Times New Roman" panose="02020603050405020304" pitchFamily="18" charset="0"/>
              </a:rPr>
              <a:t>B: Daydream</a:t>
            </a:r>
          </a:p>
          <a:p>
            <a:pPr marL="180340" algn="just">
              <a:lnSpc>
                <a:spcPct val="115000"/>
              </a:lnSpc>
              <a:spcAft>
                <a:spcPts val="600"/>
              </a:spcAft>
            </a:pPr>
            <a:r>
              <a:rPr lang="en-GB" dirty="0">
                <a:latin typeface="Arial" panose="020B0604020202020204" pitchFamily="34" charset="0"/>
                <a:ea typeface="Times New Roman" panose="02020603050405020304" pitchFamily="18" charset="0"/>
              </a:rPr>
              <a:t>Your teacher may tell you off for staring out of the window at nothing, but having a wandering mind may be a sign of intelligence and creativity, according to a new study. The scientists recorded brain activity while people lay still, but not asleep, and concluded that daydreaming can help people become better problem-solvers. However, if you’re simply not paying attention when you should be, that clearly isn’t beneficial. </a:t>
            </a:r>
            <a:endParaRPr lang="en-GB" dirty="0">
              <a:effectLst/>
              <a:latin typeface="Arial" panose="020B0604020202020204" pitchFamily="34" charset="0"/>
              <a:ea typeface="Times New Roman" panose="02020603050405020304" pitchFamily="18" charset="0"/>
            </a:endParaRPr>
          </a:p>
        </p:txBody>
      </p:sp>
      <p:sp>
        <p:nvSpPr>
          <p:cNvPr id="9" name="Rectangle 8">
            <a:extLst>
              <a:ext uri="{FF2B5EF4-FFF2-40B4-BE49-F238E27FC236}">
                <a16:creationId xmlns:a16="http://schemas.microsoft.com/office/drawing/2014/main" id="{646205F0-7F46-6241-8AD3-4DB97ABA9E21}"/>
              </a:ext>
            </a:extLst>
          </p:cNvPr>
          <p:cNvSpPr/>
          <p:nvPr/>
        </p:nvSpPr>
        <p:spPr>
          <a:xfrm>
            <a:off x="8961117" y="1817547"/>
            <a:ext cx="2860135" cy="2062103"/>
          </a:xfrm>
          <a:prstGeom prst="rect">
            <a:avLst/>
          </a:prstGeom>
        </p:spPr>
        <p:txBody>
          <a:bodyPr wrap="square">
            <a:spAutoFit/>
          </a:bodyPr>
          <a:lstStyle/>
          <a:p>
            <a:r>
              <a:rPr lang="en-GB" sz="1600" dirty="0">
                <a:solidFill>
                  <a:srgbClr val="005CB9"/>
                </a:solidFill>
              </a:rPr>
              <a:t>Find words and phrases that have a similar meaning to the titles of each section</a:t>
            </a:r>
          </a:p>
          <a:p>
            <a:endParaRPr lang="en-GB" sz="1600" dirty="0">
              <a:solidFill>
                <a:srgbClr val="005CB9"/>
              </a:solidFill>
            </a:endParaRPr>
          </a:p>
          <a:p>
            <a:r>
              <a:rPr lang="en-GB" sz="1600" dirty="0">
                <a:solidFill>
                  <a:srgbClr val="005CB9"/>
                </a:solidFill>
              </a:rPr>
              <a:t>Why do you think the author uses these, rather than repeating the word(s) in the title?</a:t>
            </a:r>
          </a:p>
        </p:txBody>
      </p:sp>
    </p:spTree>
    <p:extLst>
      <p:ext uri="{BB962C8B-B14F-4D97-AF65-F5344CB8AC3E}">
        <p14:creationId xmlns:p14="http://schemas.microsoft.com/office/powerpoint/2010/main" val="8207296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6443636-5D47-E84A-A33B-0EF868D4DBF2}"/>
              </a:ext>
            </a:extLst>
          </p:cNvPr>
          <p:cNvSpPr>
            <a:spLocks noGrp="1"/>
          </p:cNvSpPr>
          <p:nvPr>
            <p:ph type="title"/>
          </p:nvPr>
        </p:nvSpPr>
        <p:spPr/>
        <p:txBody>
          <a:bodyPr/>
          <a:lstStyle/>
          <a:p>
            <a:r>
              <a:rPr lang="en-US" dirty="0"/>
              <a:t>Creativity and Innovation  </a:t>
            </a:r>
            <a:endParaRPr lang="en-GB" dirty="0"/>
          </a:p>
        </p:txBody>
      </p:sp>
      <p:sp>
        <p:nvSpPr>
          <p:cNvPr id="5" name="Footer Placeholder 4">
            <a:extLst>
              <a:ext uri="{FF2B5EF4-FFF2-40B4-BE49-F238E27FC236}">
                <a16:creationId xmlns:a16="http://schemas.microsoft.com/office/drawing/2014/main" id="{68570292-7A72-E946-ADDD-828AC4D3629F}"/>
              </a:ext>
            </a:extLst>
          </p:cNvPr>
          <p:cNvSpPr>
            <a:spLocks noGrp="1"/>
          </p:cNvSpPr>
          <p:nvPr>
            <p:ph type="ftr" sz="quarter" idx="11"/>
          </p:nvPr>
        </p:nvSpPr>
        <p:spPr/>
        <p:txBody>
          <a:bodyPr/>
          <a:lstStyle/>
          <a:p>
            <a:r>
              <a:rPr lang="en-GB"/>
              <a:t>www.teachingenglish.org.uk</a:t>
            </a:r>
            <a:endParaRPr lang="en-GB" dirty="0"/>
          </a:p>
        </p:txBody>
      </p:sp>
      <p:sp>
        <p:nvSpPr>
          <p:cNvPr id="6" name="Rectangle 5">
            <a:extLst>
              <a:ext uri="{FF2B5EF4-FFF2-40B4-BE49-F238E27FC236}">
                <a16:creationId xmlns:a16="http://schemas.microsoft.com/office/drawing/2014/main" id="{7DF75583-B8EB-ED4E-B839-BE10406F3A1D}"/>
              </a:ext>
            </a:extLst>
          </p:cNvPr>
          <p:cNvSpPr/>
          <p:nvPr/>
        </p:nvSpPr>
        <p:spPr>
          <a:xfrm>
            <a:off x="475430" y="1367600"/>
            <a:ext cx="6839770" cy="3404586"/>
          </a:xfrm>
          <a:prstGeom prst="rect">
            <a:avLst/>
          </a:prstGeom>
        </p:spPr>
        <p:txBody>
          <a:bodyPr wrap="square">
            <a:spAutoFit/>
          </a:bodyPr>
          <a:lstStyle/>
          <a:p>
            <a:pPr marL="180340" algn="just">
              <a:lnSpc>
                <a:spcPct val="115000"/>
              </a:lnSpc>
              <a:spcAft>
                <a:spcPts val="600"/>
              </a:spcAft>
            </a:pPr>
            <a:r>
              <a:rPr lang="en-GB" b="1" dirty="0">
                <a:solidFill>
                  <a:srgbClr val="005CB9"/>
                </a:solidFill>
                <a:latin typeface="Arial" panose="020B0604020202020204" pitchFamily="34" charset="0"/>
                <a:ea typeface="Times New Roman" panose="02020603050405020304" pitchFamily="18" charset="0"/>
              </a:rPr>
              <a:t>Answers</a:t>
            </a:r>
          </a:p>
          <a:p>
            <a:pPr marL="180340" algn="just">
              <a:lnSpc>
                <a:spcPct val="115000"/>
              </a:lnSpc>
              <a:spcAft>
                <a:spcPts val="600"/>
              </a:spcAft>
            </a:pPr>
            <a:r>
              <a:rPr lang="en-GB" b="1" dirty="0">
                <a:latin typeface="Arial" panose="020B0604020202020204" pitchFamily="34" charset="0"/>
                <a:ea typeface="Times New Roman" panose="02020603050405020304" pitchFamily="18" charset="0"/>
              </a:rPr>
              <a:t>B: Daydream</a:t>
            </a:r>
          </a:p>
          <a:p>
            <a:pPr marL="180340" algn="just">
              <a:lnSpc>
                <a:spcPct val="115000"/>
              </a:lnSpc>
              <a:spcAft>
                <a:spcPts val="600"/>
              </a:spcAft>
            </a:pPr>
            <a:r>
              <a:rPr lang="en-GB" dirty="0">
                <a:latin typeface="Arial" panose="020B0604020202020204" pitchFamily="34" charset="0"/>
                <a:ea typeface="Times New Roman" panose="02020603050405020304" pitchFamily="18" charset="0"/>
              </a:rPr>
              <a:t>Your teacher may tell you off for </a:t>
            </a:r>
            <a:r>
              <a:rPr lang="en-GB" b="1" dirty="0">
                <a:solidFill>
                  <a:srgbClr val="005CB9"/>
                </a:solidFill>
                <a:latin typeface="Arial" panose="020B0604020202020204" pitchFamily="34" charset="0"/>
                <a:ea typeface="Times New Roman" panose="02020603050405020304" pitchFamily="18" charset="0"/>
              </a:rPr>
              <a:t>staring out of the window </a:t>
            </a:r>
            <a:r>
              <a:rPr lang="en-GB" dirty="0">
                <a:latin typeface="Arial" panose="020B0604020202020204" pitchFamily="34" charset="0"/>
                <a:ea typeface="Times New Roman" panose="02020603050405020304" pitchFamily="18" charset="0"/>
              </a:rPr>
              <a:t>at nothing, but </a:t>
            </a:r>
            <a:r>
              <a:rPr lang="en-GB" b="1" dirty="0">
                <a:solidFill>
                  <a:srgbClr val="005CB9"/>
                </a:solidFill>
                <a:latin typeface="Arial" panose="020B0604020202020204" pitchFamily="34" charset="0"/>
                <a:ea typeface="Times New Roman" panose="02020603050405020304" pitchFamily="18" charset="0"/>
              </a:rPr>
              <a:t>having a wandering mind </a:t>
            </a:r>
            <a:r>
              <a:rPr lang="en-GB" dirty="0">
                <a:latin typeface="Arial" panose="020B0604020202020204" pitchFamily="34" charset="0"/>
                <a:ea typeface="Times New Roman" panose="02020603050405020304" pitchFamily="18" charset="0"/>
              </a:rPr>
              <a:t>may be a sign of intelligence and creativity, according to a new study. The scientists recorded brain activity while people lay still, but not asleep, and concluded that daydreaming can help people become better problem-solvers. However, if you’re simply not paying attention when you should be, that clearly isn’t beneficial. </a:t>
            </a:r>
            <a:endParaRPr lang="en-GB" dirty="0">
              <a:effectLst/>
              <a:latin typeface="Arial" panose="020B0604020202020204" pitchFamily="34" charset="0"/>
              <a:ea typeface="Times New Roman" panose="02020603050405020304" pitchFamily="18" charset="0"/>
            </a:endParaRPr>
          </a:p>
        </p:txBody>
      </p:sp>
      <p:sp>
        <p:nvSpPr>
          <p:cNvPr id="8" name="Rounded Rectangular Callout 7">
            <a:extLst>
              <a:ext uri="{FF2B5EF4-FFF2-40B4-BE49-F238E27FC236}">
                <a16:creationId xmlns:a16="http://schemas.microsoft.com/office/drawing/2014/main" id="{43390E9B-6B0E-0D48-902F-BE001177A538}"/>
              </a:ext>
            </a:extLst>
          </p:cNvPr>
          <p:cNvSpPr/>
          <p:nvPr/>
        </p:nvSpPr>
        <p:spPr>
          <a:xfrm>
            <a:off x="8842786" y="1436459"/>
            <a:ext cx="2560321" cy="1468106"/>
          </a:xfrm>
          <a:prstGeom prst="wedgeRoundRectCallout">
            <a:avLst>
              <a:gd name="adj1" fmla="val 119"/>
              <a:gd name="adj2" fmla="val 81419"/>
              <a:gd name="adj3" fmla="val 16667"/>
            </a:avLst>
          </a:prstGeom>
          <a:solidFill>
            <a:schemeClr val="tx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r>
              <a:rPr lang="en-GB" dirty="0"/>
              <a:t>Would this suggestion be useful for you? Why?</a:t>
            </a:r>
          </a:p>
        </p:txBody>
      </p:sp>
    </p:spTree>
    <p:extLst>
      <p:ext uri="{BB962C8B-B14F-4D97-AF65-F5344CB8AC3E}">
        <p14:creationId xmlns:p14="http://schemas.microsoft.com/office/powerpoint/2010/main" val="7820651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6443636-5D47-E84A-A33B-0EF868D4DBF2}"/>
              </a:ext>
            </a:extLst>
          </p:cNvPr>
          <p:cNvSpPr>
            <a:spLocks noGrp="1"/>
          </p:cNvSpPr>
          <p:nvPr>
            <p:ph type="title"/>
          </p:nvPr>
        </p:nvSpPr>
        <p:spPr/>
        <p:txBody>
          <a:bodyPr/>
          <a:lstStyle/>
          <a:p>
            <a:r>
              <a:rPr lang="en-US" dirty="0"/>
              <a:t>Creativity and Innovation  </a:t>
            </a:r>
            <a:endParaRPr lang="en-GB" dirty="0"/>
          </a:p>
        </p:txBody>
      </p:sp>
      <p:sp>
        <p:nvSpPr>
          <p:cNvPr id="5" name="Footer Placeholder 4">
            <a:extLst>
              <a:ext uri="{FF2B5EF4-FFF2-40B4-BE49-F238E27FC236}">
                <a16:creationId xmlns:a16="http://schemas.microsoft.com/office/drawing/2014/main" id="{68570292-7A72-E946-ADDD-828AC4D3629F}"/>
              </a:ext>
            </a:extLst>
          </p:cNvPr>
          <p:cNvSpPr>
            <a:spLocks noGrp="1"/>
          </p:cNvSpPr>
          <p:nvPr>
            <p:ph type="ftr" sz="quarter" idx="11"/>
          </p:nvPr>
        </p:nvSpPr>
        <p:spPr/>
        <p:txBody>
          <a:bodyPr/>
          <a:lstStyle/>
          <a:p>
            <a:r>
              <a:rPr lang="en-GB"/>
              <a:t>www.teachingenglish.org.uk</a:t>
            </a:r>
            <a:endParaRPr lang="en-GB" dirty="0"/>
          </a:p>
        </p:txBody>
      </p:sp>
      <p:sp>
        <p:nvSpPr>
          <p:cNvPr id="4" name="Rectangle 3">
            <a:extLst>
              <a:ext uri="{FF2B5EF4-FFF2-40B4-BE49-F238E27FC236}">
                <a16:creationId xmlns:a16="http://schemas.microsoft.com/office/drawing/2014/main" id="{EA057C95-465E-3A49-9C92-0A3579BA4514}"/>
              </a:ext>
            </a:extLst>
          </p:cNvPr>
          <p:cNvSpPr/>
          <p:nvPr/>
        </p:nvSpPr>
        <p:spPr>
          <a:xfrm>
            <a:off x="497392" y="1367600"/>
            <a:ext cx="7804659" cy="3009093"/>
          </a:xfrm>
          <a:prstGeom prst="rect">
            <a:avLst/>
          </a:prstGeom>
        </p:spPr>
        <p:txBody>
          <a:bodyPr wrap="square">
            <a:spAutoFit/>
          </a:bodyPr>
          <a:lstStyle/>
          <a:p>
            <a:pPr marL="180340" algn="just">
              <a:lnSpc>
                <a:spcPct val="115000"/>
              </a:lnSpc>
              <a:spcAft>
                <a:spcPts val="600"/>
              </a:spcAft>
            </a:pPr>
            <a:r>
              <a:rPr lang="en-GB" b="1" dirty="0">
                <a:latin typeface="Arial" panose="020B0604020202020204" pitchFamily="34" charset="0"/>
                <a:ea typeface="Times New Roman" panose="02020603050405020304" pitchFamily="18" charset="0"/>
              </a:rPr>
              <a:t>C: Think outside the box</a:t>
            </a:r>
          </a:p>
          <a:p>
            <a:pPr marL="180340" algn="just">
              <a:lnSpc>
                <a:spcPct val="115000"/>
              </a:lnSpc>
              <a:spcAft>
                <a:spcPts val="600"/>
              </a:spcAft>
            </a:pPr>
            <a:r>
              <a:rPr lang="en-GB" dirty="0">
                <a:latin typeface="Arial" panose="020B0604020202020204" pitchFamily="34" charset="0"/>
                <a:ea typeface="Times New Roman" panose="02020603050405020304" pitchFamily="18" charset="0"/>
              </a:rPr>
              <a:t>Be willing to challenge things that you have always done. A group of Japanese watermelon farmers had an issue with the way that watermelons were difficult to pack and store. Their round shape meant that they took up a lot of space, making their transport more expensive. But why do watermelons actually need to be round? thought the farmers. They began growing the fruit in square glass boxes, thus creating square watermelons. They just needed to think differently to find the perfect solution.</a:t>
            </a:r>
            <a:endParaRPr lang="en-GB" dirty="0">
              <a:effectLst/>
              <a:latin typeface="Arial" panose="020B0604020202020204" pitchFamily="34" charset="0"/>
              <a:ea typeface="Times New Roman" panose="02020603050405020304" pitchFamily="18" charset="0"/>
            </a:endParaRPr>
          </a:p>
        </p:txBody>
      </p:sp>
      <p:sp>
        <p:nvSpPr>
          <p:cNvPr id="11" name="Rectangle 10">
            <a:extLst>
              <a:ext uri="{FF2B5EF4-FFF2-40B4-BE49-F238E27FC236}">
                <a16:creationId xmlns:a16="http://schemas.microsoft.com/office/drawing/2014/main" id="{DCA879C5-B81D-3A41-BF00-02DA6D9B5530}"/>
              </a:ext>
            </a:extLst>
          </p:cNvPr>
          <p:cNvSpPr/>
          <p:nvPr/>
        </p:nvSpPr>
        <p:spPr>
          <a:xfrm>
            <a:off x="8961117" y="1817547"/>
            <a:ext cx="2860135" cy="2062103"/>
          </a:xfrm>
          <a:prstGeom prst="rect">
            <a:avLst/>
          </a:prstGeom>
        </p:spPr>
        <p:txBody>
          <a:bodyPr wrap="square">
            <a:spAutoFit/>
          </a:bodyPr>
          <a:lstStyle/>
          <a:p>
            <a:r>
              <a:rPr lang="en-GB" sz="1600" dirty="0">
                <a:solidFill>
                  <a:srgbClr val="005CB9"/>
                </a:solidFill>
              </a:rPr>
              <a:t>Find words and phrases that have a similar meaning to the titles of each section</a:t>
            </a:r>
          </a:p>
          <a:p>
            <a:endParaRPr lang="en-GB" sz="1600" dirty="0">
              <a:solidFill>
                <a:srgbClr val="005CB9"/>
              </a:solidFill>
            </a:endParaRPr>
          </a:p>
          <a:p>
            <a:r>
              <a:rPr lang="en-GB" sz="1600" dirty="0">
                <a:solidFill>
                  <a:srgbClr val="005CB9"/>
                </a:solidFill>
              </a:rPr>
              <a:t>Why do you think the author uses these, rather than repeating the word(s) in the title?</a:t>
            </a:r>
          </a:p>
        </p:txBody>
      </p:sp>
    </p:spTree>
    <p:extLst>
      <p:ext uri="{BB962C8B-B14F-4D97-AF65-F5344CB8AC3E}">
        <p14:creationId xmlns:p14="http://schemas.microsoft.com/office/powerpoint/2010/main" val="20673625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6443636-5D47-E84A-A33B-0EF868D4DBF2}"/>
              </a:ext>
            </a:extLst>
          </p:cNvPr>
          <p:cNvSpPr>
            <a:spLocks noGrp="1"/>
          </p:cNvSpPr>
          <p:nvPr>
            <p:ph type="title"/>
          </p:nvPr>
        </p:nvSpPr>
        <p:spPr/>
        <p:txBody>
          <a:bodyPr/>
          <a:lstStyle/>
          <a:p>
            <a:r>
              <a:rPr lang="en-US" dirty="0"/>
              <a:t>Creativity and Innovation  </a:t>
            </a:r>
            <a:endParaRPr lang="en-GB" dirty="0"/>
          </a:p>
        </p:txBody>
      </p:sp>
      <p:sp>
        <p:nvSpPr>
          <p:cNvPr id="5" name="Footer Placeholder 4">
            <a:extLst>
              <a:ext uri="{FF2B5EF4-FFF2-40B4-BE49-F238E27FC236}">
                <a16:creationId xmlns:a16="http://schemas.microsoft.com/office/drawing/2014/main" id="{68570292-7A72-E946-ADDD-828AC4D3629F}"/>
              </a:ext>
            </a:extLst>
          </p:cNvPr>
          <p:cNvSpPr>
            <a:spLocks noGrp="1"/>
          </p:cNvSpPr>
          <p:nvPr>
            <p:ph type="ftr" sz="quarter" idx="11"/>
          </p:nvPr>
        </p:nvSpPr>
        <p:spPr/>
        <p:txBody>
          <a:bodyPr/>
          <a:lstStyle/>
          <a:p>
            <a:r>
              <a:rPr lang="en-GB"/>
              <a:t>www.teachingenglish.org.uk</a:t>
            </a:r>
            <a:endParaRPr lang="en-GB" dirty="0"/>
          </a:p>
        </p:txBody>
      </p:sp>
      <p:sp>
        <p:nvSpPr>
          <p:cNvPr id="4" name="Rectangle 3">
            <a:extLst>
              <a:ext uri="{FF2B5EF4-FFF2-40B4-BE49-F238E27FC236}">
                <a16:creationId xmlns:a16="http://schemas.microsoft.com/office/drawing/2014/main" id="{EA057C95-465E-3A49-9C92-0A3579BA4514}"/>
              </a:ext>
            </a:extLst>
          </p:cNvPr>
          <p:cNvSpPr/>
          <p:nvPr/>
        </p:nvSpPr>
        <p:spPr>
          <a:xfrm>
            <a:off x="497392" y="1367600"/>
            <a:ext cx="7925846" cy="3086038"/>
          </a:xfrm>
          <a:prstGeom prst="rect">
            <a:avLst/>
          </a:prstGeom>
        </p:spPr>
        <p:txBody>
          <a:bodyPr wrap="square">
            <a:spAutoFit/>
          </a:bodyPr>
          <a:lstStyle/>
          <a:p>
            <a:pPr marL="180340" algn="just">
              <a:lnSpc>
                <a:spcPct val="115000"/>
              </a:lnSpc>
              <a:spcAft>
                <a:spcPts val="600"/>
              </a:spcAft>
            </a:pPr>
            <a:r>
              <a:rPr lang="en-GB" b="1" dirty="0">
                <a:solidFill>
                  <a:srgbClr val="005CB9"/>
                </a:solidFill>
                <a:latin typeface="Arial" panose="020B0604020202020204" pitchFamily="34" charset="0"/>
                <a:ea typeface="Times New Roman" panose="02020603050405020304" pitchFamily="18" charset="0"/>
              </a:rPr>
              <a:t>Answers</a:t>
            </a:r>
          </a:p>
          <a:p>
            <a:pPr marL="180340" algn="just">
              <a:lnSpc>
                <a:spcPct val="115000"/>
              </a:lnSpc>
              <a:spcAft>
                <a:spcPts val="600"/>
              </a:spcAft>
            </a:pPr>
            <a:r>
              <a:rPr lang="en-GB" b="1" dirty="0">
                <a:latin typeface="Arial" panose="020B0604020202020204" pitchFamily="34" charset="0"/>
                <a:ea typeface="Times New Roman" panose="02020603050405020304" pitchFamily="18" charset="0"/>
              </a:rPr>
              <a:t>C: Think outside the box</a:t>
            </a:r>
          </a:p>
          <a:p>
            <a:pPr marL="180340" algn="just">
              <a:lnSpc>
                <a:spcPct val="115000"/>
              </a:lnSpc>
              <a:spcAft>
                <a:spcPts val="600"/>
              </a:spcAft>
            </a:pPr>
            <a:r>
              <a:rPr lang="en-GB" b="1" dirty="0">
                <a:solidFill>
                  <a:srgbClr val="005CB9"/>
                </a:solidFill>
                <a:latin typeface="Arial" panose="020B0604020202020204" pitchFamily="34" charset="0"/>
                <a:ea typeface="Times New Roman" panose="02020603050405020304" pitchFamily="18" charset="0"/>
              </a:rPr>
              <a:t>Be willing to challenge things that you have always done</a:t>
            </a:r>
            <a:r>
              <a:rPr lang="en-GB" dirty="0">
                <a:latin typeface="Arial" panose="020B0604020202020204" pitchFamily="34" charset="0"/>
                <a:ea typeface="Times New Roman" panose="02020603050405020304" pitchFamily="18" charset="0"/>
              </a:rPr>
              <a:t>. A group of Japanese watermelon farmers had an issue with the way that watermelons were difficult to pack and store. Their round shape meant that they took up a lot of space, making their transport more expensive. But why do watermelons actually need to be round? thought the farmers. They began growing the fruit in square glass boxes, thus creating square watermelons. They just needed to </a:t>
            </a:r>
            <a:r>
              <a:rPr lang="en-GB" b="1" dirty="0">
                <a:solidFill>
                  <a:srgbClr val="005CB9"/>
                </a:solidFill>
                <a:latin typeface="Arial" panose="020B0604020202020204" pitchFamily="34" charset="0"/>
                <a:ea typeface="Times New Roman" panose="02020603050405020304" pitchFamily="18" charset="0"/>
              </a:rPr>
              <a:t>think differently to find the perfect solution</a:t>
            </a:r>
            <a:r>
              <a:rPr lang="en-GB" dirty="0">
                <a:latin typeface="Arial" panose="020B0604020202020204" pitchFamily="34" charset="0"/>
                <a:ea typeface="Times New Roman" panose="02020603050405020304" pitchFamily="18" charset="0"/>
              </a:rPr>
              <a:t>.</a:t>
            </a:r>
            <a:endParaRPr lang="en-GB" dirty="0">
              <a:effectLst/>
              <a:latin typeface="Arial" panose="020B0604020202020204" pitchFamily="34" charset="0"/>
              <a:ea typeface="Times New Roman" panose="02020603050405020304" pitchFamily="18" charset="0"/>
            </a:endParaRPr>
          </a:p>
        </p:txBody>
      </p:sp>
      <p:sp>
        <p:nvSpPr>
          <p:cNvPr id="6" name="Rounded Rectangular Callout 5">
            <a:extLst>
              <a:ext uri="{FF2B5EF4-FFF2-40B4-BE49-F238E27FC236}">
                <a16:creationId xmlns:a16="http://schemas.microsoft.com/office/drawing/2014/main" id="{8ED6D0D2-94F0-FD45-9C95-CA38E069926B}"/>
              </a:ext>
            </a:extLst>
          </p:cNvPr>
          <p:cNvSpPr/>
          <p:nvPr/>
        </p:nvSpPr>
        <p:spPr>
          <a:xfrm>
            <a:off x="8842786" y="1436459"/>
            <a:ext cx="2560321" cy="1468106"/>
          </a:xfrm>
          <a:prstGeom prst="wedgeRoundRectCallout">
            <a:avLst>
              <a:gd name="adj1" fmla="val 119"/>
              <a:gd name="adj2" fmla="val 81419"/>
              <a:gd name="adj3" fmla="val 16667"/>
            </a:avLst>
          </a:prstGeom>
          <a:solidFill>
            <a:schemeClr val="tx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r>
              <a:rPr lang="en-GB" dirty="0"/>
              <a:t>Would this suggestion be useful for you? Why?</a:t>
            </a:r>
          </a:p>
        </p:txBody>
      </p:sp>
    </p:spTree>
    <p:extLst>
      <p:ext uri="{BB962C8B-B14F-4D97-AF65-F5344CB8AC3E}">
        <p14:creationId xmlns:p14="http://schemas.microsoft.com/office/powerpoint/2010/main" val="39862443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6443636-5D47-E84A-A33B-0EF868D4DBF2}"/>
              </a:ext>
            </a:extLst>
          </p:cNvPr>
          <p:cNvSpPr>
            <a:spLocks noGrp="1"/>
          </p:cNvSpPr>
          <p:nvPr>
            <p:ph type="title"/>
          </p:nvPr>
        </p:nvSpPr>
        <p:spPr/>
        <p:txBody>
          <a:bodyPr/>
          <a:lstStyle/>
          <a:p>
            <a:r>
              <a:rPr lang="en-US" dirty="0"/>
              <a:t>Creativity and Innovation  </a:t>
            </a:r>
            <a:endParaRPr lang="en-GB" dirty="0"/>
          </a:p>
        </p:txBody>
      </p:sp>
      <p:sp>
        <p:nvSpPr>
          <p:cNvPr id="5" name="Footer Placeholder 4">
            <a:extLst>
              <a:ext uri="{FF2B5EF4-FFF2-40B4-BE49-F238E27FC236}">
                <a16:creationId xmlns:a16="http://schemas.microsoft.com/office/drawing/2014/main" id="{68570292-7A72-E946-ADDD-828AC4D3629F}"/>
              </a:ext>
            </a:extLst>
          </p:cNvPr>
          <p:cNvSpPr>
            <a:spLocks noGrp="1"/>
          </p:cNvSpPr>
          <p:nvPr>
            <p:ph type="ftr" sz="quarter" idx="11"/>
          </p:nvPr>
        </p:nvSpPr>
        <p:spPr/>
        <p:txBody>
          <a:bodyPr/>
          <a:lstStyle/>
          <a:p>
            <a:r>
              <a:rPr lang="en-GB"/>
              <a:t>www.teachingenglish.org.uk</a:t>
            </a:r>
            <a:endParaRPr lang="en-GB" dirty="0"/>
          </a:p>
        </p:txBody>
      </p:sp>
      <p:sp>
        <p:nvSpPr>
          <p:cNvPr id="9" name="Rectangle 8">
            <a:extLst>
              <a:ext uri="{FF2B5EF4-FFF2-40B4-BE49-F238E27FC236}">
                <a16:creationId xmlns:a16="http://schemas.microsoft.com/office/drawing/2014/main" id="{E8AABC0A-17A3-A64E-8A9D-E13893465F95}"/>
              </a:ext>
            </a:extLst>
          </p:cNvPr>
          <p:cNvSpPr/>
          <p:nvPr/>
        </p:nvSpPr>
        <p:spPr>
          <a:xfrm>
            <a:off x="536578" y="1367600"/>
            <a:ext cx="6660288" cy="2690545"/>
          </a:xfrm>
          <a:prstGeom prst="rect">
            <a:avLst/>
          </a:prstGeom>
        </p:spPr>
        <p:txBody>
          <a:bodyPr wrap="square">
            <a:spAutoFit/>
          </a:bodyPr>
          <a:lstStyle/>
          <a:p>
            <a:pPr marL="180340" algn="just">
              <a:lnSpc>
                <a:spcPct val="115000"/>
              </a:lnSpc>
              <a:spcAft>
                <a:spcPts val="600"/>
              </a:spcAft>
            </a:pPr>
            <a:r>
              <a:rPr lang="en-GB" b="1" dirty="0">
                <a:latin typeface="Arial" panose="020B0604020202020204" pitchFamily="34" charset="0"/>
                <a:ea typeface="Times New Roman" panose="02020603050405020304" pitchFamily="18" charset="0"/>
              </a:rPr>
              <a:t>D: Have a good laugh</a:t>
            </a:r>
          </a:p>
          <a:p>
            <a:pPr marL="180340" algn="just">
              <a:lnSpc>
                <a:spcPct val="115000"/>
              </a:lnSpc>
              <a:spcAft>
                <a:spcPts val="600"/>
              </a:spcAft>
            </a:pPr>
            <a:r>
              <a:rPr lang="en-GB" dirty="0">
                <a:latin typeface="Arial" panose="020B0604020202020204" pitchFamily="34" charset="0"/>
                <a:ea typeface="Times New Roman" panose="02020603050405020304" pitchFamily="18" charset="0"/>
              </a:rPr>
              <a:t>Believe it or not, more than one research study has shown that people who watch a comedy film are much better afterwards at coming up with a creative solution to a problem than those who watched a horror film. It appears that having a chuckle makes us feel more relaxed, which helps the creative process. It is very difficult to be creative when you’re stressed, because the mind is too focused on survival.</a:t>
            </a:r>
            <a:endParaRPr lang="en-GB" dirty="0">
              <a:effectLst/>
              <a:latin typeface="Arial" panose="020B0604020202020204" pitchFamily="34" charset="0"/>
              <a:ea typeface="Times New Roman" panose="02020603050405020304" pitchFamily="18" charset="0"/>
            </a:endParaRPr>
          </a:p>
        </p:txBody>
      </p:sp>
      <p:sp>
        <p:nvSpPr>
          <p:cNvPr id="11" name="Rectangle 10">
            <a:extLst>
              <a:ext uri="{FF2B5EF4-FFF2-40B4-BE49-F238E27FC236}">
                <a16:creationId xmlns:a16="http://schemas.microsoft.com/office/drawing/2014/main" id="{8EDBD084-1C28-3E40-BF34-6065EEED85AC}"/>
              </a:ext>
            </a:extLst>
          </p:cNvPr>
          <p:cNvSpPr/>
          <p:nvPr/>
        </p:nvSpPr>
        <p:spPr>
          <a:xfrm>
            <a:off x="8961117" y="1817547"/>
            <a:ext cx="2860135" cy="2062103"/>
          </a:xfrm>
          <a:prstGeom prst="rect">
            <a:avLst/>
          </a:prstGeom>
        </p:spPr>
        <p:txBody>
          <a:bodyPr wrap="square">
            <a:spAutoFit/>
          </a:bodyPr>
          <a:lstStyle/>
          <a:p>
            <a:r>
              <a:rPr lang="en-GB" sz="1600" dirty="0">
                <a:solidFill>
                  <a:srgbClr val="005CB9"/>
                </a:solidFill>
              </a:rPr>
              <a:t>Find words and phrases that have a similar meaning to the titles of each section</a:t>
            </a:r>
          </a:p>
          <a:p>
            <a:endParaRPr lang="en-GB" sz="1600" dirty="0">
              <a:solidFill>
                <a:srgbClr val="005CB9"/>
              </a:solidFill>
            </a:endParaRPr>
          </a:p>
          <a:p>
            <a:r>
              <a:rPr lang="en-GB" sz="1600" dirty="0">
                <a:solidFill>
                  <a:srgbClr val="005CB9"/>
                </a:solidFill>
              </a:rPr>
              <a:t>Why do you think the author uses these, rather than repeating the word(s) in the title?</a:t>
            </a:r>
          </a:p>
        </p:txBody>
      </p:sp>
    </p:spTree>
    <p:extLst>
      <p:ext uri="{BB962C8B-B14F-4D97-AF65-F5344CB8AC3E}">
        <p14:creationId xmlns:p14="http://schemas.microsoft.com/office/powerpoint/2010/main" val="2053531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6443636-5D47-E84A-A33B-0EF868D4DBF2}"/>
              </a:ext>
            </a:extLst>
          </p:cNvPr>
          <p:cNvSpPr>
            <a:spLocks noGrp="1"/>
          </p:cNvSpPr>
          <p:nvPr>
            <p:ph type="title"/>
          </p:nvPr>
        </p:nvSpPr>
        <p:spPr/>
        <p:txBody>
          <a:bodyPr/>
          <a:lstStyle/>
          <a:p>
            <a:r>
              <a:rPr lang="en-US" dirty="0"/>
              <a:t>Creativity and Innovation  </a:t>
            </a:r>
            <a:endParaRPr lang="en-GB" dirty="0"/>
          </a:p>
        </p:txBody>
      </p:sp>
      <p:sp>
        <p:nvSpPr>
          <p:cNvPr id="5" name="Footer Placeholder 4">
            <a:extLst>
              <a:ext uri="{FF2B5EF4-FFF2-40B4-BE49-F238E27FC236}">
                <a16:creationId xmlns:a16="http://schemas.microsoft.com/office/drawing/2014/main" id="{68570292-7A72-E946-ADDD-828AC4D3629F}"/>
              </a:ext>
            </a:extLst>
          </p:cNvPr>
          <p:cNvSpPr>
            <a:spLocks noGrp="1"/>
          </p:cNvSpPr>
          <p:nvPr>
            <p:ph type="ftr" sz="quarter" idx="11"/>
          </p:nvPr>
        </p:nvSpPr>
        <p:spPr/>
        <p:txBody>
          <a:bodyPr/>
          <a:lstStyle/>
          <a:p>
            <a:r>
              <a:rPr lang="en-GB"/>
              <a:t>www.teachingenglish.org.uk</a:t>
            </a:r>
            <a:endParaRPr lang="en-GB" dirty="0"/>
          </a:p>
        </p:txBody>
      </p:sp>
      <p:pic>
        <p:nvPicPr>
          <p:cNvPr id="3" name="Picture 2" descr="A picture containing text, man, holding&#10;&#10;Description automatically generated">
            <a:extLst>
              <a:ext uri="{FF2B5EF4-FFF2-40B4-BE49-F238E27FC236}">
                <a16:creationId xmlns:a16="http://schemas.microsoft.com/office/drawing/2014/main" id="{46F4B60A-8427-554C-AF50-1CF645D62E24}"/>
              </a:ext>
            </a:extLst>
          </p:cNvPr>
          <p:cNvPicPr>
            <a:picLocks noChangeAspect="1"/>
          </p:cNvPicPr>
          <p:nvPr/>
        </p:nvPicPr>
        <p:blipFill>
          <a:blip r:embed="rId2"/>
          <a:stretch>
            <a:fillRect/>
          </a:stretch>
        </p:blipFill>
        <p:spPr>
          <a:xfrm>
            <a:off x="6002766" y="1500542"/>
            <a:ext cx="5785373" cy="3856915"/>
          </a:xfrm>
          <a:prstGeom prst="rect">
            <a:avLst/>
          </a:prstGeom>
        </p:spPr>
      </p:pic>
      <p:sp>
        <p:nvSpPr>
          <p:cNvPr id="4" name="TextBox 3">
            <a:extLst>
              <a:ext uri="{FF2B5EF4-FFF2-40B4-BE49-F238E27FC236}">
                <a16:creationId xmlns:a16="http://schemas.microsoft.com/office/drawing/2014/main" id="{3319AE12-480E-F146-9CFD-DF11722013DA}"/>
              </a:ext>
            </a:extLst>
          </p:cNvPr>
          <p:cNvSpPr txBox="1"/>
          <p:nvPr/>
        </p:nvSpPr>
        <p:spPr>
          <a:xfrm>
            <a:off x="648000" y="1343939"/>
            <a:ext cx="4935219" cy="3954929"/>
          </a:xfrm>
          <a:prstGeom prst="rect">
            <a:avLst/>
          </a:prstGeom>
          <a:noFill/>
        </p:spPr>
        <p:txBody>
          <a:bodyPr wrap="square" rtlCol="0">
            <a:spAutoFit/>
          </a:bodyPr>
          <a:lstStyle/>
          <a:p>
            <a:pPr lvl="1"/>
            <a:r>
              <a:rPr lang="en-GB" dirty="0"/>
              <a:t>Which of the activities below involve being creative? If so, how?</a:t>
            </a:r>
          </a:p>
          <a:p>
            <a:endParaRPr lang="en-GB" dirty="0"/>
          </a:p>
          <a:p>
            <a:pPr marL="742950" lvl="1" indent="-285750">
              <a:spcAft>
                <a:spcPts val="600"/>
              </a:spcAft>
              <a:buFont typeface="Arial" panose="020B0604020202020204" pitchFamily="34" charset="0"/>
              <a:buChar char="•"/>
            </a:pPr>
            <a:r>
              <a:rPr lang="en-GB" dirty="0"/>
              <a:t>Cooking</a:t>
            </a:r>
          </a:p>
          <a:p>
            <a:pPr marL="742950" lvl="1" indent="-285750">
              <a:spcAft>
                <a:spcPts val="600"/>
              </a:spcAft>
              <a:buFont typeface="Arial" panose="020B0604020202020204" pitchFamily="34" charset="0"/>
              <a:buChar char="•"/>
            </a:pPr>
            <a:r>
              <a:rPr lang="en-GB" dirty="0"/>
              <a:t>Playing football</a:t>
            </a:r>
          </a:p>
          <a:p>
            <a:pPr marL="742950" lvl="1" indent="-285750">
              <a:spcAft>
                <a:spcPts val="600"/>
              </a:spcAft>
              <a:buFont typeface="Arial" panose="020B0604020202020204" pitchFamily="34" charset="0"/>
              <a:buChar char="•"/>
            </a:pPr>
            <a:r>
              <a:rPr lang="en-GB" dirty="0"/>
              <a:t>Doing a science experiment</a:t>
            </a:r>
          </a:p>
          <a:p>
            <a:pPr marL="742950" lvl="1" indent="-285750">
              <a:spcAft>
                <a:spcPts val="600"/>
              </a:spcAft>
              <a:buFont typeface="Arial" panose="020B0604020202020204" pitchFamily="34" charset="0"/>
              <a:buChar char="•"/>
            </a:pPr>
            <a:r>
              <a:rPr lang="en-GB" dirty="0"/>
              <a:t>Writing a book</a:t>
            </a:r>
          </a:p>
          <a:p>
            <a:pPr marL="742950" lvl="1" indent="-285750">
              <a:spcAft>
                <a:spcPts val="600"/>
              </a:spcAft>
              <a:buFont typeface="Arial" panose="020B0604020202020204" pitchFamily="34" charset="0"/>
              <a:buChar char="•"/>
            </a:pPr>
            <a:r>
              <a:rPr lang="en-GB" dirty="0"/>
              <a:t>Hairdressing</a:t>
            </a:r>
          </a:p>
          <a:p>
            <a:pPr marL="285750" indent="-285750">
              <a:spcAft>
                <a:spcPts val="600"/>
              </a:spcAft>
              <a:buFont typeface="Arial" panose="020B0604020202020204" pitchFamily="34" charset="0"/>
              <a:buChar char="•"/>
            </a:pPr>
            <a:endParaRPr lang="en-GB" dirty="0"/>
          </a:p>
          <a:p>
            <a:pPr>
              <a:spcAft>
                <a:spcPts val="600"/>
              </a:spcAft>
            </a:pPr>
            <a:endParaRPr lang="en-GB" dirty="0"/>
          </a:p>
          <a:p>
            <a:pPr lvl="1">
              <a:spcAft>
                <a:spcPts val="600"/>
              </a:spcAft>
            </a:pPr>
            <a:r>
              <a:rPr lang="en-GB" dirty="0"/>
              <a:t>Do you consider yourself to be a creative person? Why/why not?</a:t>
            </a:r>
          </a:p>
        </p:txBody>
      </p:sp>
      <p:pic>
        <p:nvPicPr>
          <p:cNvPr id="8" name="Graphic 7">
            <a:extLst>
              <a:ext uri="{FF2B5EF4-FFF2-40B4-BE49-F238E27FC236}">
                <a16:creationId xmlns:a16="http://schemas.microsoft.com/office/drawing/2014/main" id="{E069291C-8273-7141-82AE-E09B9D6142A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07042" y="1266943"/>
            <a:ext cx="863600" cy="863600"/>
          </a:xfrm>
          <a:prstGeom prst="rect">
            <a:avLst/>
          </a:prstGeom>
        </p:spPr>
      </p:pic>
      <p:pic>
        <p:nvPicPr>
          <p:cNvPr id="9" name="Graphic 8">
            <a:extLst>
              <a:ext uri="{FF2B5EF4-FFF2-40B4-BE49-F238E27FC236}">
                <a16:creationId xmlns:a16="http://schemas.microsoft.com/office/drawing/2014/main" id="{AA6DC29A-EFF2-2E4F-B0A7-BE308B9196B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07042" y="4493857"/>
            <a:ext cx="863600" cy="863600"/>
          </a:xfrm>
          <a:prstGeom prst="rect">
            <a:avLst/>
          </a:prstGeom>
        </p:spPr>
      </p:pic>
    </p:spTree>
    <p:extLst>
      <p:ext uri="{BB962C8B-B14F-4D97-AF65-F5344CB8AC3E}">
        <p14:creationId xmlns:p14="http://schemas.microsoft.com/office/powerpoint/2010/main" val="27920079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6443636-5D47-E84A-A33B-0EF868D4DBF2}"/>
              </a:ext>
            </a:extLst>
          </p:cNvPr>
          <p:cNvSpPr>
            <a:spLocks noGrp="1"/>
          </p:cNvSpPr>
          <p:nvPr>
            <p:ph type="title"/>
          </p:nvPr>
        </p:nvSpPr>
        <p:spPr/>
        <p:txBody>
          <a:bodyPr/>
          <a:lstStyle/>
          <a:p>
            <a:r>
              <a:rPr lang="en-US" dirty="0"/>
              <a:t>Creativity and Innovation  </a:t>
            </a:r>
            <a:endParaRPr lang="en-GB" dirty="0"/>
          </a:p>
        </p:txBody>
      </p:sp>
      <p:sp>
        <p:nvSpPr>
          <p:cNvPr id="5" name="Footer Placeholder 4">
            <a:extLst>
              <a:ext uri="{FF2B5EF4-FFF2-40B4-BE49-F238E27FC236}">
                <a16:creationId xmlns:a16="http://schemas.microsoft.com/office/drawing/2014/main" id="{68570292-7A72-E946-ADDD-828AC4D3629F}"/>
              </a:ext>
            </a:extLst>
          </p:cNvPr>
          <p:cNvSpPr>
            <a:spLocks noGrp="1"/>
          </p:cNvSpPr>
          <p:nvPr>
            <p:ph type="ftr" sz="quarter" idx="11"/>
          </p:nvPr>
        </p:nvSpPr>
        <p:spPr/>
        <p:txBody>
          <a:bodyPr/>
          <a:lstStyle/>
          <a:p>
            <a:r>
              <a:rPr lang="en-GB"/>
              <a:t>www.teachingenglish.org.uk</a:t>
            </a:r>
            <a:endParaRPr lang="en-GB" dirty="0"/>
          </a:p>
        </p:txBody>
      </p:sp>
      <p:sp>
        <p:nvSpPr>
          <p:cNvPr id="9" name="Rectangle 8">
            <a:extLst>
              <a:ext uri="{FF2B5EF4-FFF2-40B4-BE49-F238E27FC236}">
                <a16:creationId xmlns:a16="http://schemas.microsoft.com/office/drawing/2014/main" id="{E8AABC0A-17A3-A64E-8A9D-E13893465F95}"/>
              </a:ext>
            </a:extLst>
          </p:cNvPr>
          <p:cNvSpPr/>
          <p:nvPr/>
        </p:nvSpPr>
        <p:spPr>
          <a:xfrm>
            <a:off x="536578" y="1367600"/>
            <a:ext cx="6660288" cy="3086038"/>
          </a:xfrm>
          <a:prstGeom prst="rect">
            <a:avLst/>
          </a:prstGeom>
        </p:spPr>
        <p:txBody>
          <a:bodyPr wrap="square">
            <a:spAutoFit/>
          </a:bodyPr>
          <a:lstStyle/>
          <a:p>
            <a:pPr marL="180340" algn="just">
              <a:lnSpc>
                <a:spcPct val="115000"/>
              </a:lnSpc>
              <a:spcAft>
                <a:spcPts val="600"/>
              </a:spcAft>
            </a:pPr>
            <a:r>
              <a:rPr lang="en-GB" b="1" dirty="0">
                <a:solidFill>
                  <a:srgbClr val="005CB9"/>
                </a:solidFill>
                <a:latin typeface="Arial" panose="020B0604020202020204" pitchFamily="34" charset="0"/>
                <a:ea typeface="Times New Roman" panose="02020603050405020304" pitchFamily="18" charset="0"/>
              </a:rPr>
              <a:t>Answers</a:t>
            </a:r>
          </a:p>
          <a:p>
            <a:pPr marL="180340" algn="just">
              <a:lnSpc>
                <a:spcPct val="115000"/>
              </a:lnSpc>
              <a:spcAft>
                <a:spcPts val="600"/>
              </a:spcAft>
            </a:pPr>
            <a:r>
              <a:rPr lang="en-GB" b="1" dirty="0">
                <a:latin typeface="Arial" panose="020B0604020202020204" pitchFamily="34" charset="0"/>
                <a:ea typeface="Times New Roman" panose="02020603050405020304" pitchFamily="18" charset="0"/>
              </a:rPr>
              <a:t>D: Have a good laugh</a:t>
            </a:r>
          </a:p>
          <a:p>
            <a:pPr marL="180340" algn="just">
              <a:lnSpc>
                <a:spcPct val="115000"/>
              </a:lnSpc>
              <a:spcAft>
                <a:spcPts val="600"/>
              </a:spcAft>
            </a:pPr>
            <a:r>
              <a:rPr lang="en-GB" dirty="0">
                <a:latin typeface="Arial" panose="020B0604020202020204" pitchFamily="34" charset="0"/>
                <a:ea typeface="Times New Roman" panose="02020603050405020304" pitchFamily="18" charset="0"/>
              </a:rPr>
              <a:t>Believe it or not, more than one research study has shown that people who watch a comedy film are much better afterwards at coming up with a creative solution to a problem than those who watched a horror film. It appears that </a:t>
            </a:r>
            <a:r>
              <a:rPr lang="en-GB" b="1" dirty="0">
                <a:solidFill>
                  <a:srgbClr val="005CB9"/>
                </a:solidFill>
                <a:latin typeface="Arial" panose="020B0604020202020204" pitchFamily="34" charset="0"/>
                <a:ea typeface="Times New Roman" panose="02020603050405020304" pitchFamily="18" charset="0"/>
              </a:rPr>
              <a:t>having a chuckle </a:t>
            </a:r>
            <a:r>
              <a:rPr lang="en-GB" dirty="0">
                <a:latin typeface="Arial" panose="020B0604020202020204" pitchFamily="34" charset="0"/>
                <a:ea typeface="Times New Roman" panose="02020603050405020304" pitchFamily="18" charset="0"/>
              </a:rPr>
              <a:t>makes us feel more relaxed, which helps the creative process. It is very difficult to be creative when you’re stressed, because the mind is too focused on survival.</a:t>
            </a:r>
            <a:endParaRPr lang="en-GB" dirty="0">
              <a:effectLst/>
              <a:latin typeface="Arial" panose="020B0604020202020204" pitchFamily="34" charset="0"/>
              <a:ea typeface="Times New Roman" panose="02020603050405020304" pitchFamily="18" charset="0"/>
            </a:endParaRPr>
          </a:p>
        </p:txBody>
      </p:sp>
      <p:sp>
        <p:nvSpPr>
          <p:cNvPr id="6" name="Rounded Rectangular Callout 5">
            <a:extLst>
              <a:ext uri="{FF2B5EF4-FFF2-40B4-BE49-F238E27FC236}">
                <a16:creationId xmlns:a16="http://schemas.microsoft.com/office/drawing/2014/main" id="{0A9E82AA-C56A-FD45-909A-B1D7F3855696}"/>
              </a:ext>
            </a:extLst>
          </p:cNvPr>
          <p:cNvSpPr/>
          <p:nvPr/>
        </p:nvSpPr>
        <p:spPr>
          <a:xfrm>
            <a:off x="8842786" y="1436459"/>
            <a:ext cx="2560321" cy="1468106"/>
          </a:xfrm>
          <a:prstGeom prst="wedgeRoundRectCallout">
            <a:avLst>
              <a:gd name="adj1" fmla="val 119"/>
              <a:gd name="adj2" fmla="val 81419"/>
              <a:gd name="adj3" fmla="val 16667"/>
            </a:avLst>
          </a:prstGeom>
          <a:solidFill>
            <a:schemeClr val="tx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r>
              <a:rPr lang="en-GB" dirty="0"/>
              <a:t>Would this suggestion be useful for you? Why?</a:t>
            </a:r>
          </a:p>
        </p:txBody>
      </p:sp>
    </p:spTree>
    <p:extLst>
      <p:ext uri="{BB962C8B-B14F-4D97-AF65-F5344CB8AC3E}">
        <p14:creationId xmlns:p14="http://schemas.microsoft.com/office/powerpoint/2010/main" val="38669207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6443636-5D47-E84A-A33B-0EF868D4DBF2}"/>
              </a:ext>
            </a:extLst>
          </p:cNvPr>
          <p:cNvSpPr>
            <a:spLocks noGrp="1"/>
          </p:cNvSpPr>
          <p:nvPr>
            <p:ph type="title"/>
          </p:nvPr>
        </p:nvSpPr>
        <p:spPr/>
        <p:txBody>
          <a:bodyPr/>
          <a:lstStyle/>
          <a:p>
            <a:r>
              <a:rPr lang="en-US" dirty="0"/>
              <a:t>Creativity and Innovation  </a:t>
            </a:r>
            <a:endParaRPr lang="en-GB" dirty="0"/>
          </a:p>
        </p:txBody>
      </p:sp>
      <p:sp>
        <p:nvSpPr>
          <p:cNvPr id="5" name="Footer Placeholder 4">
            <a:extLst>
              <a:ext uri="{FF2B5EF4-FFF2-40B4-BE49-F238E27FC236}">
                <a16:creationId xmlns:a16="http://schemas.microsoft.com/office/drawing/2014/main" id="{68570292-7A72-E946-ADDD-828AC4D3629F}"/>
              </a:ext>
            </a:extLst>
          </p:cNvPr>
          <p:cNvSpPr>
            <a:spLocks noGrp="1"/>
          </p:cNvSpPr>
          <p:nvPr>
            <p:ph type="ftr" sz="quarter" idx="11"/>
          </p:nvPr>
        </p:nvSpPr>
        <p:spPr/>
        <p:txBody>
          <a:bodyPr/>
          <a:lstStyle/>
          <a:p>
            <a:r>
              <a:rPr lang="en-GB"/>
              <a:t>www.teachingenglish.org.uk</a:t>
            </a:r>
            <a:endParaRPr lang="en-GB" dirty="0"/>
          </a:p>
        </p:txBody>
      </p:sp>
      <p:sp>
        <p:nvSpPr>
          <p:cNvPr id="2" name="Rectangle 1">
            <a:extLst>
              <a:ext uri="{FF2B5EF4-FFF2-40B4-BE49-F238E27FC236}">
                <a16:creationId xmlns:a16="http://schemas.microsoft.com/office/drawing/2014/main" id="{99000EA5-A2E1-8F4A-BC3B-FE1DFD48C0A8}"/>
              </a:ext>
            </a:extLst>
          </p:cNvPr>
          <p:cNvSpPr/>
          <p:nvPr/>
        </p:nvSpPr>
        <p:spPr>
          <a:xfrm>
            <a:off x="530711" y="1367600"/>
            <a:ext cx="6644640" cy="2371996"/>
          </a:xfrm>
          <a:prstGeom prst="rect">
            <a:avLst/>
          </a:prstGeom>
        </p:spPr>
        <p:txBody>
          <a:bodyPr wrap="square">
            <a:spAutoFit/>
          </a:bodyPr>
          <a:lstStyle/>
          <a:p>
            <a:pPr marL="180340" algn="just">
              <a:lnSpc>
                <a:spcPct val="115000"/>
              </a:lnSpc>
              <a:spcAft>
                <a:spcPts val="600"/>
              </a:spcAft>
            </a:pPr>
            <a:r>
              <a:rPr lang="en-GB" b="1" dirty="0">
                <a:latin typeface="Arial" panose="020B0604020202020204" pitchFamily="34" charset="0"/>
                <a:ea typeface="Times New Roman" panose="02020603050405020304" pitchFamily="18" charset="0"/>
              </a:rPr>
              <a:t>E: Noise</a:t>
            </a:r>
          </a:p>
          <a:p>
            <a:pPr marL="180340" algn="just">
              <a:lnSpc>
                <a:spcPct val="115000"/>
              </a:lnSpc>
              <a:spcAft>
                <a:spcPts val="600"/>
              </a:spcAft>
            </a:pPr>
            <a:r>
              <a:rPr lang="en-GB" dirty="0">
                <a:latin typeface="Arial" panose="020B0604020202020204" pitchFamily="34" charset="0"/>
                <a:ea typeface="Times New Roman" panose="02020603050405020304" pitchFamily="18" charset="0"/>
              </a:rPr>
              <a:t>You might imagine that you will be at your most creative if you are able to work in complete silence, but you’d be wrong. Research shows that for most creative tasks, a low level of noise, like the chatter that you get in a café, is best. Complete silence is good when you need to focus on a difficult task, but when you want to come up with ideas, try a little hubbub.</a:t>
            </a:r>
            <a:endParaRPr lang="en-GB" dirty="0">
              <a:effectLst/>
              <a:latin typeface="Arial" panose="020B0604020202020204" pitchFamily="34" charset="0"/>
              <a:ea typeface="Times New Roman" panose="02020603050405020304" pitchFamily="18" charset="0"/>
            </a:endParaRPr>
          </a:p>
        </p:txBody>
      </p:sp>
      <p:sp>
        <p:nvSpPr>
          <p:cNvPr id="9" name="Rectangle 8">
            <a:extLst>
              <a:ext uri="{FF2B5EF4-FFF2-40B4-BE49-F238E27FC236}">
                <a16:creationId xmlns:a16="http://schemas.microsoft.com/office/drawing/2014/main" id="{85D06A7B-9BE5-874E-92E8-7246AB73CD16}"/>
              </a:ext>
            </a:extLst>
          </p:cNvPr>
          <p:cNvSpPr/>
          <p:nvPr/>
        </p:nvSpPr>
        <p:spPr>
          <a:xfrm>
            <a:off x="8961117" y="1817547"/>
            <a:ext cx="2860135" cy="2062103"/>
          </a:xfrm>
          <a:prstGeom prst="rect">
            <a:avLst/>
          </a:prstGeom>
        </p:spPr>
        <p:txBody>
          <a:bodyPr wrap="square">
            <a:spAutoFit/>
          </a:bodyPr>
          <a:lstStyle/>
          <a:p>
            <a:r>
              <a:rPr lang="en-GB" sz="1600" dirty="0">
                <a:solidFill>
                  <a:srgbClr val="005CB9"/>
                </a:solidFill>
              </a:rPr>
              <a:t>Find words and phrases that have a similar meaning to the titles of each section</a:t>
            </a:r>
          </a:p>
          <a:p>
            <a:endParaRPr lang="en-GB" sz="1600" dirty="0">
              <a:solidFill>
                <a:srgbClr val="005CB9"/>
              </a:solidFill>
            </a:endParaRPr>
          </a:p>
          <a:p>
            <a:r>
              <a:rPr lang="en-GB" sz="1600" dirty="0">
                <a:solidFill>
                  <a:srgbClr val="005CB9"/>
                </a:solidFill>
              </a:rPr>
              <a:t>Why do you think the author uses these, rather than repeating the word(s) in the title?</a:t>
            </a:r>
          </a:p>
        </p:txBody>
      </p:sp>
    </p:spTree>
    <p:extLst>
      <p:ext uri="{BB962C8B-B14F-4D97-AF65-F5344CB8AC3E}">
        <p14:creationId xmlns:p14="http://schemas.microsoft.com/office/powerpoint/2010/main" val="38597365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6443636-5D47-E84A-A33B-0EF868D4DBF2}"/>
              </a:ext>
            </a:extLst>
          </p:cNvPr>
          <p:cNvSpPr>
            <a:spLocks noGrp="1"/>
          </p:cNvSpPr>
          <p:nvPr>
            <p:ph type="title"/>
          </p:nvPr>
        </p:nvSpPr>
        <p:spPr/>
        <p:txBody>
          <a:bodyPr/>
          <a:lstStyle/>
          <a:p>
            <a:r>
              <a:rPr lang="en-US" dirty="0"/>
              <a:t>Creativity and Innovation  </a:t>
            </a:r>
            <a:endParaRPr lang="en-GB" dirty="0"/>
          </a:p>
        </p:txBody>
      </p:sp>
      <p:sp>
        <p:nvSpPr>
          <p:cNvPr id="5" name="Footer Placeholder 4">
            <a:extLst>
              <a:ext uri="{FF2B5EF4-FFF2-40B4-BE49-F238E27FC236}">
                <a16:creationId xmlns:a16="http://schemas.microsoft.com/office/drawing/2014/main" id="{68570292-7A72-E946-ADDD-828AC4D3629F}"/>
              </a:ext>
            </a:extLst>
          </p:cNvPr>
          <p:cNvSpPr>
            <a:spLocks noGrp="1"/>
          </p:cNvSpPr>
          <p:nvPr>
            <p:ph type="ftr" sz="quarter" idx="11"/>
          </p:nvPr>
        </p:nvSpPr>
        <p:spPr/>
        <p:txBody>
          <a:bodyPr/>
          <a:lstStyle/>
          <a:p>
            <a:r>
              <a:rPr lang="en-GB"/>
              <a:t>www.teachingenglish.org.uk</a:t>
            </a:r>
            <a:endParaRPr lang="en-GB" dirty="0"/>
          </a:p>
        </p:txBody>
      </p:sp>
      <p:sp>
        <p:nvSpPr>
          <p:cNvPr id="2" name="Rectangle 1">
            <a:extLst>
              <a:ext uri="{FF2B5EF4-FFF2-40B4-BE49-F238E27FC236}">
                <a16:creationId xmlns:a16="http://schemas.microsoft.com/office/drawing/2014/main" id="{99000EA5-A2E1-8F4A-BC3B-FE1DFD48C0A8}"/>
              </a:ext>
            </a:extLst>
          </p:cNvPr>
          <p:cNvSpPr/>
          <p:nvPr/>
        </p:nvSpPr>
        <p:spPr>
          <a:xfrm>
            <a:off x="530711" y="1367600"/>
            <a:ext cx="6096000" cy="3086038"/>
          </a:xfrm>
          <a:prstGeom prst="rect">
            <a:avLst/>
          </a:prstGeom>
        </p:spPr>
        <p:txBody>
          <a:bodyPr>
            <a:spAutoFit/>
          </a:bodyPr>
          <a:lstStyle/>
          <a:p>
            <a:pPr marL="180340" algn="just">
              <a:lnSpc>
                <a:spcPct val="115000"/>
              </a:lnSpc>
              <a:spcAft>
                <a:spcPts val="600"/>
              </a:spcAft>
            </a:pPr>
            <a:r>
              <a:rPr lang="en-GB" b="1" dirty="0">
                <a:solidFill>
                  <a:srgbClr val="005CB9"/>
                </a:solidFill>
                <a:latin typeface="Arial" panose="020B0604020202020204" pitchFamily="34" charset="0"/>
                <a:ea typeface="Times New Roman" panose="02020603050405020304" pitchFamily="18" charset="0"/>
              </a:rPr>
              <a:t>Answers</a:t>
            </a:r>
          </a:p>
          <a:p>
            <a:pPr marL="180340" algn="just">
              <a:lnSpc>
                <a:spcPct val="115000"/>
              </a:lnSpc>
              <a:spcAft>
                <a:spcPts val="600"/>
              </a:spcAft>
            </a:pPr>
            <a:r>
              <a:rPr lang="en-GB" b="1" dirty="0">
                <a:latin typeface="Arial" panose="020B0604020202020204" pitchFamily="34" charset="0"/>
                <a:ea typeface="Times New Roman" panose="02020603050405020304" pitchFamily="18" charset="0"/>
              </a:rPr>
              <a:t>E: Noise</a:t>
            </a:r>
          </a:p>
          <a:p>
            <a:pPr marL="180340" algn="just">
              <a:lnSpc>
                <a:spcPct val="115000"/>
              </a:lnSpc>
              <a:spcAft>
                <a:spcPts val="600"/>
              </a:spcAft>
            </a:pPr>
            <a:r>
              <a:rPr lang="en-GB" dirty="0">
                <a:latin typeface="Arial" panose="020B0604020202020204" pitchFamily="34" charset="0"/>
                <a:ea typeface="Times New Roman" panose="02020603050405020304" pitchFamily="18" charset="0"/>
              </a:rPr>
              <a:t>You might imagine that you will be at your most creative if you are able to work in complete silence, but you’d be wrong. Research shows that for most creative tasks, a low level of noise, like the </a:t>
            </a:r>
            <a:r>
              <a:rPr lang="en-GB" b="1" dirty="0">
                <a:solidFill>
                  <a:srgbClr val="005CB9"/>
                </a:solidFill>
                <a:latin typeface="Arial" panose="020B0604020202020204" pitchFamily="34" charset="0"/>
                <a:ea typeface="Times New Roman" panose="02020603050405020304" pitchFamily="18" charset="0"/>
              </a:rPr>
              <a:t>chatter</a:t>
            </a:r>
            <a:r>
              <a:rPr lang="en-GB" dirty="0">
                <a:latin typeface="Arial" panose="020B0604020202020204" pitchFamily="34" charset="0"/>
                <a:ea typeface="Times New Roman" panose="02020603050405020304" pitchFamily="18" charset="0"/>
              </a:rPr>
              <a:t> that you get in a café, is best. Complete silence is good when you need to focus on a difficult task, but when you want to come up with ideas, try a little </a:t>
            </a:r>
            <a:r>
              <a:rPr lang="en-GB" b="1" dirty="0">
                <a:solidFill>
                  <a:srgbClr val="005CB9"/>
                </a:solidFill>
                <a:latin typeface="Arial" panose="020B0604020202020204" pitchFamily="34" charset="0"/>
                <a:ea typeface="Times New Roman" panose="02020603050405020304" pitchFamily="18" charset="0"/>
              </a:rPr>
              <a:t>hubbub</a:t>
            </a:r>
            <a:r>
              <a:rPr lang="en-GB" dirty="0">
                <a:latin typeface="Arial" panose="020B0604020202020204" pitchFamily="34" charset="0"/>
                <a:ea typeface="Times New Roman" panose="02020603050405020304" pitchFamily="18" charset="0"/>
              </a:rPr>
              <a:t>.</a:t>
            </a:r>
            <a:endParaRPr lang="en-GB" dirty="0">
              <a:effectLst/>
              <a:latin typeface="Arial" panose="020B0604020202020204" pitchFamily="34" charset="0"/>
              <a:ea typeface="Times New Roman" panose="02020603050405020304" pitchFamily="18" charset="0"/>
            </a:endParaRPr>
          </a:p>
        </p:txBody>
      </p:sp>
      <p:sp>
        <p:nvSpPr>
          <p:cNvPr id="6" name="Rounded Rectangular Callout 5">
            <a:extLst>
              <a:ext uri="{FF2B5EF4-FFF2-40B4-BE49-F238E27FC236}">
                <a16:creationId xmlns:a16="http://schemas.microsoft.com/office/drawing/2014/main" id="{74707804-6922-8C47-B116-0931502128F6}"/>
              </a:ext>
            </a:extLst>
          </p:cNvPr>
          <p:cNvSpPr/>
          <p:nvPr/>
        </p:nvSpPr>
        <p:spPr>
          <a:xfrm>
            <a:off x="8842786" y="1436459"/>
            <a:ext cx="2560321" cy="1468106"/>
          </a:xfrm>
          <a:prstGeom prst="wedgeRoundRectCallout">
            <a:avLst>
              <a:gd name="adj1" fmla="val 119"/>
              <a:gd name="adj2" fmla="val 81419"/>
              <a:gd name="adj3" fmla="val 16667"/>
            </a:avLst>
          </a:prstGeom>
          <a:solidFill>
            <a:schemeClr val="tx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r>
              <a:rPr lang="en-GB" dirty="0"/>
              <a:t>Would this suggestion be useful for you? Why?</a:t>
            </a:r>
          </a:p>
        </p:txBody>
      </p:sp>
    </p:spTree>
    <p:extLst>
      <p:ext uri="{BB962C8B-B14F-4D97-AF65-F5344CB8AC3E}">
        <p14:creationId xmlns:p14="http://schemas.microsoft.com/office/powerpoint/2010/main" val="14022401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6443636-5D47-E84A-A33B-0EF868D4DBF2}"/>
              </a:ext>
            </a:extLst>
          </p:cNvPr>
          <p:cNvSpPr>
            <a:spLocks noGrp="1"/>
          </p:cNvSpPr>
          <p:nvPr>
            <p:ph type="title"/>
          </p:nvPr>
        </p:nvSpPr>
        <p:spPr/>
        <p:txBody>
          <a:bodyPr/>
          <a:lstStyle/>
          <a:p>
            <a:r>
              <a:rPr lang="en-US" dirty="0"/>
              <a:t>Creativity and Innovation  </a:t>
            </a:r>
            <a:endParaRPr lang="en-GB" dirty="0"/>
          </a:p>
        </p:txBody>
      </p:sp>
      <p:sp>
        <p:nvSpPr>
          <p:cNvPr id="5" name="Footer Placeholder 4">
            <a:extLst>
              <a:ext uri="{FF2B5EF4-FFF2-40B4-BE49-F238E27FC236}">
                <a16:creationId xmlns:a16="http://schemas.microsoft.com/office/drawing/2014/main" id="{68570292-7A72-E946-ADDD-828AC4D3629F}"/>
              </a:ext>
            </a:extLst>
          </p:cNvPr>
          <p:cNvSpPr>
            <a:spLocks noGrp="1"/>
          </p:cNvSpPr>
          <p:nvPr>
            <p:ph type="ftr" sz="quarter" idx="11"/>
          </p:nvPr>
        </p:nvSpPr>
        <p:spPr/>
        <p:txBody>
          <a:bodyPr/>
          <a:lstStyle/>
          <a:p>
            <a:r>
              <a:rPr lang="en-GB"/>
              <a:t>www.teachingenglish.org.uk</a:t>
            </a:r>
            <a:endParaRPr lang="en-GB" dirty="0"/>
          </a:p>
        </p:txBody>
      </p:sp>
      <p:sp>
        <p:nvSpPr>
          <p:cNvPr id="3" name="TextBox 2">
            <a:extLst>
              <a:ext uri="{FF2B5EF4-FFF2-40B4-BE49-F238E27FC236}">
                <a16:creationId xmlns:a16="http://schemas.microsoft.com/office/drawing/2014/main" id="{642F17A5-EAB1-8C47-9299-F337C56488E6}"/>
              </a:ext>
            </a:extLst>
          </p:cNvPr>
          <p:cNvSpPr txBox="1"/>
          <p:nvPr/>
        </p:nvSpPr>
        <p:spPr>
          <a:xfrm>
            <a:off x="600000" y="1132622"/>
            <a:ext cx="3153427" cy="461665"/>
          </a:xfrm>
          <a:prstGeom prst="rect">
            <a:avLst/>
          </a:prstGeom>
          <a:noFill/>
        </p:spPr>
        <p:txBody>
          <a:bodyPr wrap="none" rtlCol="0">
            <a:spAutoFit/>
          </a:bodyPr>
          <a:lstStyle/>
          <a:p>
            <a:r>
              <a:rPr lang="en-GB" sz="2400" b="1" dirty="0">
                <a:solidFill>
                  <a:srgbClr val="005CB9"/>
                </a:solidFill>
              </a:rPr>
              <a:t>Test your creativity</a:t>
            </a:r>
          </a:p>
        </p:txBody>
      </p:sp>
      <p:pic>
        <p:nvPicPr>
          <p:cNvPr id="8" name="Picture 7" descr="A picture containing sitting, looking, keyboard, light&#10;&#10;Description automatically generated">
            <a:extLst>
              <a:ext uri="{FF2B5EF4-FFF2-40B4-BE49-F238E27FC236}">
                <a16:creationId xmlns:a16="http://schemas.microsoft.com/office/drawing/2014/main" id="{B0A11A4F-3257-DC48-843A-C0CC8AC736A0}"/>
              </a:ext>
            </a:extLst>
          </p:cNvPr>
          <p:cNvPicPr>
            <a:picLocks noChangeAspect="1"/>
          </p:cNvPicPr>
          <p:nvPr/>
        </p:nvPicPr>
        <p:blipFill>
          <a:blip r:embed="rId2"/>
          <a:stretch>
            <a:fillRect/>
          </a:stretch>
        </p:blipFill>
        <p:spPr>
          <a:xfrm>
            <a:off x="5223412" y="3744200"/>
            <a:ext cx="5429477" cy="2537800"/>
          </a:xfrm>
          <a:prstGeom prst="rect">
            <a:avLst/>
          </a:prstGeom>
        </p:spPr>
      </p:pic>
      <p:sp>
        <p:nvSpPr>
          <p:cNvPr id="9" name="TextBox 8">
            <a:extLst>
              <a:ext uri="{FF2B5EF4-FFF2-40B4-BE49-F238E27FC236}">
                <a16:creationId xmlns:a16="http://schemas.microsoft.com/office/drawing/2014/main" id="{D0A39424-9777-A343-A80C-F857027F2264}"/>
              </a:ext>
            </a:extLst>
          </p:cNvPr>
          <p:cNvSpPr txBox="1"/>
          <p:nvPr/>
        </p:nvSpPr>
        <p:spPr>
          <a:xfrm>
            <a:off x="647999" y="1874320"/>
            <a:ext cx="10292527" cy="2585323"/>
          </a:xfrm>
          <a:prstGeom prst="rect">
            <a:avLst/>
          </a:prstGeom>
          <a:noFill/>
        </p:spPr>
        <p:txBody>
          <a:bodyPr wrap="square" rtlCol="0">
            <a:spAutoFit/>
          </a:bodyPr>
          <a:lstStyle/>
          <a:p>
            <a:pPr marL="342900" indent="-342900">
              <a:lnSpc>
                <a:spcPct val="150000"/>
              </a:lnSpc>
              <a:buFont typeface="+mj-lt"/>
              <a:buAutoNum type="arabicPeriod"/>
            </a:pPr>
            <a:r>
              <a:rPr lang="en-GB" dirty="0"/>
              <a:t>Draw 18 squares on a piece of paper, as you can see below</a:t>
            </a:r>
          </a:p>
          <a:p>
            <a:pPr marL="342900" indent="-342900">
              <a:lnSpc>
                <a:spcPct val="150000"/>
              </a:lnSpc>
              <a:buFont typeface="+mj-lt"/>
              <a:buAutoNum type="arabicPeriod"/>
            </a:pPr>
            <a:r>
              <a:rPr lang="en-GB" dirty="0"/>
              <a:t>When you have drawn the squares put your hands in the air to show you have finished</a:t>
            </a:r>
          </a:p>
          <a:p>
            <a:pPr marL="342900" indent="-342900">
              <a:lnSpc>
                <a:spcPct val="150000"/>
              </a:lnSpc>
              <a:buFont typeface="+mj-lt"/>
              <a:buAutoNum type="arabicPeriod"/>
            </a:pPr>
            <a:r>
              <a:rPr lang="en-GB" dirty="0"/>
              <a:t>When your teacher says ‘Go!’, you have </a:t>
            </a:r>
            <a:r>
              <a:rPr lang="en-GB" b="1" dirty="0"/>
              <a:t>three minutes </a:t>
            </a:r>
            <a:r>
              <a:rPr lang="en-GB" dirty="0"/>
              <a:t>to turn each of the squares into a recognisable object, e.g. a present or a house</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21846078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6443636-5D47-E84A-A33B-0EF868D4DBF2}"/>
              </a:ext>
            </a:extLst>
          </p:cNvPr>
          <p:cNvSpPr>
            <a:spLocks noGrp="1"/>
          </p:cNvSpPr>
          <p:nvPr>
            <p:ph type="title"/>
          </p:nvPr>
        </p:nvSpPr>
        <p:spPr/>
        <p:txBody>
          <a:bodyPr/>
          <a:lstStyle/>
          <a:p>
            <a:r>
              <a:rPr lang="en-US" dirty="0"/>
              <a:t>Creativity and Innovation  </a:t>
            </a:r>
            <a:endParaRPr lang="en-GB" dirty="0"/>
          </a:p>
        </p:txBody>
      </p:sp>
      <p:sp>
        <p:nvSpPr>
          <p:cNvPr id="5" name="Footer Placeholder 4">
            <a:extLst>
              <a:ext uri="{FF2B5EF4-FFF2-40B4-BE49-F238E27FC236}">
                <a16:creationId xmlns:a16="http://schemas.microsoft.com/office/drawing/2014/main" id="{68570292-7A72-E946-ADDD-828AC4D3629F}"/>
              </a:ext>
            </a:extLst>
          </p:cNvPr>
          <p:cNvSpPr>
            <a:spLocks noGrp="1"/>
          </p:cNvSpPr>
          <p:nvPr>
            <p:ph type="ftr" sz="quarter" idx="11"/>
          </p:nvPr>
        </p:nvSpPr>
        <p:spPr/>
        <p:txBody>
          <a:bodyPr/>
          <a:lstStyle/>
          <a:p>
            <a:r>
              <a:rPr lang="en-GB"/>
              <a:t>www.teachingenglish.org.uk</a:t>
            </a:r>
            <a:endParaRPr lang="en-GB" dirty="0"/>
          </a:p>
        </p:txBody>
      </p:sp>
      <p:sp>
        <p:nvSpPr>
          <p:cNvPr id="3" name="TextBox 2">
            <a:extLst>
              <a:ext uri="{FF2B5EF4-FFF2-40B4-BE49-F238E27FC236}">
                <a16:creationId xmlns:a16="http://schemas.microsoft.com/office/drawing/2014/main" id="{642F17A5-EAB1-8C47-9299-F337C56488E6}"/>
              </a:ext>
            </a:extLst>
          </p:cNvPr>
          <p:cNvSpPr txBox="1"/>
          <p:nvPr/>
        </p:nvSpPr>
        <p:spPr>
          <a:xfrm>
            <a:off x="600000" y="1132622"/>
            <a:ext cx="3153427" cy="461665"/>
          </a:xfrm>
          <a:prstGeom prst="rect">
            <a:avLst/>
          </a:prstGeom>
          <a:noFill/>
        </p:spPr>
        <p:txBody>
          <a:bodyPr wrap="none" rtlCol="0">
            <a:spAutoFit/>
          </a:bodyPr>
          <a:lstStyle/>
          <a:p>
            <a:r>
              <a:rPr lang="en-GB" sz="2400" b="1" dirty="0">
                <a:solidFill>
                  <a:srgbClr val="005CB9"/>
                </a:solidFill>
              </a:rPr>
              <a:t>Test your creativity</a:t>
            </a:r>
          </a:p>
        </p:txBody>
      </p:sp>
      <p:sp>
        <p:nvSpPr>
          <p:cNvPr id="9" name="TextBox 8">
            <a:extLst>
              <a:ext uri="{FF2B5EF4-FFF2-40B4-BE49-F238E27FC236}">
                <a16:creationId xmlns:a16="http://schemas.microsoft.com/office/drawing/2014/main" id="{D0A39424-9777-A343-A80C-F857027F2264}"/>
              </a:ext>
            </a:extLst>
          </p:cNvPr>
          <p:cNvSpPr txBox="1"/>
          <p:nvPr/>
        </p:nvSpPr>
        <p:spPr>
          <a:xfrm>
            <a:off x="600000" y="2092650"/>
            <a:ext cx="5090795" cy="3693319"/>
          </a:xfrm>
          <a:prstGeom prst="rect">
            <a:avLst/>
          </a:prstGeom>
          <a:noFill/>
        </p:spPr>
        <p:txBody>
          <a:bodyPr wrap="square" rtlCol="0">
            <a:spAutoFit/>
          </a:bodyPr>
          <a:lstStyle/>
          <a:p>
            <a:pPr marL="342900" indent="-342900">
              <a:buFont typeface="+mj-lt"/>
              <a:buAutoNum type="arabicPeriod"/>
            </a:pPr>
            <a:r>
              <a:rPr lang="en-GB" dirty="0"/>
              <a:t>How many squares did you complete?</a:t>
            </a:r>
            <a:br>
              <a:rPr lang="en-GB" dirty="0"/>
            </a:br>
            <a:endParaRPr lang="en-GB" dirty="0"/>
          </a:p>
          <a:p>
            <a:pPr marL="342900" indent="-342900">
              <a:buFont typeface="+mj-lt"/>
              <a:buAutoNum type="arabicPeriod"/>
            </a:pPr>
            <a:r>
              <a:rPr lang="en-GB" dirty="0"/>
              <a:t>Did you draw a lot of similar things, e.g. different houses? Does this mean you are less creative? Why/why not?</a:t>
            </a:r>
            <a:br>
              <a:rPr lang="en-GB" dirty="0"/>
            </a:br>
            <a:endParaRPr lang="en-GB" dirty="0"/>
          </a:p>
          <a:p>
            <a:pPr marL="342900" indent="-342900">
              <a:buFont typeface="+mj-lt"/>
              <a:buAutoNum type="arabicPeriod"/>
            </a:pPr>
            <a:r>
              <a:rPr lang="en-GB" dirty="0"/>
              <a:t>Did you join any of the squares together? Would this be breaking the rules? Do you think creative people should be rule breakers? Why/why not?</a:t>
            </a:r>
          </a:p>
          <a:p>
            <a:pPr marL="342900" indent="-342900">
              <a:buFont typeface="+mj-lt"/>
              <a:buAutoNum type="arabicPeriod"/>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pic>
        <p:nvPicPr>
          <p:cNvPr id="10" name="Picture 9" descr="A picture containing text, man, holding&#10;&#10;Description automatically generated">
            <a:extLst>
              <a:ext uri="{FF2B5EF4-FFF2-40B4-BE49-F238E27FC236}">
                <a16:creationId xmlns:a16="http://schemas.microsoft.com/office/drawing/2014/main" id="{EB9F895B-5986-F445-B7C1-10E7742A9254}"/>
              </a:ext>
            </a:extLst>
          </p:cNvPr>
          <p:cNvPicPr>
            <a:picLocks noChangeAspect="1"/>
          </p:cNvPicPr>
          <p:nvPr/>
        </p:nvPicPr>
        <p:blipFill>
          <a:blip r:embed="rId2"/>
          <a:stretch>
            <a:fillRect/>
          </a:stretch>
        </p:blipFill>
        <p:spPr>
          <a:xfrm>
            <a:off x="6002766" y="1500542"/>
            <a:ext cx="5785373" cy="3856915"/>
          </a:xfrm>
          <a:prstGeom prst="rect">
            <a:avLst/>
          </a:prstGeom>
        </p:spPr>
      </p:pic>
    </p:spTree>
    <p:extLst>
      <p:ext uri="{BB962C8B-B14F-4D97-AF65-F5344CB8AC3E}">
        <p14:creationId xmlns:p14="http://schemas.microsoft.com/office/powerpoint/2010/main" val="22632695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sz="4400" dirty="0"/>
              <a:t>Creativity and Innovation </a:t>
            </a:r>
          </a:p>
        </p:txBody>
      </p:sp>
      <p:sp>
        <p:nvSpPr>
          <p:cNvPr id="4" name="Subtitle 3"/>
          <p:cNvSpPr>
            <a:spLocks noGrp="1"/>
          </p:cNvSpPr>
          <p:nvPr>
            <p:ph type="subTitle" idx="1"/>
          </p:nvPr>
        </p:nvSpPr>
        <p:spPr/>
        <p:txBody>
          <a:bodyPr>
            <a:normAutofit/>
          </a:bodyPr>
          <a:lstStyle/>
          <a:p>
            <a:r>
              <a:rPr lang="en-GB" dirty="0"/>
              <a:t>TeachingEnglish lessons</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13" name="Text Placeholder 12">
            <a:extLst>
              <a:ext uri="{FF2B5EF4-FFF2-40B4-BE49-F238E27FC236}">
                <a16:creationId xmlns:a16="http://schemas.microsoft.com/office/drawing/2014/main" id="{50EC0CEC-1BF7-FB4F-8AF9-847F9A9BB220}"/>
              </a:ext>
            </a:extLst>
          </p:cNvPr>
          <p:cNvSpPr>
            <a:spLocks noGrp="1"/>
          </p:cNvSpPr>
          <p:nvPr>
            <p:ph type="body" sz="quarter" idx="13"/>
          </p:nvPr>
        </p:nvSpPr>
        <p:spPr/>
        <p:txBody>
          <a:bodyPr>
            <a:normAutofit fontScale="92500" lnSpcReduction="10000"/>
          </a:bodyPr>
          <a:lstStyle/>
          <a:p>
            <a:r>
              <a:rPr lang="en-GB" dirty="0"/>
              <a:t>Thanks for attending the lesson</a:t>
            </a:r>
          </a:p>
        </p:txBody>
      </p:sp>
    </p:spTree>
    <p:extLst>
      <p:ext uri="{BB962C8B-B14F-4D97-AF65-F5344CB8AC3E}">
        <p14:creationId xmlns:p14="http://schemas.microsoft.com/office/powerpoint/2010/main" val="2299475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6443636-5D47-E84A-A33B-0EF868D4DBF2}"/>
              </a:ext>
            </a:extLst>
          </p:cNvPr>
          <p:cNvSpPr>
            <a:spLocks noGrp="1"/>
          </p:cNvSpPr>
          <p:nvPr>
            <p:ph type="title"/>
          </p:nvPr>
        </p:nvSpPr>
        <p:spPr/>
        <p:txBody>
          <a:bodyPr/>
          <a:lstStyle/>
          <a:p>
            <a:r>
              <a:rPr lang="en-US" dirty="0"/>
              <a:t>Creativity and Innovation  </a:t>
            </a:r>
            <a:endParaRPr lang="en-GB" dirty="0"/>
          </a:p>
        </p:txBody>
      </p:sp>
      <p:sp>
        <p:nvSpPr>
          <p:cNvPr id="5" name="Footer Placeholder 4">
            <a:extLst>
              <a:ext uri="{FF2B5EF4-FFF2-40B4-BE49-F238E27FC236}">
                <a16:creationId xmlns:a16="http://schemas.microsoft.com/office/drawing/2014/main" id="{68570292-7A72-E946-ADDD-828AC4D3629F}"/>
              </a:ext>
            </a:extLst>
          </p:cNvPr>
          <p:cNvSpPr>
            <a:spLocks noGrp="1"/>
          </p:cNvSpPr>
          <p:nvPr>
            <p:ph type="ftr" sz="quarter" idx="11"/>
          </p:nvPr>
        </p:nvSpPr>
        <p:spPr/>
        <p:txBody>
          <a:bodyPr/>
          <a:lstStyle/>
          <a:p>
            <a:r>
              <a:rPr lang="en-GB" dirty="0" err="1"/>
              <a:t>www.teachingenglish.org.uk</a:t>
            </a:r>
            <a:endParaRPr lang="en-GB" dirty="0"/>
          </a:p>
        </p:txBody>
      </p:sp>
      <p:pic>
        <p:nvPicPr>
          <p:cNvPr id="3" name="Picture 2" descr="A picture containing text, man, holding&#10;&#10;Description automatically generated">
            <a:extLst>
              <a:ext uri="{FF2B5EF4-FFF2-40B4-BE49-F238E27FC236}">
                <a16:creationId xmlns:a16="http://schemas.microsoft.com/office/drawing/2014/main" id="{46F4B60A-8427-554C-AF50-1CF645D62E24}"/>
              </a:ext>
            </a:extLst>
          </p:cNvPr>
          <p:cNvPicPr>
            <a:picLocks noChangeAspect="1"/>
          </p:cNvPicPr>
          <p:nvPr/>
        </p:nvPicPr>
        <p:blipFill>
          <a:blip r:embed="rId2"/>
          <a:stretch>
            <a:fillRect/>
          </a:stretch>
        </p:blipFill>
        <p:spPr>
          <a:xfrm>
            <a:off x="6002766" y="1500542"/>
            <a:ext cx="5785373" cy="3856915"/>
          </a:xfrm>
          <a:prstGeom prst="rect">
            <a:avLst/>
          </a:prstGeom>
        </p:spPr>
      </p:pic>
      <p:sp>
        <p:nvSpPr>
          <p:cNvPr id="4" name="TextBox 3">
            <a:extLst>
              <a:ext uri="{FF2B5EF4-FFF2-40B4-BE49-F238E27FC236}">
                <a16:creationId xmlns:a16="http://schemas.microsoft.com/office/drawing/2014/main" id="{3319AE12-480E-F146-9CFD-DF11722013DA}"/>
              </a:ext>
            </a:extLst>
          </p:cNvPr>
          <p:cNvSpPr txBox="1"/>
          <p:nvPr/>
        </p:nvSpPr>
        <p:spPr>
          <a:xfrm>
            <a:off x="648000" y="1343939"/>
            <a:ext cx="4935219" cy="4601260"/>
          </a:xfrm>
          <a:prstGeom prst="rect">
            <a:avLst/>
          </a:prstGeom>
          <a:noFill/>
        </p:spPr>
        <p:txBody>
          <a:bodyPr wrap="square" rtlCol="0">
            <a:spAutoFit/>
          </a:bodyPr>
          <a:lstStyle/>
          <a:p>
            <a:pPr lvl="1"/>
            <a:r>
              <a:rPr lang="en-GB" dirty="0"/>
              <a:t>You are going to read an article, which is divided into 5 paragraphs. </a:t>
            </a:r>
          </a:p>
          <a:p>
            <a:pPr lvl="1"/>
            <a:endParaRPr lang="en-GB" dirty="0"/>
          </a:p>
          <a:p>
            <a:pPr marL="800100" lvl="1" indent="-342900">
              <a:buFont typeface="+mj-lt"/>
              <a:buAutoNum type="arabicPeriod"/>
            </a:pPr>
            <a:r>
              <a:rPr lang="en-GB" dirty="0"/>
              <a:t>Read the full article first </a:t>
            </a:r>
            <a:br>
              <a:rPr lang="en-GB" dirty="0"/>
            </a:br>
            <a:endParaRPr lang="en-GB" dirty="0"/>
          </a:p>
          <a:p>
            <a:pPr marL="800100" lvl="1" indent="-342900">
              <a:buFont typeface="+mj-lt"/>
              <a:buAutoNum type="arabicPeriod"/>
            </a:pPr>
            <a:r>
              <a:rPr lang="en-GB" dirty="0"/>
              <a:t>Match the missing headings to the paragraphs. Do this on paper by yourself first.</a:t>
            </a:r>
          </a:p>
          <a:p>
            <a:pPr marL="800100" lvl="1" indent="-342900">
              <a:buFont typeface="+mj-lt"/>
              <a:buAutoNum type="arabicPeriod"/>
            </a:pPr>
            <a:endParaRPr lang="en-GB" dirty="0"/>
          </a:p>
          <a:p>
            <a:pPr marL="800100" lvl="1" indent="-342900">
              <a:buFont typeface="+mj-lt"/>
              <a:buAutoNum type="arabicPeriod"/>
            </a:pPr>
            <a:endParaRPr lang="en-GB" dirty="0"/>
          </a:p>
          <a:p>
            <a:pPr lvl="1"/>
            <a:endParaRPr lang="en-GB" dirty="0"/>
          </a:p>
          <a:p>
            <a:pPr marL="800100" lvl="1" indent="-342900">
              <a:buFont typeface="+mj-lt"/>
              <a:buAutoNum type="arabicPeriod"/>
            </a:pPr>
            <a:endParaRPr lang="en-GB" dirty="0"/>
          </a:p>
          <a:p>
            <a:pPr lvl="1"/>
            <a:endParaRPr lang="en-GB" dirty="0"/>
          </a:p>
          <a:p>
            <a:endParaRPr lang="en-GB" dirty="0"/>
          </a:p>
          <a:p>
            <a:pPr marL="285750" indent="-285750">
              <a:spcAft>
                <a:spcPts val="600"/>
              </a:spcAft>
              <a:buFont typeface="Arial" panose="020B0604020202020204" pitchFamily="34" charset="0"/>
              <a:buChar char="•"/>
            </a:pPr>
            <a:endParaRPr lang="en-GB" dirty="0"/>
          </a:p>
          <a:p>
            <a:pPr>
              <a:spcAft>
                <a:spcPts val="600"/>
              </a:spcAft>
            </a:pPr>
            <a:endParaRPr lang="en-GB" dirty="0"/>
          </a:p>
        </p:txBody>
      </p:sp>
      <p:pic>
        <p:nvPicPr>
          <p:cNvPr id="10" name="Graphic 9">
            <a:extLst>
              <a:ext uri="{FF2B5EF4-FFF2-40B4-BE49-F238E27FC236}">
                <a16:creationId xmlns:a16="http://schemas.microsoft.com/office/drawing/2014/main" id="{7D4DB595-D291-7647-AD87-33932F5B8D4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28453" y="1266943"/>
            <a:ext cx="863600" cy="863600"/>
          </a:xfrm>
          <a:prstGeom prst="rect">
            <a:avLst/>
          </a:prstGeom>
        </p:spPr>
      </p:pic>
    </p:spTree>
    <p:extLst>
      <p:ext uri="{BB962C8B-B14F-4D97-AF65-F5344CB8AC3E}">
        <p14:creationId xmlns:p14="http://schemas.microsoft.com/office/powerpoint/2010/main" val="1296581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1B709E7-B421-FF47-AD2B-E11E6F2066D5}"/>
              </a:ext>
            </a:extLst>
          </p:cNvPr>
          <p:cNvSpPr/>
          <p:nvPr/>
        </p:nvSpPr>
        <p:spPr>
          <a:xfrm>
            <a:off x="154194" y="2280417"/>
            <a:ext cx="6096000" cy="4291559"/>
          </a:xfrm>
          <a:prstGeom prst="rect">
            <a:avLst/>
          </a:prstGeom>
        </p:spPr>
        <p:txBody>
          <a:bodyPr>
            <a:spAutoFit/>
          </a:bodyPr>
          <a:lstStyle/>
          <a:p>
            <a:pPr marL="180340" algn="just">
              <a:lnSpc>
                <a:spcPct val="115000"/>
              </a:lnSpc>
              <a:spcAft>
                <a:spcPts val="600"/>
              </a:spcAft>
            </a:pPr>
            <a:r>
              <a:rPr lang="en-GB" sz="1300" dirty="0">
                <a:latin typeface="Arial" panose="020B0604020202020204" pitchFamily="34" charset="0"/>
                <a:ea typeface="Times New Roman" panose="02020603050405020304" pitchFamily="18" charset="0"/>
              </a:rPr>
              <a:t>A _______________________________</a:t>
            </a:r>
          </a:p>
          <a:p>
            <a:pPr marL="180340" algn="just">
              <a:lnSpc>
                <a:spcPct val="115000"/>
              </a:lnSpc>
              <a:spcAft>
                <a:spcPts val="600"/>
              </a:spcAft>
            </a:pPr>
            <a:r>
              <a:rPr lang="en-GB" sz="1300" dirty="0">
                <a:latin typeface="Arial" panose="020B0604020202020204" pitchFamily="34" charset="0"/>
                <a:ea typeface="Times New Roman" panose="02020603050405020304" pitchFamily="18" charset="0"/>
              </a:rPr>
              <a:t>In a recent experiment, scientists gave the same task to a group of people who stayed sitting down and to a group who went for a stroll outside. What they found supports what many people believe, that getting out and about is very good for creativity. In fact, 100 per cent of the group that went for a walk produced better quality ideas and produced them more quickly. </a:t>
            </a:r>
          </a:p>
          <a:p>
            <a:pPr marL="180340" algn="just">
              <a:lnSpc>
                <a:spcPct val="115000"/>
              </a:lnSpc>
              <a:spcAft>
                <a:spcPts val="600"/>
              </a:spcAft>
            </a:pPr>
            <a:r>
              <a:rPr lang="en-GB" sz="1300" dirty="0">
                <a:latin typeface="Arial" panose="020B0604020202020204" pitchFamily="34" charset="0"/>
                <a:ea typeface="Times New Roman" panose="02020603050405020304" pitchFamily="18" charset="0"/>
              </a:rPr>
              <a:t>The researchers then compared a group walking on a treadmill inside with those stretching their legs outside and found that while being outside was good for creativity, even walking on a treadmill helped, which suggests that it is the movement which is most important.</a:t>
            </a:r>
          </a:p>
          <a:p>
            <a:pPr marL="180340" algn="just">
              <a:lnSpc>
                <a:spcPct val="115000"/>
              </a:lnSpc>
              <a:spcAft>
                <a:spcPts val="600"/>
              </a:spcAft>
            </a:pPr>
            <a:r>
              <a:rPr lang="en-GB" sz="1300" dirty="0">
                <a:latin typeface="Arial" panose="020B0604020202020204" pitchFamily="34" charset="0"/>
                <a:ea typeface="Times New Roman" panose="02020603050405020304" pitchFamily="18" charset="0"/>
              </a:rPr>
              <a:t>B ___________________________</a:t>
            </a:r>
          </a:p>
          <a:p>
            <a:pPr marL="180340" algn="just">
              <a:lnSpc>
                <a:spcPct val="115000"/>
              </a:lnSpc>
              <a:spcAft>
                <a:spcPts val="600"/>
              </a:spcAft>
            </a:pPr>
            <a:r>
              <a:rPr lang="en-GB" sz="1300" dirty="0">
                <a:latin typeface="Arial" panose="020B0604020202020204" pitchFamily="34" charset="0"/>
                <a:ea typeface="Times New Roman" panose="02020603050405020304" pitchFamily="18" charset="0"/>
              </a:rPr>
              <a:t>Your teacher may tell you off for staring out of the window at nothing, but having a wandering mind may be a sign of intelligence and creativity, according to a new study. The scientists recorded brain activity while people lay still, but not asleep, and concluded that daydreaming can help people become better problem-solvers. However, if you’re simply not paying attention when you should be, that clearly isn’t beneficial. </a:t>
            </a:r>
          </a:p>
        </p:txBody>
      </p:sp>
      <p:sp>
        <p:nvSpPr>
          <p:cNvPr id="6" name="Rectangle 5">
            <a:extLst>
              <a:ext uri="{FF2B5EF4-FFF2-40B4-BE49-F238E27FC236}">
                <a16:creationId xmlns:a16="http://schemas.microsoft.com/office/drawing/2014/main" id="{1964821B-3691-A24E-91C8-7D552282A012}"/>
              </a:ext>
            </a:extLst>
          </p:cNvPr>
          <p:cNvSpPr/>
          <p:nvPr/>
        </p:nvSpPr>
        <p:spPr>
          <a:xfrm>
            <a:off x="6411559" y="286024"/>
            <a:ext cx="5389581" cy="6285952"/>
          </a:xfrm>
          <a:prstGeom prst="rect">
            <a:avLst/>
          </a:prstGeom>
        </p:spPr>
        <p:txBody>
          <a:bodyPr wrap="square">
            <a:spAutoFit/>
          </a:bodyPr>
          <a:lstStyle/>
          <a:p>
            <a:pPr marL="180340" algn="just">
              <a:lnSpc>
                <a:spcPct val="115000"/>
              </a:lnSpc>
              <a:spcAft>
                <a:spcPts val="600"/>
              </a:spcAft>
            </a:pPr>
            <a:r>
              <a:rPr lang="en-GB" sz="1300" dirty="0">
                <a:latin typeface="Arial" panose="020B0604020202020204" pitchFamily="34" charset="0"/>
                <a:ea typeface="Times New Roman" panose="02020603050405020304" pitchFamily="18" charset="0"/>
              </a:rPr>
              <a:t>C __________________________</a:t>
            </a:r>
          </a:p>
          <a:p>
            <a:pPr marL="180340" algn="just">
              <a:lnSpc>
                <a:spcPct val="115000"/>
              </a:lnSpc>
              <a:spcAft>
                <a:spcPts val="600"/>
              </a:spcAft>
            </a:pPr>
            <a:r>
              <a:rPr lang="en-GB" sz="1300" dirty="0">
                <a:latin typeface="Arial" panose="020B0604020202020204" pitchFamily="34" charset="0"/>
                <a:ea typeface="Times New Roman" panose="02020603050405020304" pitchFamily="18" charset="0"/>
              </a:rPr>
              <a:t>Be willing to challenge things that you have always done. A group of Japanese watermelon farmers had an issue with the way that watermelons were difficult to pack and store. Their round shape meant that they took up a lot of space, making their transport more expensive. But why do watermelons actually need to be round? thought the farmers. They began growing the fruit in square glass boxes, thus creating square watermelons. They just needed to think differently to find the perfect solution.</a:t>
            </a:r>
          </a:p>
          <a:p>
            <a:pPr marL="180340" algn="just">
              <a:lnSpc>
                <a:spcPct val="115000"/>
              </a:lnSpc>
              <a:spcAft>
                <a:spcPts val="600"/>
              </a:spcAft>
            </a:pPr>
            <a:endParaRPr lang="en-GB" sz="1300" dirty="0">
              <a:latin typeface="Arial" panose="020B0604020202020204" pitchFamily="34" charset="0"/>
              <a:ea typeface="Times New Roman" panose="02020603050405020304" pitchFamily="18" charset="0"/>
            </a:endParaRPr>
          </a:p>
          <a:p>
            <a:pPr marL="180340" algn="just">
              <a:lnSpc>
                <a:spcPct val="115000"/>
              </a:lnSpc>
              <a:spcAft>
                <a:spcPts val="600"/>
              </a:spcAft>
            </a:pPr>
            <a:r>
              <a:rPr lang="en-GB" sz="1300" dirty="0">
                <a:latin typeface="Arial" panose="020B0604020202020204" pitchFamily="34" charset="0"/>
                <a:ea typeface="Times New Roman" panose="02020603050405020304" pitchFamily="18" charset="0"/>
              </a:rPr>
              <a:t>D_______________________</a:t>
            </a:r>
          </a:p>
          <a:p>
            <a:pPr marL="180340" algn="just">
              <a:lnSpc>
                <a:spcPct val="115000"/>
              </a:lnSpc>
              <a:spcAft>
                <a:spcPts val="600"/>
              </a:spcAft>
            </a:pPr>
            <a:r>
              <a:rPr lang="en-GB" sz="1300" dirty="0">
                <a:latin typeface="Arial" panose="020B0604020202020204" pitchFamily="34" charset="0"/>
                <a:ea typeface="Times New Roman" panose="02020603050405020304" pitchFamily="18" charset="0"/>
              </a:rPr>
              <a:t>Believe it or not, more than one research study has shown that people who watch a comedy film are much better afterwards at coming up with a creative solution to a problem than those who watched a horror film. It appears that having a chuckle makes us feel more relaxed, which helps the creative process. It is very difficult to be creative when you’re stressed, because the mind is too focused on survival.</a:t>
            </a:r>
          </a:p>
          <a:p>
            <a:pPr marL="180340" algn="just">
              <a:lnSpc>
                <a:spcPct val="115000"/>
              </a:lnSpc>
              <a:spcAft>
                <a:spcPts val="600"/>
              </a:spcAft>
            </a:pPr>
            <a:r>
              <a:rPr lang="en-GB" sz="1300" dirty="0">
                <a:latin typeface="Arial" panose="020B0604020202020204" pitchFamily="34" charset="0"/>
                <a:ea typeface="Times New Roman" panose="02020603050405020304" pitchFamily="18" charset="0"/>
              </a:rPr>
              <a:t>E___________________________</a:t>
            </a:r>
          </a:p>
          <a:p>
            <a:pPr marL="180340" algn="just">
              <a:lnSpc>
                <a:spcPct val="115000"/>
              </a:lnSpc>
              <a:spcAft>
                <a:spcPts val="600"/>
              </a:spcAft>
            </a:pPr>
            <a:r>
              <a:rPr lang="en-GB" sz="1300" dirty="0">
                <a:latin typeface="Arial" panose="020B0604020202020204" pitchFamily="34" charset="0"/>
                <a:ea typeface="Times New Roman" panose="02020603050405020304" pitchFamily="18" charset="0"/>
              </a:rPr>
              <a:t>You might imagine that you will be at your most creative if you are able to work in complete silence, but you’d be wrong. Research shows that for most creative tasks, a low level of noise, like the chatter that you get in a café, is best. Complete silence is good when you need to focus on a difficult task, but when you want to come up with ideas, try a little hubbub.</a:t>
            </a:r>
            <a:endParaRPr lang="en-GB" sz="1300" dirty="0">
              <a:effectLst/>
              <a:latin typeface="Arial" panose="020B0604020202020204" pitchFamily="34" charset="0"/>
              <a:ea typeface="Times New Roman" panose="02020603050405020304" pitchFamily="18" charset="0"/>
            </a:endParaRPr>
          </a:p>
        </p:txBody>
      </p:sp>
      <p:sp>
        <p:nvSpPr>
          <p:cNvPr id="7" name="Rectangle 6">
            <a:extLst>
              <a:ext uri="{FF2B5EF4-FFF2-40B4-BE49-F238E27FC236}">
                <a16:creationId xmlns:a16="http://schemas.microsoft.com/office/drawing/2014/main" id="{1DF45B36-FF3C-354A-91F5-2A6C5486E6BD}"/>
              </a:ext>
            </a:extLst>
          </p:cNvPr>
          <p:cNvSpPr/>
          <p:nvPr/>
        </p:nvSpPr>
        <p:spPr>
          <a:xfrm>
            <a:off x="2763269" y="1539586"/>
            <a:ext cx="3017173" cy="369332"/>
          </a:xfrm>
          <a:prstGeom prst="rect">
            <a:avLst/>
          </a:prstGeom>
        </p:spPr>
        <p:txBody>
          <a:bodyPr wrap="none">
            <a:spAutoFit/>
          </a:bodyPr>
          <a:lstStyle/>
          <a:p>
            <a:r>
              <a:rPr lang="en-GB" dirty="0"/>
              <a:t>Read the full article below </a:t>
            </a:r>
          </a:p>
        </p:txBody>
      </p:sp>
      <p:pic>
        <p:nvPicPr>
          <p:cNvPr id="8" name="Picture 7" descr="A picture containing text, man, holding&#10;&#10;Description automatically generated">
            <a:extLst>
              <a:ext uri="{FF2B5EF4-FFF2-40B4-BE49-F238E27FC236}">
                <a16:creationId xmlns:a16="http://schemas.microsoft.com/office/drawing/2014/main" id="{A942EBB0-202D-3E4B-8C79-BECF9E254197}"/>
              </a:ext>
            </a:extLst>
          </p:cNvPr>
          <p:cNvPicPr>
            <a:picLocks noChangeAspect="1"/>
          </p:cNvPicPr>
          <p:nvPr/>
        </p:nvPicPr>
        <p:blipFill>
          <a:blip r:embed="rId2"/>
          <a:stretch>
            <a:fillRect/>
          </a:stretch>
        </p:blipFill>
        <p:spPr>
          <a:xfrm>
            <a:off x="390860" y="519985"/>
            <a:ext cx="2083399" cy="1388933"/>
          </a:xfrm>
          <a:prstGeom prst="rect">
            <a:avLst/>
          </a:prstGeom>
        </p:spPr>
      </p:pic>
    </p:spTree>
    <p:extLst>
      <p:ext uri="{BB962C8B-B14F-4D97-AF65-F5344CB8AC3E}">
        <p14:creationId xmlns:p14="http://schemas.microsoft.com/office/powerpoint/2010/main" val="2622501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EE4D4A-78D7-D045-9F0C-94A3A83D66BB}"/>
              </a:ext>
            </a:extLst>
          </p:cNvPr>
          <p:cNvSpPr>
            <a:spLocks noGrp="1"/>
          </p:cNvSpPr>
          <p:nvPr>
            <p:ph idx="1"/>
          </p:nvPr>
        </p:nvSpPr>
        <p:spPr>
          <a:xfrm>
            <a:off x="2649260" y="3216812"/>
            <a:ext cx="6437478" cy="424376"/>
          </a:xfrm>
        </p:spPr>
        <p:txBody>
          <a:bodyPr/>
          <a:lstStyle/>
          <a:p>
            <a:pPr algn="ctr"/>
            <a:r>
              <a:rPr lang="en-GB" sz="2400" dirty="0"/>
              <a:t>What do you remember about the article?</a:t>
            </a:r>
          </a:p>
        </p:txBody>
      </p:sp>
      <p:sp>
        <p:nvSpPr>
          <p:cNvPr id="4" name="Footer Placeholder 3">
            <a:extLst>
              <a:ext uri="{FF2B5EF4-FFF2-40B4-BE49-F238E27FC236}">
                <a16:creationId xmlns:a16="http://schemas.microsoft.com/office/drawing/2014/main" id="{5BD8593F-A857-344A-AB3A-9832FA32EA64}"/>
              </a:ext>
            </a:extLst>
          </p:cNvPr>
          <p:cNvSpPr>
            <a:spLocks noGrp="1"/>
          </p:cNvSpPr>
          <p:nvPr>
            <p:ph type="ftr" sz="quarter" idx="11"/>
          </p:nvPr>
        </p:nvSpPr>
        <p:spPr/>
        <p:txBody>
          <a:bodyPr/>
          <a:lstStyle/>
          <a:p>
            <a:r>
              <a:rPr lang="en-GB" noProof="0"/>
              <a:t>www.teachingenglish.org.uk</a:t>
            </a:r>
            <a:endParaRPr lang="en-GB" noProof="0" dirty="0"/>
          </a:p>
        </p:txBody>
      </p:sp>
      <p:sp>
        <p:nvSpPr>
          <p:cNvPr id="5" name="Title 6">
            <a:extLst>
              <a:ext uri="{FF2B5EF4-FFF2-40B4-BE49-F238E27FC236}">
                <a16:creationId xmlns:a16="http://schemas.microsoft.com/office/drawing/2014/main" id="{78E97F2D-EAF0-3A45-B408-CF4966717E7E}"/>
              </a:ext>
            </a:extLst>
          </p:cNvPr>
          <p:cNvSpPr txBox="1">
            <a:spLocks/>
          </p:cNvSpPr>
          <p:nvPr/>
        </p:nvSpPr>
        <p:spPr>
          <a:xfrm>
            <a:off x="800400" y="656400"/>
            <a:ext cx="10944000" cy="792000"/>
          </a:xfrm>
          <a:prstGeom prst="rect">
            <a:avLst/>
          </a:prstGeom>
        </p:spPr>
        <p:txBody>
          <a:bodyPr vert="horz" lIns="0" tIns="0" rIns="0" bIns="0" rtlCol="0" anchor="t" anchorCtr="0">
            <a:noAutofit/>
          </a:bodyPr>
          <a:lst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a:lstStyle>
          <a:p>
            <a:r>
              <a:rPr lang="en-US"/>
              <a:t>Creativity and Innovation  </a:t>
            </a:r>
            <a:endParaRPr lang="en-GB" dirty="0"/>
          </a:p>
        </p:txBody>
      </p:sp>
    </p:spTree>
    <p:extLst>
      <p:ext uri="{BB962C8B-B14F-4D97-AF65-F5344CB8AC3E}">
        <p14:creationId xmlns:p14="http://schemas.microsoft.com/office/powerpoint/2010/main" val="39011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EE4D4A-78D7-D045-9F0C-94A3A83D66BB}"/>
              </a:ext>
            </a:extLst>
          </p:cNvPr>
          <p:cNvSpPr>
            <a:spLocks noGrp="1"/>
          </p:cNvSpPr>
          <p:nvPr>
            <p:ph idx="1"/>
          </p:nvPr>
        </p:nvSpPr>
        <p:spPr>
          <a:xfrm>
            <a:off x="1857825" y="2700444"/>
            <a:ext cx="8829149" cy="792000"/>
          </a:xfrm>
        </p:spPr>
        <p:txBody>
          <a:bodyPr/>
          <a:lstStyle/>
          <a:p>
            <a:pPr algn="ctr"/>
            <a:r>
              <a:rPr lang="en-GB" sz="2400" dirty="0"/>
              <a:t>Now read each paragraph and decide the best heading. There is one heading you do not need</a:t>
            </a:r>
          </a:p>
          <a:p>
            <a:pPr algn="ctr"/>
            <a:r>
              <a:rPr lang="en-GB" sz="2400" dirty="0"/>
              <a:t>(write your answers on paper first)</a:t>
            </a:r>
          </a:p>
        </p:txBody>
      </p:sp>
      <p:sp>
        <p:nvSpPr>
          <p:cNvPr id="4" name="Footer Placeholder 3">
            <a:extLst>
              <a:ext uri="{FF2B5EF4-FFF2-40B4-BE49-F238E27FC236}">
                <a16:creationId xmlns:a16="http://schemas.microsoft.com/office/drawing/2014/main" id="{5BD8593F-A857-344A-AB3A-9832FA32EA64}"/>
              </a:ext>
            </a:extLst>
          </p:cNvPr>
          <p:cNvSpPr>
            <a:spLocks noGrp="1"/>
          </p:cNvSpPr>
          <p:nvPr>
            <p:ph type="ftr" sz="quarter" idx="11"/>
          </p:nvPr>
        </p:nvSpPr>
        <p:spPr/>
        <p:txBody>
          <a:bodyPr/>
          <a:lstStyle/>
          <a:p>
            <a:r>
              <a:rPr lang="en-GB" noProof="0"/>
              <a:t>www.teachingenglish.org.uk</a:t>
            </a:r>
            <a:endParaRPr lang="en-GB" noProof="0" dirty="0"/>
          </a:p>
        </p:txBody>
      </p:sp>
      <p:sp>
        <p:nvSpPr>
          <p:cNvPr id="5" name="Title 6">
            <a:extLst>
              <a:ext uri="{FF2B5EF4-FFF2-40B4-BE49-F238E27FC236}">
                <a16:creationId xmlns:a16="http://schemas.microsoft.com/office/drawing/2014/main" id="{78E97F2D-EAF0-3A45-B408-CF4966717E7E}"/>
              </a:ext>
            </a:extLst>
          </p:cNvPr>
          <p:cNvSpPr txBox="1">
            <a:spLocks/>
          </p:cNvSpPr>
          <p:nvPr/>
        </p:nvSpPr>
        <p:spPr>
          <a:xfrm>
            <a:off x="800400" y="656400"/>
            <a:ext cx="10944000" cy="792000"/>
          </a:xfrm>
          <a:prstGeom prst="rect">
            <a:avLst/>
          </a:prstGeom>
        </p:spPr>
        <p:txBody>
          <a:bodyPr vert="horz" lIns="0" tIns="0" rIns="0" bIns="0" rtlCol="0" anchor="t" anchorCtr="0">
            <a:noAutofit/>
          </a:bodyPr>
          <a:lst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a:lstStyle>
          <a:p>
            <a:r>
              <a:rPr lang="en-US"/>
              <a:t>Creativity and Innovation  </a:t>
            </a:r>
            <a:endParaRPr lang="en-GB" dirty="0"/>
          </a:p>
        </p:txBody>
      </p:sp>
    </p:spTree>
    <p:extLst>
      <p:ext uri="{BB962C8B-B14F-4D97-AF65-F5344CB8AC3E}">
        <p14:creationId xmlns:p14="http://schemas.microsoft.com/office/powerpoint/2010/main" val="2234254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6443636-5D47-E84A-A33B-0EF868D4DBF2}"/>
              </a:ext>
            </a:extLst>
          </p:cNvPr>
          <p:cNvSpPr>
            <a:spLocks noGrp="1"/>
          </p:cNvSpPr>
          <p:nvPr>
            <p:ph type="title"/>
          </p:nvPr>
        </p:nvSpPr>
        <p:spPr/>
        <p:txBody>
          <a:bodyPr/>
          <a:lstStyle/>
          <a:p>
            <a:r>
              <a:rPr lang="en-US" dirty="0"/>
              <a:t>Creativity and Innovation  </a:t>
            </a:r>
            <a:endParaRPr lang="en-GB" dirty="0"/>
          </a:p>
        </p:txBody>
      </p:sp>
      <p:sp>
        <p:nvSpPr>
          <p:cNvPr id="5" name="Footer Placeholder 4">
            <a:extLst>
              <a:ext uri="{FF2B5EF4-FFF2-40B4-BE49-F238E27FC236}">
                <a16:creationId xmlns:a16="http://schemas.microsoft.com/office/drawing/2014/main" id="{68570292-7A72-E946-ADDD-828AC4D3629F}"/>
              </a:ext>
            </a:extLst>
          </p:cNvPr>
          <p:cNvSpPr>
            <a:spLocks noGrp="1"/>
          </p:cNvSpPr>
          <p:nvPr>
            <p:ph type="ftr" sz="quarter" idx="11"/>
          </p:nvPr>
        </p:nvSpPr>
        <p:spPr/>
        <p:txBody>
          <a:bodyPr/>
          <a:lstStyle/>
          <a:p>
            <a:r>
              <a:rPr lang="en-GB"/>
              <a:t>www.teachingenglish.org.uk</a:t>
            </a:r>
            <a:endParaRPr lang="en-GB" dirty="0"/>
          </a:p>
        </p:txBody>
      </p:sp>
      <p:sp>
        <p:nvSpPr>
          <p:cNvPr id="2" name="Rectangle 1">
            <a:extLst>
              <a:ext uri="{FF2B5EF4-FFF2-40B4-BE49-F238E27FC236}">
                <a16:creationId xmlns:a16="http://schemas.microsoft.com/office/drawing/2014/main" id="{3C37F7D9-612A-854C-89D7-52497CD884F4}"/>
              </a:ext>
            </a:extLst>
          </p:cNvPr>
          <p:cNvSpPr/>
          <p:nvPr/>
        </p:nvSpPr>
        <p:spPr>
          <a:xfrm>
            <a:off x="600000" y="1151597"/>
            <a:ext cx="5354510" cy="4186274"/>
          </a:xfrm>
          <a:prstGeom prst="rect">
            <a:avLst/>
          </a:prstGeom>
        </p:spPr>
        <p:txBody>
          <a:bodyPr wrap="square">
            <a:spAutoFit/>
          </a:bodyPr>
          <a:lstStyle/>
          <a:p>
            <a:pPr marL="180340" algn="just">
              <a:lnSpc>
                <a:spcPct val="115000"/>
              </a:lnSpc>
              <a:spcAft>
                <a:spcPts val="600"/>
              </a:spcAft>
            </a:pPr>
            <a:r>
              <a:rPr lang="en-GB" sz="1600" dirty="0">
                <a:latin typeface="Arial" panose="020B0604020202020204" pitchFamily="34" charset="0"/>
                <a:ea typeface="Times New Roman" panose="02020603050405020304" pitchFamily="18" charset="0"/>
                <a:cs typeface="Arial" panose="020B0604020202020204" pitchFamily="34" charset="0"/>
              </a:rPr>
              <a:t>A: ________________________________</a:t>
            </a:r>
          </a:p>
          <a:p>
            <a:pPr marL="180340" algn="just">
              <a:lnSpc>
                <a:spcPct val="115000"/>
              </a:lnSpc>
              <a:spcAft>
                <a:spcPts val="600"/>
              </a:spcAft>
            </a:pPr>
            <a:r>
              <a:rPr lang="en-GB" sz="1600" dirty="0">
                <a:latin typeface="Arial" panose="020B0604020202020204" pitchFamily="34" charset="0"/>
                <a:ea typeface="Times New Roman" panose="02020603050405020304" pitchFamily="18" charset="0"/>
                <a:cs typeface="Arial" panose="020B0604020202020204" pitchFamily="34" charset="0"/>
              </a:rPr>
              <a:t>In a recent experiment, scientists gave the same task to a group of people who stayed sitting down and to a group who went for a stroll outside. What they found supports what many people believe, that getting out and about is very good for creativity. In fact, 100 per cent of the group that went for a walk produced better quality ideas and produced them more quickly. </a:t>
            </a:r>
          </a:p>
          <a:p>
            <a:pPr marL="180340" algn="just">
              <a:lnSpc>
                <a:spcPct val="115000"/>
              </a:lnSpc>
              <a:spcAft>
                <a:spcPts val="600"/>
              </a:spcAft>
            </a:pPr>
            <a:r>
              <a:rPr lang="en-GB" sz="1600" dirty="0">
                <a:latin typeface="Arial" panose="020B0604020202020204" pitchFamily="34" charset="0"/>
                <a:ea typeface="Times New Roman" panose="02020603050405020304" pitchFamily="18" charset="0"/>
                <a:cs typeface="Arial" panose="020B0604020202020204" pitchFamily="34" charset="0"/>
              </a:rPr>
              <a:t>The researchers then compared a group walking on a treadmill inside with those stretching their legs outside and found that while being outside was good for creativity, even walking on a treadmill helped, which suggests that it is the movement which is most important.</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6" name="Rectangle 5">
            <a:extLst>
              <a:ext uri="{FF2B5EF4-FFF2-40B4-BE49-F238E27FC236}">
                <a16:creationId xmlns:a16="http://schemas.microsoft.com/office/drawing/2014/main" id="{7DF75583-B8EB-ED4E-B839-BE10406F3A1D}"/>
              </a:ext>
            </a:extLst>
          </p:cNvPr>
          <p:cNvSpPr/>
          <p:nvPr/>
        </p:nvSpPr>
        <p:spPr>
          <a:xfrm>
            <a:off x="6249615" y="767288"/>
            <a:ext cx="5047280" cy="2976712"/>
          </a:xfrm>
          <a:prstGeom prst="rect">
            <a:avLst/>
          </a:prstGeom>
        </p:spPr>
        <p:txBody>
          <a:bodyPr wrap="square">
            <a:spAutoFit/>
          </a:bodyPr>
          <a:lstStyle/>
          <a:p>
            <a:pPr marL="180340" algn="just">
              <a:lnSpc>
                <a:spcPct val="115000"/>
              </a:lnSpc>
              <a:spcAft>
                <a:spcPts val="600"/>
              </a:spcAft>
            </a:pPr>
            <a:r>
              <a:rPr lang="en-GB" sz="1600" dirty="0">
                <a:latin typeface="Arial" panose="020B0604020202020204" pitchFamily="34" charset="0"/>
                <a:ea typeface="Times New Roman" panose="02020603050405020304" pitchFamily="18" charset="0"/>
              </a:rPr>
              <a:t>B ___________________________</a:t>
            </a:r>
          </a:p>
          <a:p>
            <a:pPr marL="180340" algn="just">
              <a:lnSpc>
                <a:spcPct val="115000"/>
              </a:lnSpc>
              <a:spcAft>
                <a:spcPts val="600"/>
              </a:spcAft>
            </a:pPr>
            <a:r>
              <a:rPr lang="en-GB" sz="1600" dirty="0">
                <a:latin typeface="Arial" panose="020B0604020202020204" pitchFamily="34" charset="0"/>
                <a:ea typeface="Times New Roman" panose="02020603050405020304" pitchFamily="18" charset="0"/>
              </a:rPr>
              <a:t>Your teacher may tell you off for staring out of the window at nothing, but having a wandering mind may be a sign of intelligence and creativity, according to a new study. The scientists recorded brain activity while people lay still, but not asleep, and concluded that daydreaming can help people become better problem-solvers. However, if you’re simply not paying attention when you should be, that clearly isn’t beneficial. </a:t>
            </a:r>
            <a:endParaRPr lang="en-GB" sz="1600" dirty="0">
              <a:effectLst/>
              <a:latin typeface="Arial" panose="020B0604020202020204" pitchFamily="34" charset="0"/>
              <a:ea typeface="Times New Roman" panose="02020603050405020304" pitchFamily="18" charset="0"/>
            </a:endParaRPr>
          </a:p>
        </p:txBody>
      </p:sp>
      <p:sp>
        <p:nvSpPr>
          <p:cNvPr id="8" name="Rectangle 7">
            <a:extLst>
              <a:ext uri="{FF2B5EF4-FFF2-40B4-BE49-F238E27FC236}">
                <a16:creationId xmlns:a16="http://schemas.microsoft.com/office/drawing/2014/main" id="{FA375538-6081-3B4B-886E-7868D0EA72C2}"/>
              </a:ext>
            </a:extLst>
          </p:cNvPr>
          <p:cNvSpPr/>
          <p:nvPr/>
        </p:nvSpPr>
        <p:spPr>
          <a:xfrm>
            <a:off x="8129162" y="4007288"/>
            <a:ext cx="3167733" cy="2511970"/>
          </a:xfrm>
          <a:prstGeom prst="rect">
            <a:avLst/>
          </a:prstGeom>
          <a:solidFill>
            <a:schemeClr val="accent1">
              <a:lumMod val="20000"/>
              <a:lumOff val="80000"/>
            </a:schemeClr>
          </a:solidFill>
        </p:spPr>
        <p:txBody>
          <a:bodyPr wrap="square">
            <a:spAutoFit/>
          </a:bodyPr>
          <a:lstStyle/>
          <a:p>
            <a:pPr>
              <a:lnSpc>
                <a:spcPct val="115000"/>
              </a:lnSpc>
              <a:spcAft>
                <a:spcPts val="600"/>
              </a:spcAft>
              <a:tabLst>
                <a:tab pos="180340" algn="l"/>
              </a:tabLst>
            </a:pPr>
            <a:r>
              <a:rPr lang="en-GB" sz="1600" b="1" dirty="0">
                <a:solidFill>
                  <a:srgbClr val="0070C0"/>
                </a:solidFill>
                <a:latin typeface="Arial" panose="020B0604020202020204" pitchFamily="34" charset="0"/>
                <a:ea typeface="Times New Roman" panose="02020603050405020304" pitchFamily="18" charset="0"/>
              </a:rPr>
              <a:t>Headings</a:t>
            </a:r>
          </a:p>
          <a:p>
            <a:pPr marL="342900" indent="-342900">
              <a:lnSpc>
                <a:spcPct val="115000"/>
              </a:lnSpc>
              <a:spcAft>
                <a:spcPts val="600"/>
              </a:spcAft>
              <a:buFont typeface="+mj-lt"/>
              <a:buAutoNum type="arabicPeriod"/>
              <a:tabLst>
                <a:tab pos="180340" algn="l"/>
              </a:tabLst>
            </a:pPr>
            <a:r>
              <a:rPr lang="en-GB" sz="1600" dirty="0">
                <a:solidFill>
                  <a:srgbClr val="0070C0"/>
                </a:solidFill>
                <a:latin typeface="Arial" panose="020B0604020202020204" pitchFamily="34" charset="0"/>
                <a:ea typeface="Times New Roman" panose="02020603050405020304" pitchFamily="18" charset="0"/>
              </a:rPr>
              <a:t>Have a good laugh</a:t>
            </a:r>
          </a:p>
          <a:p>
            <a:pPr marL="342900" indent="-342900">
              <a:lnSpc>
                <a:spcPct val="115000"/>
              </a:lnSpc>
              <a:spcAft>
                <a:spcPts val="600"/>
              </a:spcAft>
              <a:buFont typeface="+mj-lt"/>
              <a:buAutoNum type="arabicPeriod"/>
              <a:tabLst>
                <a:tab pos="180340" algn="l"/>
              </a:tabLst>
            </a:pPr>
            <a:r>
              <a:rPr lang="en-GB" sz="1600" dirty="0">
                <a:solidFill>
                  <a:srgbClr val="0070C0"/>
                </a:solidFill>
                <a:latin typeface="Arial" panose="020B0604020202020204" pitchFamily="34" charset="0"/>
                <a:ea typeface="Times New Roman" panose="02020603050405020304" pitchFamily="18" charset="0"/>
              </a:rPr>
              <a:t>Sit down</a:t>
            </a:r>
          </a:p>
          <a:p>
            <a:pPr marL="342900" indent="-342900">
              <a:lnSpc>
                <a:spcPct val="115000"/>
              </a:lnSpc>
              <a:spcAft>
                <a:spcPts val="600"/>
              </a:spcAft>
              <a:buFont typeface="+mj-lt"/>
              <a:buAutoNum type="arabicPeriod"/>
              <a:tabLst>
                <a:tab pos="180340" algn="l"/>
              </a:tabLst>
            </a:pPr>
            <a:r>
              <a:rPr lang="en-GB" sz="1600" dirty="0">
                <a:solidFill>
                  <a:srgbClr val="0070C0"/>
                </a:solidFill>
                <a:latin typeface="Arial" panose="020B0604020202020204" pitchFamily="34" charset="0"/>
                <a:ea typeface="Times New Roman" panose="02020603050405020304" pitchFamily="18" charset="0"/>
              </a:rPr>
              <a:t>Get your legs moving</a:t>
            </a:r>
          </a:p>
          <a:p>
            <a:pPr marL="342900" indent="-342900">
              <a:lnSpc>
                <a:spcPct val="115000"/>
              </a:lnSpc>
              <a:spcAft>
                <a:spcPts val="600"/>
              </a:spcAft>
              <a:buFont typeface="+mj-lt"/>
              <a:buAutoNum type="arabicPeriod"/>
              <a:tabLst>
                <a:tab pos="180340" algn="l"/>
              </a:tabLst>
            </a:pPr>
            <a:r>
              <a:rPr lang="en-GB" sz="1600" dirty="0">
                <a:solidFill>
                  <a:srgbClr val="0070C0"/>
                </a:solidFill>
                <a:latin typeface="Arial" panose="020B0604020202020204" pitchFamily="34" charset="0"/>
                <a:ea typeface="Times New Roman" panose="02020603050405020304" pitchFamily="18" charset="0"/>
              </a:rPr>
              <a:t>Noise</a:t>
            </a:r>
          </a:p>
          <a:p>
            <a:pPr marL="342900" indent="-342900">
              <a:lnSpc>
                <a:spcPct val="115000"/>
              </a:lnSpc>
              <a:spcAft>
                <a:spcPts val="600"/>
              </a:spcAft>
              <a:buFont typeface="+mj-lt"/>
              <a:buAutoNum type="arabicPeriod"/>
              <a:tabLst>
                <a:tab pos="180340" algn="l"/>
              </a:tabLst>
            </a:pPr>
            <a:r>
              <a:rPr lang="en-GB" sz="1600" dirty="0">
                <a:solidFill>
                  <a:srgbClr val="0070C0"/>
                </a:solidFill>
                <a:latin typeface="Arial" panose="020B0604020202020204" pitchFamily="34" charset="0"/>
                <a:ea typeface="Times New Roman" panose="02020603050405020304" pitchFamily="18" charset="0"/>
              </a:rPr>
              <a:t>Daydream</a:t>
            </a:r>
          </a:p>
          <a:p>
            <a:pPr marL="342900" indent="-342900">
              <a:lnSpc>
                <a:spcPct val="115000"/>
              </a:lnSpc>
              <a:spcAft>
                <a:spcPts val="600"/>
              </a:spcAft>
              <a:buFont typeface="+mj-lt"/>
              <a:buAutoNum type="arabicPeriod"/>
              <a:tabLst>
                <a:tab pos="180340" algn="l"/>
              </a:tabLst>
            </a:pPr>
            <a:r>
              <a:rPr lang="en-GB" sz="1600" dirty="0">
                <a:solidFill>
                  <a:srgbClr val="0070C0"/>
                </a:solidFill>
                <a:latin typeface="Arial" panose="020B0604020202020204" pitchFamily="34" charset="0"/>
                <a:ea typeface="Times New Roman" panose="02020603050405020304" pitchFamily="18" charset="0"/>
              </a:rPr>
              <a:t>Think outside the box</a:t>
            </a:r>
          </a:p>
        </p:txBody>
      </p:sp>
    </p:spTree>
    <p:extLst>
      <p:ext uri="{BB962C8B-B14F-4D97-AF65-F5344CB8AC3E}">
        <p14:creationId xmlns:p14="http://schemas.microsoft.com/office/powerpoint/2010/main" val="844608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6443636-5D47-E84A-A33B-0EF868D4DBF2}"/>
              </a:ext>
            </a:extLst>
          </p:cNvPr>
          <p:cNvSpPr>
            <a:spLocks noGrp="1"/>
          </p:cNvSpPr>
          <p:nvPr>
            <p:ph type="title"/>
          </p:nvPr>
        </p:nvSpPr>
        <p:spPr/>
        <p:txBody>
          <a:bodyPr/>
          <a:lstStyle/>
          <a:p>
            <a:r>
              <a:rPr lang="en-US" dirty="0"/>
              <a:t>Creativity and Innovation  </a:t>
            </a:r>
            <a:endParaRPr lang="en-GB" dirty="0"/>
          </a:p>
        </p:txBody>
      </p:sp>
      <p:sp>
        <p:nvSpPr>
          <p:cNvPr id="5" name="Footer Placeholder 4">
            <a:extLst>
              <a:ext uri="{FF2B5EF4-FFF2-40B4-BE49-F238E27FC236}">
                <a16:creationId xmlns:a16="http://schemas.microsoft.com/office/drawing/2014/main" id="{68570292-7A72-E946-ADDD-828AC4D3629F}"/>
              </a:ext>
            </a:extLst>
          </p:cNvPr>
          <p:cNvSpPr>
            <a:spLocks noGrp="1"/>
          </p:cNvSpPr>
          <p:nvPr>
            <p:ph type="ftr" sz="quarter" idx="11"/>
          </p:nvPr>
        </p:nvSpPr>
        <p:spPr/>
        <p:txBody>
          <a:bodyPr/>
          <a:lstStyle/>
          <a:p>
            <a:r>
              <a:rPr lang="en-GB"/>
              <a:t>www.teachingenglish.org.uk</a:t>
            </a:r>
            <a:endParaRPr lang="en-GB" dirty="0"/>
          </a:p>
        </p:txBody>
      </p:sp>
      <p:sp>
        <p:nvSpPr>
          <p:cNvPr id="8" name="Rectangle 7">
            <a:extLst>
              <a:ext uri="{FF2B5EF4-FFF2-40B4-BE49-F238E27FC236}">
                <a16:creationId xmlns:a16="http://schemas.microsoft.com/office/drawing/2014/main" id="{FA375538-6081-3B4B-886E-7868D0EA72C2}"/>
              </a:ext>
            </a:extLst>
          </p:cNvPr>
          <p:cNvSpPr/>
          <p:nvPr/>
        </p:nvSpPr>
        <p:spPr>
          <a:xfrm>
            <a:off x="8129162" y="4007288"/>
            <a:ext cx="3167733" cy="2511970"/>
          </a:xfrm>
          <a:prstGeom prst="rect">
            <a:avLst/>
          </a:prstGeom>
          <a:solidFill>
            <a:schemeClr val="accent1">
              <a:lumMod val="20000"/>
              <a:lumOff val="80000"/>
            </a:schemeClr>
          </a:solidFill>
        </p:spPr>
        <p:txBody>
          <a:bodyPr wrap="square">
            <a:spAutoFit/>
          </a:bodyPr>
          <a:lstStyle/>
          <a:p>
            <a:pPr>
              <a:lnSpc>
                <a:spcPct val="115000"/>
              </a:lnSpc>
              <a:spcAft>
                <a:spcPts val="600"/>
              </a:spcAft>
              <a:tabLst>
                <a:tab pos="180340" algn="l"/>
              </a:tabLst>
            </a:pPr>
            <a:r>
              <a:rPr lang="en-GB" sz="1600" b="1" dirty="0">
                <a:solidFill>
                  <a:srgbClr val="0070C0"/>
                </a:solidFill>
                <a:latin typeface="Arial" panose="020B0604020202020204" pitchFamily="34" charset="0"/>
                <a:ea typeface="Times New Roman" panose="02020603050405020304" pitchFamily="18" charset="0"/>
              </a:rPr>
              <a:t>Headings</a:t>
            </a:r>
          </a:p>
          <a:p>
            <a:pPr marL="342900" indent="-342900">
              <a:lnSpc>
                <a:spcPct val="115000"/>
              </a:lnSpc>
              <a:spcAft>
                <a:spcPts val="600"/>
              </a:spcAft>
              <a:buFont typeface="+mj-lt"/>
              <a:buAutoNum type="arabicPeriod"/>
              <a:tabLst>
                <a:tab pos="180340" algn="l"/>
              </a:tabLst>
            </a:pPr>
            <a:r>
              <a:rPr lang="en-GB" sz="1600" dirty="0">
                <a:solidFill>
                  <a:srgbClr val="0070C0"/>
                </a:solidFill>
                <a:latin typeface="Arial" panose="020B0604020202020204" pitchFamily="34" charset="0"/>
                <a:ea typeface="Times New Roman" panose="02020603050405020304" pitchFamily="18" charset="0"/>
              </a:rPr>
              <a:t>Have a good laugh</a:t>
            </a:r>
          </a:p>
          <a:p>
            <a:pPr marL="342900" indent="-342900">
              <a:lnSpc>
                <a:spcPct val="115000"/>
              </a:lnSpc>
              <a:spcAft>
                <a:spcPts val="600"/>
              </a:spcAft>
              <a:buFont typeface="+mj-lt"/>
              <a:buAutoNum type="arabicPeriod"/>
              <a:tabLst>
                <a:tab pos="180340" algn="l"/>
              </a:tabLst>
            </a:pPr>
            <a:r>
              <a:rPr lang="en-GB" sz="1600" dirty="0">
                <a:solidFill>
                  <a:srgbClr val="0070C0"/>
                </a:solidFill>
                <a:latin typeface="Arial" panose="020B0604020202020204" pitchFamily="34" charset="0"/>
                <a:ea typeface="Times New Roman" panose="02020603050405020304" pitchFamily="18" charset="0"/>
              </a:rPr>
              <a:t>Sit down</a:t>
            </a:r>
          </a:p>
          <a:p>
            <a:pPr marL="342900" indent="-342900">
              <a:lnSpc>
                <a:spcPct val="115000"/>
              </a:lnSpc>
              <a:spcAft>
                <a:spcPts val="600"/>
              </a:spcAft>
              <a:buFont typeface="+mj-lt"/>
              <a:buAutoNum type="arabicPeriod"/>
              <a:tabLst>
                <a:tab pos="180340" algn="l"/>
              </a:tabLst>
            </a:pPr>
            <a:r>
              <a:rPr lang="en-GB" sz="1600" dirty="0">
                <a:solidFill>
                  <a:srgbClr val="0070C0"/>
                </a:solidFill>
                <a:latin typeface="Arial" panose="020B0604020202020204" pitchFamily="34" charset="0"/>
                <a:ea typeface="Times New Roman" panose="02020603050405020304" pitchFamily="18" charset="0"/>
              </a:rPr>
              <a:t>Get your legs moving</a:t>
            </a:r>
          </a:p>
          <a:p>
            <a:pPr marL="342900" indent="-342900">
              <a:lnSpc>
                <a:spcPct val="115000"/>
              </a:lnSpc>
              <a:spcAft>
                <a:spcPts val="600"/>
              </a:spcAft>
              <a:buFont typeface="+mj-lt"/>
              <a:buAutoNum type="arabicPeriod"/>
              <a:tabLst>
                <a:tab pos="180340" algn="l"/>
              </a:tabLst>
            </a:pPr>
            <a:r>
              <a:rPr lang="en-GB" sz="1600" dirty="0">
                <a:solidFill>
                  <a:srgbClr val="0070C0"/>
                </a:solidFill>
                <a:latin typeface="Arial" panose="020B0604020202020204" pitchFamily="34" charset="0"/>
                <a:ea typeface="Times New Roman" panose="02020603050405020304" pitchFamily="18" charset="0"/>
              </a:rPr>
              <a:t>Noise</a:t>
            </a:r>
          </a:p>
          <a:p>
            <a:pPr marL="342900" indent="-342900">
              <a:lnSpc>
                <a:spcPct val="115000"/>
              </a:lnSpc>
              <a:spcAft>
                <a:spcPts val="600"/>
              </a:spcAft>
              <a:buFont typeface="+mj-lt"/>
              <a:buAutoNum type="arabicPeriod"/>
              <a:tabLst>
                <a:tab pos="180340" algn="l"/>
              </a:tabLst>
            </a:pPr>
            <a:r>
              <a:rPr lang="en-GB" sz="1600" dirty="0">
                <a:solidFill>
                  <a:srgbClr val="0070C0"/>
                </a:solidFill>
                <a:latin typeface="Arial" panose="020B0604020202020204" pitchFamily="34" charset="0"/>
                <a:ea typeface="Times New Roman" panose="02020603050405020304" pitchFamily="18" charset="0"/>
              </a:rPr>
              <a:t>Daydream</a:t>
            </a:r>
          </a:p>
          <a:p>
            <a:pPr marL="342900" indent="-342900">
              <a:lnSpc>
                <a:spcPct val="115000"/>
              </a:lnSpc>
              <a:spcAft>
                <a:spcPts val="600"/>
              </a:spcAft>
              <a:buFont typeface="+mj-lt"/>
              <a:buAutoNum type="arabicPeriod"/>
              <a:tabLst>
                <a:tab pos="180340" algn="l"/>
              </a:tabLst>
            </a:pPr>
            <a:r>
              <a:rPr lang="en-GB" sz="1600" dirty="0">
                <a:solidFill>
                  <a:srgbClr val="0070C0"/>
                </a:solidFill>
                <a:latin typeface="Arial" panose="020B0604020202020204" pitchFamily="34" charset="0"/>
                <a:ea typeface="Times New Roman" panose="02020603050405020304" pitchFamily="18" charset="0"/>
              </a:rPr>
              <a:t>Think outside the box</a:t>
            </a:r>
          </a:p>
        </p:txBody>
      </p:sp>
      <p:sp>
        <p:nvSpPr>
          <p:cNvPr id="4" name="Rectangle 3">
            <a:extLst>
              <a:ext uri="{FF2B5EF4-FFF2-40B4-BE49-F238E27FC236}">
                <a16:creationId xmlns:a16="http://schemas.microsoft.com/office/drawing/2014/main" id="{EA057C95-465E-3A49-9C92-0A3579BA4514}"/>
              </a:ext>
            </a:extLst>
          </p:cNvPr>
          <p:cNvSpPr/>
          <p:nvPr/>
        </p:nvSpPr>
        <p:spPr>
          <a:xfrm>
            <a:off x="511002" y="1151597"/>
            <a:ext cx="5106297" cy="3259867"/>
          </a:xfrm>
          <a:prstGeom prst="rect">
            <a:avLst/>
          </a:prstGeom>
        </p:spPr>
        <p:txBody>
          <a:bodyPr wrap="square">
            <a:spAutoFit/>
          </a:bodyPr>
          <a:lstStyle/>
          <a:p>
            <a:pPr marL="180340" algn="just">
              <a:lnSpc>
                <a:spcPct val="115000"/>
              </a:lnSpc>
              <a:spcAft>
                <a:spcPts val="600"/>
              </a:spcAft>
            </a:pPr>
            <a:r>
              <a:rPr lang="en-GB" sz="1600" dirty="0">
                <a:latin typeface="Arial" panose="020B0604020202020204" pitchFamily="34" charset="0"/>
                <a:ea typeface="Times New Roman" panose="02020603050405020304" pitchFamily="18" charset="0"/>
              </a:rPr>
              <a:t>C __________________________</a:t>
            </a:r>
          </a:p>
          <a:p>
            <a:pPr marL="180340" algn="just">
              <a:lnSpc>
                <a:spcPct val="115000"/>
              </a:lnSpc>
              <a:spcAft>
                <a:spcPts val="600"/>
              </a:spcAft>
            </a:pPr>
            <a:r>
              <a:rPr lang="en-GB" sz="1600" dirty="0">
                <a:latin typeface="Arial" panose="020B0604020202020204" pitchFamily="34" charset="0"/>
                <a:ea typeface="Times New Roman" panose="02020603050405020304" pitchFamily="18" charset="0"/>
              </a:rPr>
              <a:t>Be willing to challenge things that you have always done. A group of Japanese watermelon farmers had an issue with the way that watermelons were difficult to pack and store. Their round shape meant that they took up a lot of space, making their transport more expensive. But why do watermelons actually need to be round? thought the farmers. They began growing the fruit in square glass boxes, thus creating square watermelons. They just needed to think differently to find the perfect solution.</a:t>
            </a:r>
            <a:endParaRPr lang="en-GB" sz="1600" dirty="0">
              <a:effectLst/>
              <a:latin typeface="Arial" panose="020B0604020202020204" pitchFamily="34" charset="0"/>
              <a:ea typeface="Times New Roman" panose="02020603050405020304" pitchFamily="18" charset="0"/>
            </a:endParaRPr>
          </a:p>
        </p:txBody>
      </p:sp>
      <p:sp>
        <p:nvSpPr>
          <p:cNvPr id="9" name="Rectangle 8">
            <a:extLst>
              <a:ext uri="{FF2B5EF4-FFF2-40B4-BE49-F238E27FC236}">
                <a16:creationId xmlns:a16="http://schemas.microsoft.com/office/drawing/2014/main" id="{E8AABC0A-17A3-A64E-8A9D-E13893465F95}"/>
              </a:ext>
            </a:extLst>
          </p:cNvPr>
          <p:cNvSpPr/>
          <p:nvPr/>
        </p:nvSpPr>
        <p:spPr>
          <a:xfrm>
            <a:off x="6388738" y="719797"/>
            <a:ext cx="4908157" cy="2976712"/>
          </a:xfrm>
          <a:prstGeom prst="rect">
            <a:avLst/>
          </a:prstGeom>
        </p:spPr>
        <p:txBody>
          <a:bodyPr wrap="square">
            <a:spAutoFit/>
          </a:bodyPr>
          <a:lstStyle/>
          <a:p>
            <a:pPr marL="180340" algn="just">
              <a:lnSpc>
                <a:spcPct val="115000"/>
              </a:lnSpc>
              <a:spcAft>
                <a:spcPts val="600"/>
              </a:spcAft>
            </a:pPr>
            <a:r>
              <a:rPr lang="en-GB" sz="1600" dirty="0">
                <a:latin typeface="Arial" panose="020B0604020202020204" pitchFamily="34" charset="0"/>
                <a:ea typeface="Times New Roman" panose="02020603050405020304" pitchFamily="18" charset="0"/>
              </a:rPr>
              <a:t>D_______________________</a:t>
            </a:r>
          </a:p>
          <a:p>
            <a:pPr marL="180340" algn="just">
              <a:lnSpc>
                <a:spcPct val="115000"/>
              </a:lnSpc>
              <a:spcAft>
                <a:spcPts val="600"/>
              </a:spcAft>
            </a:pPr>
            <a:r>
              <a:rPr lang="en-GB" sz="1600" dirty="0">
                <a:latin typeface="Arial" panose="020B0604020202020204" pitchFamily="34" charset="0"/>
                <a:ea typeface="Times New Roman" panose="02020603050405020304" pitchFamily="18" charset="0"/>
              </a:rPr>
              <a:t>Believe it or not, more than one research study has shown that people who watch a comedy film are much better afterwards at coming up with a creative solution to a problem than those who watched a horror film. It appears that having a chuckle makes us feel more relaxed, which helps the creative process. It is very difficult to be creative when you’re stressed, because the mind is too focused on survival.</a:t>
            </a:r>
            <a:endParaRPr lang="en-GB" sz="1600" dirty="0">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723361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6443636-5D47-E84A-A33B-0EF868D4DBF2}"/>
              </a:ext>
            </a:extLst>
          </p:cNvPr>
          <p:cNvSpPr>
            <a:spLocks noGrp="1"/>
          </p:cNvSpPr>
          <p:nvPr>
            <p:ph type="title"/>
          </p:nvPr>
        </p:nvSpPr>
        <p:spPr/>
        <p:txBody>
          <a:bodyPr/>
          <a:lstStyle/>
          <a:p>
            <a:r>
              <a:rPr lang="en-US" dirty="0"/>
              <a:t>Creativity and Innovation  </a:t>
            </a:r>
            <a:endParaRPr lang="en-GB" dirty="0"/>
          </a:p>
        </p:txBody>
      </p:sp>
      <p:sp>
        <p:nvSpPr>
          <p:cNvPr id="5" name="Footer Placeholder 4">
            <a:extLst>
              <a:ext uri="{FF2B5EF4-FFF2-40B4-BE49-F238E27FC236}">
                <a16:creationId xmlns:a16="http://schemas.microsoft.com/office/drawing/2014/main" id="{68570292-7A72-E946-ADDD-828AC4D3629F}"/>
              </a:ext>
            </a:extLst>
          </p:cNvPr>
          <p:cNvSpPr>
            <a:spLocks noGrp="1"/>
          </p:cNvSpPr>
          <p:nvPr>
            <p:ph type="ftr" sz="quarter" idx="11"/>
          </p:nvPr>
        </p:nvSpPr>
        <p:spPr/>
        <p:txBody>
          <a:bodyPr/>
          <a:lstStyle/>
          <a:p>
            <a:r>
              <a:rPr lang="en-GB"/>
              <a:t>www.teachingenglish.org.uk</a:t>
            </a:r>
            <a:endParaRPr lang="en-GB" dirty="0"/>
          </a:p>
        </p:txBody>
      </p:sp>
      <p:sp>
        <p:nvSpPr>
          <p:cNvPr id="8" name="Rectangle 7">
            <a:extLst>
              <a:ext uri="{FF2B5EF4-FFF2-40B4-BE49-F238E27FC236}">
                <a16:creationId xmlns:a16="http://schemas.microsoft.com/office/drawing/2014/main" id="{FA375538-6081-3B4B-886E-7868D0EA72C2}"/>
              </a:ext>
            </a:extLst>
          </p:cNvPr>
          <p:cNvSpPr/>
          <p:nvPr/>
        </p:nvSpPr>
        <p:spPr>
          <a:xfrm>
            <a:off x="8129162" y="4007288"/>
            <a:ext cx="3167733" cy="2511970"/>
          </a:xfrm>
          <a:prstGeom prst="rect">
            <a:avLst/>
          </a:prstGeom>
          <a:solidFill>
            <a:schemeClr val="accent1">
              <a:lumMod val="20000"/>
              <a:lumOff val="80000"/>
            </a:schemeClr>
          </a:solidFill>
        </p:spPr>
        <p:txBody>
          <a:bodyPr wrap="square">
            <a:spAutoFit/>
          </a:bodyPr>
          <a:lstStyle/>
          <a:p>
            <a:pPr>
              <a:lnSpc>
                <a:spcPct val="115000"/>
              </a:lnSpc>
              <a:spcAft>
                <a:spcPts val="600"/>
              </a:spcAft>
              <a:tabLst>
                <a:tab pos="180340" algn="l"/>
              </a:tabLst>
            </a:pPr>
            <a:r>
              <a:rPr lang="en-GB" sz="1600" b="1" dirty="0">
                <a:solidFill>
                  <a:srgbClr val="0070C0"/>
                </a:solidFill>
                <a:latin typeface="Arial" panose="020B0604020202020204" pitchFamily="34" charset="0"/>
                <a:ea typeface="Times New Roman" panose="02020603050405020304" pitchFamily="18" charset="0"/>
              </a:rPr>
              <a:t>Headings</a:t>
            </a:r>
          </a:p>
          <a:p>
            <a:pPr marL="342900" indent="-342900">
              <a:lnSpc>
                <a:spcPct val="115000"/>
              </a:lnSpc>
              <a:spcAft>
                <a:spcPts val="600"/>
              </a:spcAft>
              <a:buFont typeface="+mj-lt"/>
              <a:buAutoNum type="arabicPeriod"/>
              <a:tabLst>
                <a:tab pos="180340" algn="l"/>
              </a:tabLst>
            </a:pPr>
            <a:r>
              <a:rPr lang="en-GB" sz="1600" dirty="0">
                <a:solidFill>
                  <a:srgbClr val="0070C0"/>
                </a:solidFill>
                <a:latin typeface="Arial" panose="020B0604020202020204" pitchFamily="34" charset="0"/>
                <a:ea typeface="Times New Roman" panose="02020603050405020304" pitchFamily="18" charset="0"/>
              </a:rPr>
              <a:t>Have a good laugh</a:t>
            </a:r>
          </a:p>
          <a:p>
            <a:pPr marL="342900" indent="-342900">
              <a:lnSpc>
                <a:spcPct val="115000"/>
              </a:lnSpc>
              <a:spcAft>
                <a:spcPts val="600"/>
              </a:spcAft>
              <a:buFont typeface="+mj-lt"/>
              <a:buAutoNum type="arabicPeriod"/>
              <a:tabLst>
                <a:tab pos="180340" algn="l"/>
              </a:tabLst>
            </a:pPr>
            <a:r>
              <a:rPr lang="en-GB" sz="1600" dirty="0">
                <a:solidFill>
                  <a:srgbClr val="0070C0"/>
                </a:solidFill>
                <a:latin typeface="Arial" panose="020B0604020202020204" pitchFamily="34" charset="0"/>
                <a:ea typeface="Times New Roman" panose="02020603050405020304" pitchFamily="18" charset="0"/>
              </a:rPr>
              <a:t>Sit down</a:t>
            </a:r>
          </a:p>
          <a:p>
            <a:pPr marL="342900" indent="-342900">
              <a:lnSpc>
                <a:spcPct val="115000"/>
              </a:lnSpc>
              <a:spcAft>
                <a:spcPts val="600"/>
              </a:spcAft>
              <a:buFont typeface="+mj-lt"/>
              <a:buAutoNum type="arabicPeriod"/>
              <a:tabLst>
                <a:tab pos="180340" algn="l"/>
              </a:tabLst>
            </a:pPr>
            <a:r>
              <a:rPr lang="en-GB" sz="1600" dirty="0">
                <a:solidFill>
                  <a:srgbClr val="0070C0"/>
                </a:solidFill>
                <a:latin typeface="Arial" panose="020B0604020202020204" pitchFamily="34" charset="0"/>
                <a:ea typeface="Times New Roman" panose="02020603050405020304" pitchFamily="18" charset="0"/>
              </a:rPr>
              <a:t>Get your legs moving</a:t>
            </a:r>
          </a:p>
          <a:p>
            <a:pPr marL="342900" indent="-342900">
              <a:lnSpc>
                <a:spcPct val="115000"/>
              </a:lnSpc>
              <a:spcAft>
                <a:spcPts val="600"/>
              </a:spcAft>
              <a:buFont typeface="+mj-lt"/>
              <a:buAutoNum type="arabicPeriod"/>
              <a:tabLst>
                <a:tab pos="180340" algn="l"/>
              </a:tabLst>
            </a:pPr>
            <a:r>
              <a:rPr lang="en-GB" sz="1600" dirty="0">
                <a:solidFill>
                  <a:srgbClr val="0070C0"/>
                </a:solidFill>
                <a:latin typeface="Arial" panose="020B0604020202020204" pitchFamily="34" charset="0"/>
                <a:ea typeface="Times New Roman" panose="02020603050405020304" pitchFamily="18" charset="0"/>
              </a:rPr>
              <a:t>Noise</a:t>
            </a:r>
          </a:p>
          <a:p>
            <a:pPr marL="342900" indent="-342900">
              <a:lnSpc>
                <a:spcPct val="115000"/>
              </a:lnSpc>
              <a:spcAft>
                <a:spcPts val="600"/>
              </a:spcAft>
              <a:buFont typeface="+mj-lt"/>
              <a:buAutoNum type="arabicPeriod"/>
              <a:tabLst>
                <a:tab pos="180340" algn="l"/>
              </a:tabLst>
            </a:pPr>
            <a:r>
              <a:rPr lang="en-GB" sz="1600" dirty="0">
                <a:solidFill>
                  <a:srgbClr val="0070C0"/>
                </a:solidFill>
                <a:latin typeface="Arial" panose="020B0604020202020204" pitchFamily="34" charset="0"/>
                <a:ea typeface="Times New Roman" panose="02020603050405020304" pitchFamily="18" charset="0"/>
              </a:rPr>
              <a:t>Daydream</a:t>
            </a:r>
          </a:p>
          <a:p>
            <a:pPr marL="342900" indent="-342900">
              <a:lnSpc>
                <a:spcPct val="115000"/>
              </a:lnSpc>
              <a:spcAft>
                <a:spcPts val="600"/>
              </a:spcAft>
              <a:buFont typeface="+mj-lt"/>
              <a:buAutoNum type="arabicPeriod"/>
              <a:tabLst>
                <a:tab pos="180340" algn="l"/>
              </a:tabLst>
            </a:pPr>
            <a:r>
              <a:rPr lang="en-GB" sz="1600" dirty="0">
                <a:solidFill>
                  <a:srgbClr val="0070C0"/>
                </a:solidFill>
                <a:latin typeface="Arial" panose="020B0604020202020204" pitchFamily="34" charset="0"/>
                <a:ea typeface="Times New Roman" panose="02020603050405020304" pitchFamily="18" charset="0"/>
              </a:rPr>
              <a:t>Think outside the box</a:t>
            </a:r>
          </a:p>
        </p:txBody>
      </p:sp>
      <p:sp>
        <p:nvSpPr>
          <p:cNvPr id="2" name="Rectangle 1">
            <a:extLst>
              <a:ext uri="{FF2B5EF4-FFF2-40B4-BE49-F238E27FC236}">
                <a16:creationId xmlns:a16="http://schemas.microsoft.com/office/drawing/2014/main" id="{99000EA5-A2E1-8F4A-BC3B-FE1DFD48C0A8}"/>
              </a:ext>
            </a:extLst>
          </p:cNvPr>
          <p:cNvSpPr/>
          <p:nvPr/>
        </p:nvSpPr>
        <p:spPr>
          <a:xfrm>
            <a:off x="562984" y="1512003"/>
            <a:ext cx="6096000" cy="2127249"/>
          </a:xfrm>
          <a:prstGeom prst="rect">
            <a:avLst/>
          </a:prstGeom>
        </p:spPr>
        <p:txBody>
          <a:bodyPr>
            <a:spAutoFit/>
          </a:bodyPr>
          <a:lstStyle/>
          <a:p>
            <a:pPr marL="180340" algn="just">
              <a:lnSpc>
                <a:spcPct val="115000"/>
              </a:lnSpc>
              <a:spcAft>
                <a:spcPts val="600"/>
              </a:spcAft>
            </a:pPr>
            <a:r>
              <a:rPr lang="en-GB" sz="1600" dirty="0">
                <a:latin typeface="Arial" panose="020B0604020202020204" pitchFamily="34" charset="0"/>
                <a:ea typeface="Times New Roman" panose="02020603050405020304" pitchFamily="18" charset="0"/>
              </a:rPr>
              <a:t>E___________________________</a:t>
            </a:r>
          </a:p>
          <a:p>
            <a:pPr marL="180340" algn="just">
              <a:lnSpc>
                <a:spcPct val="115000"/>
              </a:lnSpc>
              <a:spcAft>
                <a:spcPts val="600"/>
              </a:spcAft>
            </a:pPr>
            <a:r>
              <a:rPr lang="en-GB" sz="1600" dirty="0">
                <a:latin typeface="Arial" panose="020B0604020202020204" pitchFamily="34" charset="0"/>
                <a:ea typeface="Times New Roman" panose="02020603050405020304" pitchFamily="18" charset="0"/>
              </a:rPr>
              <a:t>You might imagine that you will be at your most creative if you are able to work in complete silence, but you’d be wrong. Research shows that for most creative tasks, a low level of noise, like the chatter that you get in a café, is best. Complete silence is good when you need to focus on a difficult task, but when you want to come up with ideas, try a little hubbub.</a:t>
            </a:r>
            <a:endParaRPr lang="en-GB" sz="1600" dirty="0">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025813059"/>
      </p:ext>
    </p:extLst>
  </p:cSld>
  <p:clrMapOvr>
    <a:masterClrMapping/>
  </p:clrMapOvr>
</p:sld>
</file>

<file path=ppt/theme/theme1.xml><?xml version="1.0" encoding="utf-8"?>
<a:theme xmlns:a="http://schemas.openxmlformats.org/drawingml/2006/main" name="Cover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CA2429F5-8D23-4BE9-AD5F-F4572A1A6D86}"/>
    </a:ext>
  </a:extLst>
</a:theme>
</file>

<file path=ppt/theme/theme2.xml><?xml version="1.0" encoding="utf-8"?>
<a:theme xmlns:a="http://schemas.openxmlformats.org/drawingml/2006/main" name="Section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165A9B3-7AF4-4E8E-9E34-E5B2E1B3EE61}"/>
    </a:ext>
  </a:extLst>
</a:theme>
</file>

<file path=ppt/theme/theme3.xml><?xml version="1.0" encoding="utf-8"?>
<a:theme xmlns:a="http://schemas.openxmlformats.org/drawingml/2006/main" name="Cover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7A85154B-35F0-4B5D-9ABB-C22ECFA91EBE}"/>
    </a:ext>
  </a:extLst>
</a:theme>
</file>

<file path=ppt/theme/theme4.xml><?xml version="1.0" encoding="utf-8"?>
<a:theme xmlns:a="http://schemas.openxmlformats.org/drawingml/2006/main" name="Section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021BCEB-9709-4AD6-8637-80DEE4ED72A6}"/>
    </a:ext>
  </a:extLst>
</a:theme>
</file>

<file path=ppt/theme/theme5.xml><?xml version="1.0" encoding="utf-8"?>
<a:theme xmlns:a="http://schemas.openxmlformats.org/drawingml/2006/main" name="British Council">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90000"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5E81798-6535-42DE-9E82-DC88799A933E}"/>
    </a:ext>
  </a:extLst>
</a:theme>
</file>

<file path=ppt/theme/theme6.xml><?xml version="1.0" encoding="utf-8"?>
<a:theme xmlns:a="http://schemas.openxmlformats.org/drawingml/2006/main" name="British Council blank">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C0B9431-BB5E-4669-9CC7-BFFD8B5EAB87}"/>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Cover - indigo</Template>
  <TotalTime>693</TotalTime>
  <Words>2773</Words>
  <Application>Microsoft Office PowerPoint</Application>
  <PresentationFormat>Widescreen</PresentationFormat>
  <Paragraphs>191</Paragraphs>
  <Slides>25</Slides>
  <Notes>2</Notes>
  <HiddenSlides>0</HiddenSlides>
  <MMClips>0</MMClips>
  <ScaleCrop>false</ScaleCrop>
  <HeadingPairs>
    <vt:vector size="6" baseType="variant">
      <vt:variant>
        <vt:lpstr>Fonts Used</vt:lpstr>
      </vt:variant>
      <vt:variant>
        <vt:i4>4</vt:i4>
      </vt:variant>
      <vt:variant>
        <vt:lpstr>Theme</vt:lpstr>
      </vt:variant>
      <vt:variant>
        <vt:i4>6</vt:i4>
      </vt:variant>
      <vt:variant>
        <vt:lpstr>Slide Titles</vt:lpstr>
      </vt:variant>
      <vt:variant>
        <vt:i4>25</vt:i4>
      </vt:variant>
    </vt:vector>
  </HeadingPairs>
  <TitlesOfParts>
    <vt:vector size="35" baseType="lpstr">
      <vt:lpstr>Calibri</vt:lpstr>
      <vt:lpstr>Arial</vt:lpstr>
      <vt:lpstr>British Council Sans Headline</vt:lpstr>
      <vt:lpstr>British Council Sans</vt:lpstr>
      <vt:lpstr>Cover - indigo</vt:lpstr>
      <vt:lpstr>Section - indigo</vt:lpstr>
      <vt:lpstr>Cover - white</vt:lpstr>
      <vt:lpstr>Section - white</vt:lpstr>
      <vt:lpstr>British Council</vt:lpstr>
      <vt:lpstr>British Council blank</vt:lpstr>
      <vt:lpstr>Creativity and Innovation</vt:lpstr>
      <vt:lpstr>Creativity and Innovation  </vt:lpstr>
      <vt:lpstr>Creativity and Innovation  </vt:lpstr>
      <vt:lpstr>PowerPoint Presentation</vt:lpstr>
      <vt:lpstr>PowerPoint Presentation</vt:lpstr>
      <vt:lpstr>PowerPoint Presentation</vt:lpstr>
      <vt:lpstr>Creativity and Innovation  </vt:lpstr>
      <vt:lpstr>Creativity and Innovation  </vt:lpstr>
      <vt:lpstr>Creativity and Innovation  </vt:lpstr>
      <vt:lpstr>PowerPoint Presentation</vt:lpstr>
      <vt:lpstr>PowerPoint Presentation</vt:lpstr>
      <vt:lpstr>PowerPoint Presentation</vt:lpstr>
      <vt:lpstr>Creativity and Innovation  </vt:lpstr>
      <vt:lpstr>Creativity and Innovation  </vt:lpstr>
      <vt:lpstr>Creativity and Innovation  </vt:lpstr>
      <vt:lpstr>Creativity and Innovation  </vt:lpstr>
      <vt:lpstr>Creativity and Innovation  </vt:lpstr>
      <vt:lpstr>Creativity and Innovation  </vt:lpstr>
      <vt:lpstr>Creativity and Innovation  </vt:lpstr>
      <vt:lpstr>Creativity and Innovation  </vt:lpstr>
      <vt:lpstr>Creativity and Innovation  </vt:lpstr>
      <vt:lpstr>Creativity and Innovation  </vt:lpstr>
      <vt:lpstr>Creativity and Innovation  </vt:lpstr>
      <vt:lpstr>Creativity and Innovation  </vt:lpstr>
      <vt:lpstr>Creativity and Innovation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Creativity and Innovation</dc:title>
  <dc:creator>Paul Braddock</dc:creator>
  <cp:lastModifiedBy>Kim Ashmore</cp:lastModifiedBy>
  <cp:revision>16</cp:revision>
  <cp:lastPrinted>2019-09-18T09:30:23Z</cp:lastPrinted>
  <dcterms:created xsi:type="dcterms:W3CDTF">2020-03-18T10:45:19Z</dcterms:created>
  <dcterms:modified xsi:type="dcterms:W3CDTF">2024-01-23T14:15:05Z</dcterms:modified>
</cp:coreProperties>
</file>