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9" r:id="rId1"/>
    <p:sldMasterId id="2147483754" r:id="rId2"/>
    <p:sldMasterId id="2147483727" r:id="rId3"/>
    <p:sldMasterId id="2147483759" r:id="rId4"/>
    <p:sldMasterId id="2147483660" r:id="rId5"/>
    <p:sldMasterId id="2147483700" r:id="rId6"/>
  </p:sldMasterIdLst>
  <p:notesMasterIdLst>
    <p:notesMasterId r:id="rId31"/>
  </p:notesMasterIdLst>
  <p:handoutMasterIdLst>
    <p:handoutMasterId r:id="rId32"/>
  </p:handoutMasterIdLst>
  <p:sldIdLst>
    <p:sldId id="349" r:id="rId7"/>
    <p:sldId id="327" r:id="rId8"/>
    <p:sldId id="328" r:id="rId9"/>
    <p:sldId id="330" r:id="rId10"/>
    <p:sldId id="399" r:id="rId11"/>
    <p:sldId id="334" r:id="rId12"/>
    <p:sldId id="390" r:id="rId13"/>
    <p:sldId id="335" r:id="rId14"/>
    <p:sldId id="391" r:id="rId15"/>
    <p:sldId id="337" r:id="rId16"/>
    <p:sldId id="392" r:id="rId17"/>
    <p:sldId id="393" r:id="rId18"/>
    <p:sldId id="394" r:id="rId19"/>
    <p:sldId id="395" r:id="rId20"/>
    <p:sldId id="396" r:id="rId21"/>
    <p:sldId id="397" r:id="rId22"/>
    <p:sldId id="398" r:id="rId23"/>
    <p:sldId id="400" r:id="rId24"/>
    <p:sldId id="346" r:id="rId25"/>
    <p:sldId id="401" r:id="rId26"/>
    <p:sldId id="402" r:id="rId27"/>
    <p:sldId id="403" r:id="rId28"/>
    <p:sldId id="404" r:id="rId29"/>
    <p:sldId id="305" r:id="rId30"/>
  </p:sldIdLst>
  <p:sldSz cx="12192000" cy="6858000"/>
  <p:notesSz cx="6858000" cy="9144000"/>
  <p:embeddedFontLst>
    <p:embeddedFont>
      <p:font typeface="British Council Sans" panose="020B0604020202020204" charset="0"/>
      <p:regular r:id="rId33"/>
      <p:bold r:id="rId34"/>
      <p:italic r:id="rId35"/>
      <p:boldItalic r:id="rId36"/>
    </p:embeddedFont>
    <p:embeddedFont>
      <p:font typeface="British Council Sans Headline" panose="020B0604020202020204" charset="0"/>
      <p:regular r:id="rId37"/>
      <p:bold r:id="rId38"/>
      <p:italic r:id="rId39"/>
      <p:boldItalic r:id="rId40"/>
    </p:embeddedFont>
    <p:embeddedFont>
      <p:font typeface="British Council Sans Light" panose="020B0404020202090204" charset="0"/>
      <p:regular r:id="rId41"/>
      <p: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B9"/>
    <a:srgbClr val="920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86" autoAdjust="0"/>
    <p:restoredTop sz="0" autoAdjust="0"/>
  </p:normalViewPr>
  <p:slideViewPr>
    <p:cSldViewPr snapToGrid="0" snapToObjects="1">
      <p:cViewPr varScale="1">
        <p:scale>
          <a:sx n="90" d="100"/>
          <a:sy n="90" d="100"/>
        </p:scale>
        <p:origin x="1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202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4.fntdata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A7BA6-C638-465B-9AAD-85D10B1E07AD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142D4-5647-4A56-9986-C5881B7B5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2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03045-9E18-4723-8DEC-FFCFCD854557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7F705-F937-46CB-A48B-0D9E19179A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058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232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B4A97B-8C6F-A742-9B60-1B6AE71A14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5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23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8E9DE-B6D7-D144-9B89-4C1ED3A472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0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58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15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23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8E9DE-B6D7-D144-9B89-4C1ED3A472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02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72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45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9372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37743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74470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</a:t>
            </a:r>
            <a:r>
              <a:rPr lang="en-GB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www.teachingenglish.org.uk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50895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37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86E00B-4C6B-434C-80C9-F98EF22F31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4000" y="1512002"/>
            <a:ext cx="5328000" cy="4500563"/>
          </a:xfrm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25159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B1FB70-6F45-E74A-AF01-AB7AE7B3B9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" y="1511999"/>
            <a:ext cx="5328000" cy="4500000"/>
          </a:xfrm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92826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34010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5D608B-4FAB-BB49-B9C2-26EACBE18F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9058738" y="6339801"/>
            <a:ext cx="2022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>
                <a:solidFill>
                  <a:srgbClr val="23085A"/>
                </a:solidFill>
                <a:latin typeface="British Council Sans" charset="0"/>
                <a:ea typeface="British Council Sans" charset="0"/>
                <a:cs typeface="British Council Sans" charset="0"/>
              </a:rPr>
              <a:t>#</a:t>
            </a:r>
            <a:r>
              <a:rPr lang="en-US" sz="1200" b="1" i="0" err="1">
                <a:solidFill>
                  <a:srgbClr val="23085A"/>
                </a:solidFill>
                <a:latin typeface="British Council Sans" charset="0"/>
                <a:ea typeface="British Council Sans" charset="0"/>
                <a:cs typeface="British Council Sans" charset="0"/>
              </a:rPr>
              <a:t>TheClimateConnection</a:t>
            </a:r>
            <a:endParaRPr lang="en-US" sz="1200" b="1" i="0">
              <a:solidFill>
                <a:srgbClr val="23085A"/>
              </a:solidFill>
              <a:latin typeface="British Council Sans" charset="0"/>
              <a:ea typeface="British Council Sans" charset="0"/>
              <a:cs typeface="British Council Sans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B1A48-08EC-4946-9676-6630CD157E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020" y="3037158"/>
            <a:ext cx="3075709" cy="30757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0FFCD1-473B-1C44-9320-439E7B1E75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0" y="-1415"/>
            <a:ext cx="3048000" cy="304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05A79D-33F2-0E41-AB4F-E49294C219B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4842" y="0"/>
            <a:ext cx="3037158" cy="30371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4B5CC5-5462-064B-B801-C588FCC0CF5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0915" y="3013465"/>
            <a:ext cx="3075709" cy="3075709"/>
          </a:xfrm>
          <a:prstGeom prst="rect">
            <a:avLst/>
          </a:prstGeom>
        </p:spPr>
      </p:pic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70164" y="6389367"/>
            <a:ext cx="733177" cy="246199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baseline="0">
                <a:solidFill>
                  <a:schemeClr val="bg1"/>
                </a:solidFill>
                <a:latin typeface="British Council Sans" charset="0"/>
                <a:ea typeface="British Council Sans" charset="0"/>
                <a:cs typeface="British Council Sans" charset="0"/>
              </a:defRPr>
            </a:lvl1pPr>
          </a:lstStyle>
          <a:p>
            <a:pPr marL="0" marR="0" lvl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Date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251374" y="3129864"/>
            <a:ext cx="5646720" cy="1937396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>
                <a:solidFill>
                  <a:schemeClr val="bg1"/>
                </a:solidFill>
                <a:latin typeface="British Council Sans Headline" charset="0"/>
                <a:ea typeface="British Council Sans Headline" charset="0"/>
                <a:cs typeface="British Council Sans Headline" charset="0"/>
              </a:defRPr>
            </a:lvl1pPr>
          </a:lstStyle>
          <a:p>
            <a:pPr lvl="0"/>
            <a:r>
              <a:rPr lang="en-GB" dirty="0"/>
              <a:t>Heading line 1</a:t>
            </a:r>
          </a:p>
          <a:p>
            <a:pPr lvl="0"/>
            <a:r>
              <a:rPr lang="en-GB" dirty="0"/>
              <a:t>Heading line 2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263095" y="5353640"/>
            <a:ext cx="4420543" cy="721752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baseline="0">
                <a:solidFill>
                  <a:schemeClr val="bg1"/>
                </a:solidFill>
                <a:latin typeface="British Council Sans" charset="0"/>
                <a:ea typeface="British Council Sans" charset="0"/>
                <a:cs typeface="British Council Sans" charset="0"/>
              </a:defRPr>
            </a:lvl1pPr>
          </a:lstStyle>
          <a:p>
            <a:pPr marL="0" marR="0" lvl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Sub heading 1</a:t>
            </a:r>
          </a:p>
          <a:p>
            <a:pPr marL="0" marR="0" lvl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Sub heading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FF4A19-450B-1A45-A689-F14D63089C0E}"/>
              </a:ext>
            </a:extLst>
          </p:cNvPr>
          <p:cNvSpPr txBox="1"/>
          <p:nvPr userDrawn="1"/>
        </p:nvSpPr>
        <p:spPr>
          <a:xfrm>
            <a:off x="408174" y="6339802"/>
            <a:ext cx="3774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err="1">
                <a:solidFill>
                  <a:srgbClr val="23085A"/>
                </a:solidFill>
                <a:latin typeface="British Council Sans" charset="0"/>
                <a:ea typeface="British Council Sans" charset="0"/>
                <a:cs typeface="British Council Sans" charset="0"/>
              </a:rPr>
              <a:t>www.britishcouncil.org</a:t>
            </a:r>
            <a:r>
              <a:rPr lang="en-US" sz="1200" b="1" i="0">
                <a:solidFill>
                  <a:srgbClr val="23085A"/>
                </a:solidFill>
                <a:latin typeface="British Council Sans" charset="0"/>
                <a:ea typeface="British Council Sans" charset="0"/>
                <a:cs typeface="British Council Sans" charset="0"/>
              </a:rPr>
              <a:t>/climate-connection</a:t>
            </a:r>
          </a:p>
        </p:txBody>
      </p:sp>
    </p:spTree>
    <p:extLst>
      <p:ext uri="{BB962C8B-B14F-4D97-AF65-F5344CB8AC3E}">
        <p14:creationId xmlns:p14="http://schemas.microsoft.com/office/powerpoint/2010/main" val="3125828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51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4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ernate Layout 2: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67EAEB-070B-A745-8BEB-41C452398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9AD5BE1-033A-3A40-B13C-7BF775429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746" y="356881"/>
            <a:ext cx="5646720" cy="73619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>
                <a:solidFill>
                  <a:schemeClr val="bg1"/>
                </a:solidFill>
                <a:latin typeface="British Council Sans Headline" charset="0"/>
                <a:ea typeface="British Council Sans Headline" charset="0"/>
                <a:cs typeface="British Council Sans Headline" charset="0"/>
              </a:defRPr>
            </a:lvl1pPr>
          </a:lstStyle>
          <a:p>
            <a:pPr lvl="0"/>
            <a:r>
              <a:rPr lang="en-GB" dirty="0"/>
              <a:t>One column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FE5BCFB-F7D9-6946-9225-5BC71D8248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1746" y="1335742"/>
            <a:ext cx="5646720" cy="73619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solidFill>
                  <a:schemeClr val="bg1"/>
                </a:solidFill>
                <a:latin typeface="British Council Sans Light" panose="020B0404020202020204" pitchFamily="34" charset="0"/>
                <a:ea typeface="British Council Sans Light" panose="020B0404020202020204" pitchFamily="34" charset="0"/>
                <a:cs typeface="British Council Sans Headline" charset="0"/>
              </a:defRPr>
            </a:lvl1pPr>
          </a:lstStyle>
          <a:p>
            <a:pPr lvl="0"/>
            <a:r>
              <a:rPr lang="en-GB" dirty="0"/>
              <a:t>Body copy goes here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3564E39-939B-DF4A-831E-9626ED2688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216" y="6026350"/>
            <a:ext cx="2022767" cy="73619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>
                <a:solidFill>
                  <a:schemeClr val="bg1"/>
                </a:solidFill>
                <a:latin typeface="British Council Sans" panose="020B0504020202020204" pitchFamily="34" charset="0"/>
                <a:ea typeface="British Council Sans" panose="020B0504020202020204" pitchFamily="34" charset="0"/>
                <a:cs typeface="British Council Sans" panose="020B0504020202020204" pitchFamily="34" charset="0"/>
              </a:defRPr>
            </a:lvl1pPr>
          </a:lstStyle>
          <a:p>
            <a:pPr lvl="0"/>
            <a:r>
              <a:rPr lang="en-GB" dirty="0"/>
              <a:t>Presentation title</a:t>
            </a:r>
          </a:p>
          <a:p>
            <a:pPr lvl="0"/>
            <a:r>
              <a:rPr lang="en-GB" dirty="0"/>
              <a:t>#</a:t>
            </a:r>
            <a:r>
              <a:rPr lang="en-GB" dirty="0" err="1"/>
              <a:t>TheClimateConnection</a:t>
            </a:r>
            <a:endParaRPr lang="en-GB" dirty="0"/>
          </a:p>
          <a:p>
            <a:pPr lvl="0"/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592963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ernate Layout 2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73C6C0-C09D-5A4D-BFC7-C61316530C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474AD28-5626-944D-B344-67A0342ACC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4632" y="423393"/>
            <a:ext cx="2677769" cy="553998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>
                <a:solidFill>
                  <a:schemeClr val="tx1"/>
                </a:solidFill>
                <a:latin typeface="British Council Sans" panose="020B0504020202020204" pitchFamily="34" charset="0"/>
                <a:ea typeface="British Council Sans" panose="020B0504020202020204" pitchFamily="34" charset="0"/>
                <a:cs typeface="British Council Sans" panose="020B0504020202020204" pitchFamily="34" charset="0"/>
              </a:defRPr>
            </a:lvl1pPr>
          </a:lstStyle>
          <a:p>
            <a:pPr lvl="0"/>
            <a:r>
              <a:rPr lang="en-GB" dirty="0"/>
              <a:t>Caption 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6E6B53E-F3C3-B148-AE6E-A7170791DC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1746" y="6026350"/>
            <a:ext cx="2022767" cy="73619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>
                <a:solidFill>
                  <a:schemeClr val="bg1"/>
                </a:solidFill>
                <a:latin typeface="British Council Sans" panose="020B0504020202020204" pitchFamily="34" charset="0"/>
                <a:ea typeface="British Council Sans" panose="020B0504020202020204" pitchFamily="34" charset="0"/>
                <a:cs typeface="British Council Sans" panose="020B0504020202020204" pitchFamily="34" charset="0"/>
              </a:defRPr>
            </a:lvl1pPr>
          </a:lstStyle>
          <a:p>
            <a:pPr lvl="0"/>
            <a:r>
              <a:rPr lang="en-GB" dirty="0"/>
              <a:t>Presentation title</a:t>
            </a:r>
          </a:p>
          <a:p>
            <a:pPr lvl="0"/>
            <a:r>
              <a:rPr lang="en-GB" dirty="0"/>
              <a:t>#</a:t>
            </a:r>
            <a:r>
              <a:rPr lang="en-GB" dirty="0" err="1"/>
              <a:t>TheClimateConnection</a:t>
            </a:r>
            <a:endParaRPr lang="en-GB" dirty="0"/>
          </a:p>
          <a:p>
            <a:pPr lvl="0"/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97210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</a:t>
            </a:r>
            <a:r>
              <a:rPr lang="en-GB" noProof="0" dirty="0"/>
              <a:t>edit</a:t>
            </a:r>
            <a:r>
              <a:rPr lang="en-US" dirty="0"/>
              <a:t>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848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23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B4A97B-8C6F-A742-9B60-1B6AE71A14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6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3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GB" noProof="0" dirty="0"/>
              <a:t>edit</a:t>
            </a:r>
            <a:r>
              <a:rPr lang="en-US" dirty="0"/>
              <a:t>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5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CC5060-0956-494D-BDA8-83E48EFB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848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207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78144029-A22A-9A49-B9EE-98B449D69D85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84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73088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6" r:id="rId2"/>
    <p:sldLayoutId id="2147483745" r:id="rId3"/>
    <p:sldLayoutId id="2147483766" r:id="rId4"/>
    <p:sldLayoutId id="2147483767" r:id="rId5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British Council Sans" panose="020B0504020202020204" pitchFamily="34" charset="0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906F040B-0B1A-1441-942C-BE62348984CF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84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02053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F291D8B-9729-0B42-945A-DB3A4021540D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898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64" r:id="rId3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BC31D06-11C4-444F-B6A7-6348071675B7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916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8136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43999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000" y="6192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A36854FA-307F-854E-96D4-DE585DB24BD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396000"/>
            <a:ext cx="432000" cy="0"/>
          </a:xfrm>
          <a:prstGeom prst="line">
            <a:avLst/>
          </a:prstGeom>
          <a:ln w="3048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40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4" r:id="rId3"/>
    <p:sldLayoutId id="2147483684" r:id="rId4"/>
    <p:sldLayoutId id="2147483685" r:id="rId5"/>
    <p:sldLayoutId id="2147483667" r:id="rId6"/>
    <p:sldLayoutId id="2147483765" r:id="rId7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10944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GB" noProof="0" dirty="0"/>
              <a:t>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212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mundane?utm_source=unsplash&amp;utm_medium=referral&amp;utm_content=creditCopyText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unsplash.com/s/photos/bottle-of-water?utm_source=unsplash&amp;utm_medium=referral&amp;utm_content=creditCopyTex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mundane?utm_source=unsplash&amp;utm_medium=referral&amp;utm_content=creditCopyText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unsplash.com/s/photos/bottle-of-water?utm_source=unsplash&amp;utm_medium=referral&amp;utm_content=creditCopyText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63095" y="3248617"/>
            <a:ext cx="5646720" cy="721752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</a:rPr>
              <a:t>Buy. Use. Toss.</a:t>
            </a:r>
          </a:p>
          <a:p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DB6603-A5C1-A240-B0B8-8CFE444BB408}"/>
              </a:ext>
            </a:extLst>
          </p:cNvPr>
          <p:cNvSpPr/>
          <p:nvPr/>
        </p:nvSpPr>
        <p:spPr>
          <a:xfrm>
            <a:off x="3263095" y="4107400"/>
            <a:ext cx="53976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  <a:ea typeface="Arial" panose="020B0604020202020204" pitchFamily="34" charset="0"/>
              </a:rPr>
              <a:t>Shopping and services: responsible consumption</a:t>
            </a:r>
          </a:p>
          <a:p>
            <a:endParaRPr lang="en-GB" dirty="0">
              <a:solidFill>
                <a:schemeClr val="tx2">
                  <a:lumMod val="75000"/>
                  <a:lumOff val="25000"/>
                </a:schemeClr>
              </a:solidFill>
              <a:ea typeface="Arial" panose="020B0604020202020204" pitchFamily="34" charset="0"/>
            </a:endParaRPr>
          </a:p>
          <a:p>
            <a:r>
              <a:rPr lang="en-GB" dirty="0">
                <a:solidFill>
                  <a:schemeClr val="accent2"/>
                </a:solidFill>
                <a:ea typeface="Arial" panose="020B0604020202020204" pitchFamily="34" charset="0"/>
              </a:rPr>
              <a:t>Classroom presentation 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12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257E7D9-6F46-FC46-A111-1E50AB9DCA0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kern="1200">
                <a:solidFill>
                  <a:schemeClr val="bg1"/>
                </a:solidFill>
                <a:latin typeface="British Council Sans" panose="020B0504020202020204" pitchFamily="34" charset="0"/>
                <a:ea typeface="British Council Sans" panose="020B0504020202020204" pitchFamily="34" charset="0"/>
                <a:cs typeface="British Council Sans" panose="020B05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British Council Sans" panose="020B0504020202020204" pitchFamily="34" charset="0"/>
              <a:buChar char="–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b="0" dirty="0" err="1"/>
              <a:t>www.teachingenglish.org.uk</a:t>
            </a:r>
            <a:endParaRPr lang="en-GB" b="0" dirty="0"/>
          </a:p>
          <a:p>
            <a:r>
              <a:rPr lang="en-US" sz="600" b="0" dirty="0"/>
              <a:t>© British Council 2021 The United Kingdom’s international </a:t>
            </a:r>
            <a:r>
              <a:rPr lang="en-US" sz="600" b="0" dirty="0" err="1"/>
              <a:t>organisation</a:t>
            </a:r>
            <a:r>
              <a:rPr lang="en-US" sz="600" b="0" dirty="0"/>
              <a:t>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pic>
        <p:nvPicPr>
          <p:cNvPr id="11" name="Picture 10" descr="A person holding a magnifying glass&#10;&#10;Description automatically generated with medium confidence">
            <a:extLst>
              <a:ext uri="{FF2B5EF4-FFF2-40B4-BE49-F238E27FC236}">
                <a16:creationId xmlns:a16="http://schemas.microsoft.com/office/drawing/2014/main" id="{A15628E1-6616-8A46-9FC7-87B379E943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572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06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257E7D9-6F46-FC46-A111-1E50AB9DCA0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kern="1200">
                <a:solidFill>
                  <a:schemeClr val="bg1"/>
                </a:solidFill>
                <a:latin typeface="British Council Sans" panose="020B0504020202020204" pitchFamily="34" charset="0"/>
                <a:ea typeface="British Council Sans" panose="020B0504020202020204" pitchFamily="34" charset="0"/>
                <a:cs typeface="British Council Sans" panose="020B05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British Council Sans" panose="020B0504020202020204" pitchFamily="34" charset="0"/>
              <a:buChar char="–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b="0" dirty="0" err="1"/>
              <a:t>www.teachingenglish.org.uk</a:t>
            </a:r>
            <a:endParaRPr lang="en-GB" b="0" dirty="0"/>
          </a:p>
          <a:p>
            <a:r>
              <a:rPr lang="en-US" sz="600" b="0" dirty="0"/>
              <a:t>© British Council 2021 The United Kingdom’s international </a:t>
            </a:r>
            <a:r>
              <a:rPr lang="en-US" sz="600" b="0" dirty="0" err="1"/>
              <a:t>organisation</a:t>
            </a:r>
            <a:r>
              <a:rPr lang="en-US" sz="600" b="0" dirty="0"/>
              <a:t>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pic>
        <p:nvPicPr>
          <p:cNvPr id="11" name="Picture 10" descr="A person holding a magnifying glass&#10;&#10;Description automatically generated with medium confidence">
            <a:extLst>
              <a:ext uri="{FF2B5EF4-FFF2-40B4-BE49-F238E27FC236}">
                <a16:creationId xmlns:a16="http://schemas.microsoft.com/office/drawing/2014/main" id="{A15628E1-6616-8A46-9FC7-87B379E943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574765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65C15B4-B8DD-8B4E-AEFD-AA437899634D}"/>
              </a:ext>
            </a:extLst>
          </p:cNvPr>
          <p:cNvGrpSpPr/>
          <p:nvPr/>
        </p:nvGrpSpPr>
        <p:grpSpPr>
          <a:xfrm>
            <a:off x="2751842" y="2922285"/>
            <a:ext cx="2166730" cy="1013429"/>
            <a:chOff x="8219661" y="964096"/>
            <a:chExt cx="2166730" cy="101342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96D7F48-7B49-F84B-B64E-D14F254C112E}"/>
                </a:ext>
              </a:extLst>
            </p:cNvPr>
            <p:cNvSpPr/>
            <p:nvPr/>
          </p:nvSpPr>
          <p:spPr>
            <a:xfrm>
              <a:off x="8219661" y="964096"/>
              <a:ext cx="2166730" cy="1013429"/>
            </a:xfrm>
            <a:prstGeom prst="rect">
              <a:avLst/>
            </a:prstGeom>
            <a:solidFill>
              <a:srgbClr val="2308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0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7DA015B-7BB8-8744-BC31-22393B308D7A}"/>
                </a:ext>
              </a:extLst>
            </p:cNvPr>
            <p:cNvSpPr txBox="1"/>
            <p:nvPr/>
          </p:nvSpPr>
          <p:spPr>
            <a:xfrm>
              <a:off x="8354296" y="1214518"/>
              <a:ext cx="19181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a drinks can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931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257E7D9-6F46-FC46-A111-1E50AB9DCA0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kern="1200">
                <a:solidFill>
                  <a:schemeClr val="bg1"/>
                </a:solidFill>
                <a:latin typeface="British Council Sans" panose="020B0504020202020204" pitchFamily="34" charset="0"/>
                <a:ea typeface="British Council Sans" panose="020B0504020202020204" pitchFamily="34" charset="0"/>
                <a:cs typeface="British Council Sans" panose="020B05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British Council Sans" panose="020B0504020202020204" pitchFamily="34" charset="0"/>
              <a:buChar char="–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b="0" dirty="0" err="1"/>
              <a:t>www.teachingenglish.org.uk</a:t>
            </a:r>
            <a:endParaRPr lang="en-GB" b="0" dirty="0"/>
          </a:p>
          <a:p>
            <a:r>
              <a:rPr lang="en-US" sz="600" b="0" dirty="0"/>
              <a:t>© British Council 2021 The United Kingdom’s international </a:t>
            </a:r>
            <a:r>
              <a:rPr lang="en-US" sz="600" b="0" dirty="0" err="1"/>
              <a:t>organisation</a:t>
            </a:r>
            <a:r>
              <a:rPr lang="en-US" sz="600" b="0" dirty="0"/>
              <a:t>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pic>
        <p:nvPicPr>
          <p:cNvPr id="3" name="Picture 2" descr="A picture containing ground, outdoor, clothes, trash&#10;&#10;Description automatically generated">
            <a:extLst>
              <a:ext uri="{FF2B5EF4-FFF2-40B4-BE49-F238E27FC236}">
                <a16:creationId xmlns:a16="http://schemas.microsoft.com/office/drawing/2014/main" id="{A3A7F004-5970-0246-B7C6-682140E81D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577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73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257E7D9-6F46-FC46-A111-1E50AB9DCA0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kern="1200">
                <a:solidFill>
                  <a:schemeClr val="bg1"/>
                </a:solidFill>
                <a:latin typeface="British Council Sans" panose="020B0504020202020204" pitchFamily="34" charset="0"/>
                <a:ea typeface="British Council Sans" panose="020B0504020202020204" pitchFamily="34" charset="0"/>
                <a:cs typeface="British Council Sans" panose="020B05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British Council Sans" panose="020B0504020202020204" pitchFamily="34" charset="0"/>
              <a:buChar char="–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b="0" dirty="0" err="1"/>
              <a:t>www.teachingenglish.org.uk</a:t>
            </a:r>
            <a:endParaRPr lang="en-GB" b="0" dirty="0"/>
          </a:p>
          <a:p>
            <a:r>
              <a:rPr lang="en-US" sz="600" b="0" dirty="0"/>
              <a:t>© British Council 2021 The United Kingdom’s international </a:t>
            </a:r>
            <a:r>
              <a:rPr lang="en-US" sz="600" b="0" dirty="0" err="1"/>
              <a:t>organisation</a:t>
            </a:r>
            <a:r>
              <a:rPr lang="en-US" sz="600" b="0" dirty="0"/>
              <a:t>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pic>
        <p:nvPicPr>
          <p:cNvPr id="3" name="Picture 2" descr="A picture containing ground, outdoor, clothes, trash&#10;&#10;Description automatically generated">
            <a:extLst>
              <a:ext uri="{FF2B5EF4-FFF2-40B4-BE49-F238E27FC236}">
                <a16:creationId xmlns:a16="http://schemas.microsoft.com/office/drawing/2014/main" id="{A3A7F004-5970-0246-B7C6-682140E81D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577140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B800038-AE5B-B842-8CEC-3ABD7CE8E0DD}"/>
              </a:ext>
            </a:extLst>
          </p:cNvPr>
          <p:cNvGrpSpPr/>
          <p:nvPr/>
        </p:nvGrpSpPr>
        <p:grpSpPr>
          <a:xfrm>
            <a:off x="5530668" y="936137"/>
            <a:ext cx="2734558" cy="690783"/>
            <a:chOff x="8219661" y="964096"/>
            <a:chExt cx="2166730" cy="69078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02FBD82-C715-B542-8940-5A96E1814702}"/>
                </a:ext>
              </a:extLst>
            </p:cNvPr>
            <p:cNvSpPr/>
            <p:nvPr/>
          </p:nvSpPr>
          <p:spPr>
            <a:xfrm>
              <a:off x="8219661" y="964096"/>
              <a:ext cx="2166730" cy="690783"/>
            </a:xfrm>
            <a:prstGeom prst="rect">
              <a:avLst/>
            </a:prstGeom>
            <a:solidFill>
              <a:srgbClr val="2308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0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89EB39-DD49-D84D-A2E1-180691454FE0}"/>
                </a:ext>
              </a:extLst>
            </p:cNvPr>
            <p:cNvSpPr txBox="1"/>
            <p:nvPr/>
          </p:nvSpPr>
          <p:spPr>
            <a:xfrm>
              <a:off x="8343948" y="1055311"/>
              <a:ext cx="19181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kern="0" dirty="0">
                  <a:solidFill>
                    <a:srgbClr val="FFFFFF"/>
                  </a:solidFill>
                </a:rPr>
                <a:t>rubbish bags</a:t>
              </a: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5074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257E7D9-6F46-FC46-A111-1E50AB9DCA0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kern="1200">
                <a:solidFill>
                  <a:schemeClr val="bg1"/>
                </a:solidFill>
                <a:latin typeface="British Council Sans" panose="020B0504020202020204" pitchFamily="34" charset="0"/>
                <a:ea typeface="British Council Sans" panose="020B0504020202020204" pitchFamily="34" charset="0"/>
                <a:cs typeface="British Council Sans" panose="020B05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British Council Sans" panose="020B0504020202020204" pitchFamily="34" charset="0"/>
              <a:buChar char="–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b="0" dirty="0" err="1"/>
              <a:t>www.teachingenglish.org.uk</a:t>
            </a:r>
            <a:endParaRPr lang="en-GB" b="0" dirty="0"/>
          </a:p>
          <a:p>
            <a:r>
              <a:rPr lang="en-US" sz="600" b="0" dirty="0"/>
              <a:t>© British Council 2021 The United Kingdom’s international </a:t>
            </a:r>
            <a:r>
              <a:rPr lang="en-US" sz="600" b="0" dirty="0" err="1"/>
              <a:t>organisation</a:t>
            </a:r>
            <a:r>
              <a:rPr lang="en-US" sz="600" b="0" dirty="0"/>
              <a:t>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D7BA3D6-8EAC-0748-A54A-9F7933B6DF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73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06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0AAB068-2141-5A49-8570-D16D90F798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73578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257E7D9-6F46-FC46-A111-1E50AB9DCA0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kern="1200">
                <a:solidFill>
                  <a:schemeClr val="bg1"/>
                </a:solidFill>
                <a:latin typeface="British Council Sans" panose="020B0504020202020204" pitchFamily="34" charset="0"/>
                <a:ea typeface="British Council Sans" panose="020B0504020202020204" pitchFamily="34" charset="0"/>
                <a:cs typeface="British Council Sans" panose="020B05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British Council Sans" panose="020B0504020202020204" pitchFamily="34" charset="0"/>
              <a:buChar char="–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b="0" dirty="0" err="1"/>
              <a:t>www.teachingenglish.org.uk</a:t>
            </a:r>
            <a:endParaRPr lang="en-GB" b="0" dirty="0"/>
          </a:p>
          <a:p>
            <a:r>
              <a:rPr lang="en-US" sz="600" b="0" dirty="0"/>
              <a:t>© British Council 2021 The United Kingdom’s international </a:t>
            </a:r>
            <a:r>
              <a:rPr lang="en-US" sz="600" b="0" dirty="0" err="1"/>
              <a:t>organisation</a:t>
            </a:r>
            <a:r>
              <a:rPr lang="en-US" sz="600" b="0" dirty="0"/>
              <a:t>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800038-AE5B-B842-8CEC-3ABD7CE8E0DD}"/>
              </a:ext>
            </a:extLst>
          </p:cNvPr>
          <p:cNvGrpSpPr/>
          <p:nvPr/>
        </p:nvGrpSpPr>
        <p:grpSpPr>
          <a:xfrm>
            <a:off x="9948289" y="1657562"/>
            <a:ext cx="2140792" cy="690783"/>
            <a:chOff x="8219661" y="964096"/>
            <a:chExt cx="2166730" cy="69078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02FBD82-C715-B542-8940-5A96E1814702}"/>
                </a:ext>
              </a:extLst>
            </p:cNvPr>
            <p:cNvSpPr/>
            <p:nvPr/>
          </p:nvSpPr>
          <p:spPr>
            <a:xfrm>
              <a:off x="8219661" y="964096"/>
              <a:ext cx="2166730" cy="690783"/>
            </a:xfrm>
            <a:prstGeom prst="rect">
              <a:avLst/>
            </a:prstGeom>
            <a:solidFill>
              <a:srgbClr val="2308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0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89EB39-DD49-D84D-A2E1-180691454FE0}"/>
                </a:ext>
              </a:extLst>
            </p:cNvPr>
            <p:cNvSpPr txBox="1"/>
            <p:nvPr/>
          </p:nvSpPr>
          <p:spPr>
            <a:xfrm>
              <a:off x="8343948" y="1055311"/>
              <a:ext cx="19181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kern="0" dirty="0">
                  <a:solidFill>
                    <a:srgbClr val="FFFFFF"/>
                  </a:solidFill>
                </a:rPr>
                <a:t>bins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3625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F1CFA5-C2FF-C140-AB9F-342B269DE8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73578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257E7D9-6F46-FC46-A111-1E50AB9DCA0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kern="1200">
                <a:solidFill>
                  <a:schemeClr val="bg1"/>
                </a:solidFill>
                <a:latin typeface="British Council Sans" panose="020B0504020202020204" pitchFamily="34" charset="0"/>
                <a:ea typeface="British Council Sans" panose="020B0504020202020204" pitchFamily="34" charset="0"/>
                <a:cs typeface="British Council Sans" panose="020B05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British Council Sans" panose="020B0504020202020204" pitchFamily="34" charset="0"/>
              <a:buChar char="–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b="0" dirty="0" err="1"/>
              <a:t>www.teachingenglish.org.uk</a:t>
            </a:r>
            <a:endParaRPr lang="en-GB" b="0" dirty="0"/>
          </a:p>
          <a:p>
            <a:r>
              <a:rPr lang="en-US" sz="600" b="0" dirty="0"/>
              <a:t>© British Council 2021 The United Kingdom’s international </a:t>
            </a:r>
            <a:r>
              <a:rPr lang="en-US" sz="600" b="0" dirty="0" err="1"/>
              <a:t>organisation</a:t>
            </a:r>
            <a:r>
              <a:rPr lang="en-US" sz="600" b="0" dirty="0"/>
              <a:t>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3CEDA2-F32C-B645-95FE-E382B75C85E8}"/>
              </a:ext>
            </a:extLst>
          </p:cNvPr>
          <p:cNvSpPr/>
          <p:nvPr/>
        </p:nvSpPr>
        <p:spPr>
          <a:xfrm>
            <a:off x="8030588" y="5272198"/>
            <a:ext cx="39356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Photo by </a:t>
            </a:r>
            <a:r>
              <a:rPr lang="en-GB" sz="1600" dirty="0">
                <a:solidFill>
                  <a:schemeClr val="bg2">
                    <a:lumMod val="10000"/>
                    <a:lumOff val="9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Serenity Mitchell</a:t>
            </a:r>
            <a:r>
              <a:rPr lang="en-GB" sz="16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on </a:t>
            </a:r>
            <a:r>
              <a:rPr lang="en-GB" sz="1600" dirty="0">
                <a:solidFill>
                  <a:schemeClr val="bg2">
                    <a:lumMod val="10000"/>
                    <a:lumOff val="9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lang="en-GB" sz="16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4491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F1CFA5-C2FF-C140-AB9F-342B269DE8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73578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257E7D9-6F46-FC46-A111-1E50AB9DCA0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kern="1200">
                <a:solidFill>
                  <a:schemeClr val="bg1"/>
                </a:solidFill>
                <a:latin typeface="British Council Sans" panose="020B0504020202020204" pitchFamily="34" charset="0"/>
                <a:ea typeface="British Council Sans" panose="020B0504020202020204" pitchFamily="34" charset="0"/>
                <a:cs typeface="British Council Sans" panose="020B05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British Council Sans" panose="020B0504020202020204" pitchFamily="34" charset="0"/>
              <a:buChar char="–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b="0" dirty="0" err="1"/>
              <a:t>www.teachingenglish.org.uk</a:t>
            </a:r>
            <a:endParaRPr lang="en-GB" b="0" dirty="0"/>
          </a:p>
          <a:p>
            <a:r>
              <a:rPr lang="en-US" sz="600" b="0" dirty="0"/>
              <a:t>© British Council 2021 The United Kingdom’s international </a:t>
            </a:r>
            <a:r>
              <a:rPr lang="en-US" sz="600" b="0" dirty="0" err="1"/>
              <a:t>organisation</a:t>
            </a:r>
            <a:r>
              <a:rPr lang="en-US" sz="600" b="0" dirty="0"/>
              <a:t>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800038-AE5B-B842-8CEC-3ABD7CE8E0DD}"/>
              </a:ext>
            </a:extLst>
          </p:cNvPr>
          <p:cNvGrpSpPr/>
          <p:nvPr/>
        </p:nvGrpSpPr>
        <p:grpSpPr>
          <a:xfrm>
            <a:off x="2573712" y="1293181"/>
            <a:ext cx="2140792" cy="690783"/>
            <a:chOff x="8219661" y="964096"/>
            <a:chExt cx="2166730" cy="69078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02FBD82-C715-B542-8940-5A96E1814702}"/>
                </a:ext>
              </a:extLst>
            </p:cNvPr>
            <p:cNvSpPr/>
            <p:nvPr/>
          </p:nvSpPr>
          <p:spPr>
            <a:xfrm>
              <a:off x="8219661" y="964096"/>
              <a:ext cx="2166730" cy="690783"/>
            </a:xfrm>
            <a:prstGeom prst="rect">
              <a:avLst/>
            </a:prstGeom>
            <a:solidFill>
              <a:srgbClr val="2308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0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89EB39-DD49-D84D-A2E1-180691454FE0}"/>
                </a:ext>
              </a:extLst>
            </p:cNvPr>
            <p:cNvSpPr txBox="1"/>
            <p:nvPr/>
          </p:nvSpPr>
          <p:spPr>
            <a:xfrm>
              <a:off x="8343948" y="1055311"/>
              <a:ext cx="19181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kern="0" dirty="0">
                  <a:solidFill>
                    <a:srgbClr val="FFFFFF"/>
                  </a:solidFill>
                </a:rPr>
                <a:t>label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A3CEDA2-F32C-B645-95FE-E382B75C85E8}"/>
              </a:ext>
            </a:extLst>
          </p:cNvPr>
          <p:cNvSpPr/>
          <p:nvPr/>
        </p:nvSpPr>
        <p:spPr>
          <a:xfrm>
            <a:off x="8030588" y="5272198"/>
            <a:ext cx="39356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Photo by </a:t>
            </a:r>
            <a:r>
              <a:rPr lang="en-GB" sz="1600" dirty="0">
                <a:solidFill>
                  <a:schemeClr val="bg2">
                    <a:lumMod val="10000"/>
                    <a:lumOff val="9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Serenity Mitchell</a:t>
            </a:r>
            <a:r>
              <a:rPr lang="en-GB" sz="16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on </a:t>
            </a:r>
            <a:r>
              <a:rPr lang="en-GB" sz="1600" dirty="0">
                <a:solidFill>
                  <a:schemeClr val="bg2">
                    <a:lumMod val="10000"/>
                    <a:lumOff val="9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lang="en-GB" sz="16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6168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257E7D9-6F46-FC46-A111-1E50AB9DCA0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kern="1200">
                <a:solidFill>
                  <a:schemeClr val="bg1"/>
                </a:solidFill>
                <a:latin typeface="British Council Sans" panose="020B0504020202020204" pitchFamily="34" charset="0"/>
                <a:ea typeface="British Council Sans" panose="020B0504020202020204" pitchFamily="34" charset="0"/>
                <a:cs typeface="British Council Sans" panose="020B05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British Council Sans" panose="020B0504020202020204" pitchFamily="34" charset="0"/>
              <a:buChar char="–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b="0" dirty="0" err="1"/>
              <a:t>www.teachingenglish.org.uk</a:t>
            </a:r>
            <a:endParaRPr lang="en-GB" b="0" dirty="0"/>
          </a:p>
          <a:p>
            <a:r>
              <a:rPr lang="en-US" sz="600" b="0" dirty="0"/>
              <a:t>© British Council 2021 The United Kingdom’s international </a:t>
            </a:r>
            <a:r>
              <a:rPr lang="en-US" sz="600" b="0" dirty="0" err="1"/>
              <a:t>organisation</a:t>
            </a:r>
            <a:r>
              <a:rPr lang="en-US" sz="600" b="0" dirty="0"/>
              <a:t>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C9B021-954F-224F-9F10-2705B98247CC}"/>
              </a:ext>
            </a:extLst>
          </p:cNvPr>
          <p:cNvSpPr/>
          <p:nvPr/>
        </p:nvSpPr>
        <p:spPr>
          <a:xfrm>
            <a:off x="450216" y="323220"/>
            <a:ext cx="1157948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chemeClr val="bg1"/>
                </a:solidFill>
              </a:rPr>
              <a:t>After a few days there, we were taken in another lorry to a supermarket. 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bg1"/>
                </a:solidFill>
              </a:rPr>
              <a:t>Two days later, we were unwrapped and I was put on a shelf in the shop. I wasn’t there long before I was quickly put in a shopping basket and bought. 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bg1"/>
                </a:solidFill>
              </a:rPr>
              <a:t>And that’s where I am now, and where I will still be in hundreds of years’ time. Just floating around.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bg1"/>
                </a:solidFill>
              </a:rPr>
              <a:t>I didn’t get to the person’s house. It was a hot day, so they drank my water outside the supermarket. I was thrown away, in a bin in the supermarket car park. 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bg1"/>
                </a:solidFill>
              </a:rPr>
              <a:t>I floated in the water all the way to the sea. After many weeks and months slowly drifting, I ended up in the middle of the Pacific Ocean, with lots of other bottles.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bg1"/>
                </a:solidFill>
              </a:rPr>
              <a:t>I was filled with water and given a label. Then I was wrapped in plastic with many other bottles and we were put in a big lorry and went on a very long journey.  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bg1"/>
                </a:solidFill>
              </a:rPr>
              <a:t>On the journey to the rubbish dump, there was a bump! The bag I was in fell out into the road. Then a car hit us and I was thrown into a river. I quickly lost my label in the water.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bg1"/>
                </a:solidFill>
              </a:rPr>
              <a:t>The next day, I was picked up in the rubbish bag and thrown into a bin lorry.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bg1"/>
                </a:solidFill>
              </a:rPr>
              <a:t>We were taken to a big building with thousands of other bottles, cans, packets and boxes.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795762-EB13-6844-B121-F361A52AAA00}"/>
              </a:ext>
            </a:extLst>
          </p:cNvPr>
          <p:cNvSpPr txBox="1"/>
          <p:nvPr/>
        </p:nvSpPr>
        <p:spPr>
          <a:xfrm>
            <a:off x="199204" y="5155312"/>
            <a:ext cx="25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550A6B-3178-724B-B72F-F834C7803C7F}"/>
              </a:ext>
            </a:extLst>
          </p:cNvPr>
          <p:cNvSpPr txBox="1"/>
          <p:nvPr/>
        </p:nvSpPr>
        <p:spPr>
          <a:xfrm>
            <a:off x="199204" y="4702511"/>
            <a:ext cx="25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D1E44E-9642-E44B-AA86-9E3F7FE1CFAE}"/>
              </a:ext>
            </a:extLst>
          </p:cNvPr>
          <p:cNvSpPr txBox="1"/>
          <p:nvPr/>
        </p:nvSpPr>
        <p:spPr>
          <a:xfrm>
            <a:off x="199204" y="4016139"/>
            <a:ext cx="25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492280-8BCF-C646-8583-A2BE454A217E}"/>
              </a:ext>
            </a:extLst>
          </p:cNvPr>
          <p:cNvSpPr txBox="1"/>
          <p:nvPr/>
        </p:nvSpPr>
        <p:spPr>
          <a:xfrm>
            <a:off x="199204" y="3329767"/>
            <a:ext cx="25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4FD2D1-2FC5-FD44-964D-F6D4E9BE39DE}"/>
              </a:ext>
            </a:extLst>
          </p:cNvPr>
          <p:cNvSpPr txBox="1"/>
          <p:nvPr/>
        </p:nvSpPr>
        <p:spPr>
          <a:xfrm>
            <a:off x="199204" y="2617249"/>
            <a:ext cx="25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C86565-E0A4-B144-8085-C5ABEB58E47E}"/>
              </a:ext>
            </a:extLst>
          </p:cNvPr>
          <p:cNvSpPr txBox="1"/>
          <p:nvPr/>
        </p:nvSpPr>
        <p:spPr>
          <a:xfrm>
            <a:off x="199204" y="1904731"/>
            <a:ext cx="25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29640D-FCF1-4341-8CA0-0B39E6DB25D1}"/>
              </a:ext>
            </a:extLst>
          </p:cNvPr>
          <p:cNvSpPr txBox="1"/>
          <p:nvPr/>
        </p:nvSpPr>
        <p:spPr>
          <a:xfrm>
            <a:off x="199204" y="1451379"/>
            <a:ext cx="25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1A3755-F430-6541-B4EC-B19418B17BAE}"/>
              </a:ext>
            </a:extLst>
          </p:cNvPr>
          <p:cNvSpPr txBox="1"/>
          <p:nvPr/>
        </p:nvSpPr>
        <p:spPr>
          <a:xfrm>
            <a:off x="199204" y="765007"/>
            <a:ext cx="25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B89BDC-D5BB-A946-A123-45F9184D1C53}"/>
              </a:ext>
            </a:extLst>
          </p:cNvPr>
          <p:cNvSpPr txBox="1"/>
          <p:nvPr/>
        </p:nvSpPr>
        <p:spPr>
          <a:xfrm>
            <a:off x="199204" y="323220"/>
            <a:ext cx="25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0070C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35694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36234" y="3167390"/>
            <a:ext cx="6719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I was filled with water and given a label.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A9FE39A-406D-884C-80D9-A7370567E802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450217" y="6026350"/>
            <a:ext cx="2221732" cy="7361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kern="1200">
                <a:solidFill>
                  <a:schemeClr val="bg1"/>
                </a:solidFill>
                <a:latin typeface="British Council Sans" panose="020B0504020202020204" pitchFamily="34" charset="0"/>
                <a:ea typeface="British Council Sans" panose="020B0504020202020204" pitchFamily="34" charset="0"/>
                <a:cs typeface="British Council Sans" panose="020B05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British Council Sans" panose="020B0504020202020204" pitchFamily="34" charset="0"/>
              <a:buChar char="–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b="0" dirty="0" err="1"/>
              <a:t>www.teachingenglish.org.uk</a:t>
            </a:r>
            <a:endParaRPr lang="en-GB" b="0" dirty="0"/>
          </a:p>
          <a:p>
            <a:r>
              <a:rPr lang="en-US" sz="600" b="0" dirty="0"/>
              <a:t>© British Council 2021 The United Kingdom’s international </a:t>
            </a:r>
            <a:r>
              <a:rPr lang="en-US" sz="600" b="0" dirty="0" err="1"/>
              <a:t>organisation</a:t>
            </a:r>
            <a:r>
              <a:rPr lang="en-US" sz="600" b="0" dirty="0"/>
              <a:t>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738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58E3C44-D31F-BD4A-8C00-22027972EE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745" y="1335742"/>
            <a:ext cx="9455357" cy="3973237"/>
          </a:xfrm>
        </p:spPr>
        <p:txBody>
          <a:bodyPr/>
          <a:lstStyle/>
          <a:p>
            <a:pPr marL="457200">
              <a:lnSpc>
                <a:spcPct val="150000"/>
              </a:lnSpc>
            </a:pPr>
            <a:r>
              <a:rPr lang="en-GB" sz="2800" dirty="0">
                <a:ea typeface="Times New Roman" panose="02020603050405020304" pitchFamily="18" charset="0"/>
              </a:rPr>
              <a:t>1 What is it made of? Where is the material from?</a:t>
            </a:r>
          </a:p>
          <a:p>
            <a:pPr marL="457200">
              <a:lnSpc>
                <a:spcPct val="150000"/>
              </a:lnSpc>
            </a:pPr>
            <a:r>
              <a:rPr lang="en-GB" sz="2800" dirty="0">
                <a:ea typeface="Times New Roman" panose="02020603050405020304" pitchFamily="18" charset="0"/>
              </a:rPr>
              <a:t>2 Where was it manufactured?</a:t>
            </a:r>
          </a:p>
          <a:p>
            <a:pPr marL="457200">
              <a:lnSpc>
                <a:spcPct val="150000"/>
              </a:lnSpc>
            </a:pPr>
            <a:r>
              <a:rPr lang="en-GB" sz="2800" dirty="0">
                <a:ea typeface="Times New Roman" panose="02020603050405020304" pitchFamily="18" charset="0"/>
              </a:rPr>
              <a:t>3 How did it travel from there to you?</a:t>
            </a:r>
          </a:p>
          <a:p>
            <a:pPr marL="457200">
              <a:lnSpc>
                <a:spcPct val="150000"/>
              </a:lnSpc>
            </a:pPr>
            <a:r>
              <a:rPr lang="en-GB" sz="2800" dirty="0">
                <a:ea typeface="Times New Roman" panose="02020603050405020304" pitchFamily="18" charset="0"/>
              </a:rPr>
              <a:t>4 How long did you use it for?</a:t>
            </a:r>
          </a:p>
          <a:p>
            <a:pPr marL="457200">
              <a:lnSpc>
                <a:spcPct val="150000"/>
              </a:lnSpc>
            </a:pPr>
            <a:r>
              <a:rPr lang="en-GB" sz="2800" dirty="0">
                <a:ea typeface="Times New Roman" panose="02020603050405020304" pitchFamily="18" charset="0"/>
              </a:rPr>
              <a:t>5 What did you do with it when you threw it away?</a:t>
            </a:r>
          </a:p>
          <a:p>
            <a:pPr marL="457200">
              <a:lnSpc>
                <a:spcPct val="150000"/>
              </a:lnSpc>
              <a:spcAft>
                <a:spcPts val="1000"/>
              </a:spcAft>
            </a:pPr>
            <a:r>
              <a:rPr lang="en-GB" sz="2800" dirty="0">
                <a:ea typeface="Times New Roman" panose="02020603050405020304" pitchFamily="18" charset="0"/>
              </a:rPr>
              <a:t>6 What happened to it after that?</a:t>
            </a:r>
          </a:p>
          <a:p>
            <a:endParaRPr lang="en-GB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191250"/>
            <a:ext cx="10440988" cy="180975"/>
          </a:xfrm>
        </p:spPr>
        <p:txBody>
          <a:bodyPr/>
          <a:lstStyle/>
          <a:p>
            <a:r>
              <a:rPr lang="en-GB" noProof="0" dirty="0"/>
              <a:t>www.teachingenglish.org.uk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492816" y="516789"/>
            <a:ext cx="9455356" cy="46026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Talk about the last item you threw away.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27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36234" y="2240290"/>
            <a:ext cx="6719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I </a:t>
            </a:r>
            <a:r>
              <a:rPr lang="en-GB" sz="2800" dirty="0">
                <a:solidFill>
                  <a:schemeClr val="accent2"/>
                </a:solidFill>
              </a:rPr>
              <a:t>was filled </a:t>
            </a:r>
            <a:r>
              <a:rPr lang="en-GB" sz="2800" dirty="0">
                <a:solidFill>
                  <a:schemeClr val="bg1"/>
                </a:solidFill>
              </a:rPr>
              <a:t>with water and given a label.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A9FE39A-406D-884C-80D9-A7370567E802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450217" y="6026350"/>
            <a:ext cx="2221732" cy="7361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kern="1200">
                <a:solidFill>
                  <a:schemeClr val="bg1"/>
                </a:solidFill>
                <a:latin typeface="British Council Sans" panose="020B0504020202020204" pitchFamily="34" charset="0"/>
                <a:ea typeface="British Council Sans" panose="020B0504020202020204" pitchFamily="34" charset="0"/>
                <a:cs typeface="British Council Sans" panose="020B05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British Council Sans" panose="020B0504020202020204" pitchFamily="34" charset="0"/>
              <a:buChar char="–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b="0" dirty="0" err="1"/>
              <a:t>www.teachingenglish.org.uk</a:t>
            </a:r>
            <a:endParaRPr lang="en-GB" b="0" dirty="0"/>
          </a:p>
          <a:p>
            <a:r>
              <a:rPr lang="en-US" sz="600" b="0" dirty="0"/>
              <a:t>© British Council 2021 The United Kingdom’s international </a:t>
            </a:r>
            <a:r>
              <a:rPr lang="en-US" sz="600" b="0" dirty="0" err="1"/>
              <a:t>organisation</a:t>
            </a:r>
            <a:r>
              <a:rPr lang="en-US" sz="600" b="0" dirty="0"/>
              <a:t>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F3BC59-4636-1343-BDF3-E1CD2C867DC8}"/>
              </a:ext>
            </a:extLst>
          </p:cNvPr>
          <p:cNvSpPr/>
          <p:nvPr/>
        </p:nvSpPr>
        <p:spPr>
          <a:xfrm>
            <a:off x="3632200" y="3048165"/>
            <a:ext cx="492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was/were + past participle</a:t>
            </a:r>
          </a:p>
        </p:txBody>
      </p:sp>
    </p:spTree>
    <p:extLst>
      <p:ext uri="{BB962C8B-B14F-4D97-AF65-F5344CB8AC3E}">
        <p14:creationId xmlns:p14="http://schemas.microsoft.com/office/powerpoint/2010/main" val="1437306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257E7D9-6F46-FC46-A111-1E50AB9DCA0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kern="1200">
                <a:solidFill>
                  <a:schemeClr val="bg1"/>
                </a:solidFill>
                <a:latin typeface="British Council Sans" panose="020B0504020202020204" pitchFamily="34" charset="0"/>
                <a:ea typeface="British Council Sans" panose="020B0504020202020204" pitchFamily="34" charset="0"/>
                <a:cs typeface="British Council Sans" panose="020B05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British Council Sans" panose="020B0504020202020204" pitchFamily="34" charset="0"/>
              <a:buChar char="–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b="0" dirty="0" err="1"/>
              <a:t>www.teachingenglish.org.uk</a:t>
            </a:r>
            <a:endParaRPr lang="en-GB" b="0" dirty="0"/>
          </a:p>
          <a:p>
            <a:r>
              <a:rPr lang="en-US" sz="600" b="0" dirty="0"/>
              <a:t>© British Council 2021 The United Kingdom’s international </a:t>
            </a:r>
            <a:r>
              <a:rPr lang="en-US" sz="600" b="0" dirty="0" err="1"/>
              <a:t>organisation</a:t>
            </a:r>
            <a:r>
              <a:rPr lang="en-US" sz="600" b="0" dirty="0"/>
              <a:t>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C9B021-954F-224F-9F10-2705B98247CC}"/>
              </a:ext>
            </a:extLst>
          </p:cNvPr>
          <p:cNvSpPr/>
          <p:nvPr/>
        </p:nvSpPr>
        <p:spPr>
          <a:xfrm>
            <a:off x="450216" y="323220"/>
            <a:ext cx="1157948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chemeClr val="bg1"/>
                </a:solidFill>
              </a:rPr>
              <a:t>After a few days there, we </a:t>
            </a:r>
            <a:r>
              <a:rPr lang="en-GB" dirty="0">
                <a:solidFill>
                  <a:schemeClr val="accent2"/>
                </a:solidFill>
              </a:rPr>
              <a:t>were taken </a:t>
            </a:r>
            <a:r>
              <a:rPr lang="en-GB" dirty="0">
                <a:solidFill>
                  <a:schemeClr val="bg1"/>
                </a:solidFill>
              </a:rPr>
              <a:t>in another lorry to a supermarket. 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bg1"/>
                </a:solidFill>
              </a:rPr>
              <a:t>Two days later, we </a:t>
            </a:r>
            <a:r>
              <a:rPr lang="en-GB" dirty="0">
                <a:solidFill>
                  <a:schemeClr val="accent2"/>
                </a:solidFill>
              </a:rPr>
              <a:t>were unwrapped </a:t>
            </a:r>
            <a:r>
              <a:rPr lang="en-GB" dirty="0">
                <a:solidFill>
                  <a:schemeClr val="bg1"/>
                </a:solidFill>
              </a:rPr>
              <a:t>and I was put on a shelf in the shop. I wasn’t there long before I </a:t>
            </a:r>
            <a:r>
              <a:rPr lang="en-GB" dirty="0">
                <a:solidFill>
                  <a:schemeClr val="accent2"/>
                </a:solidFill>
              </a:rPr>
              <a:t>was</a:t>
            </a:r>
            <a:r>
              <a:rPr lang="en-GB" dirty="0">
                <a:solidFill>
                  <a:schemeClr val="bg1"/>
                </a:solidFill>
              </a:rPr>
              <a:t> quickly </a:t>
            </a:r>
            <a:r>
              <a:rPr lang="en-GB" dirty="0">
                <a:solidFill>
                  <a:schemeClr val="accent2"/>
                </a:solidFill>
              </a:rPr>
              <a:t>put</a:t>
            </a:r>
            <a:r>
              <a:rPr lang="en-GB" dirty="0">
                <a:solidFill>
                  <a:schemeClr val="bg1"/>
                </a:solidFill>
              </a:rPr>
              <a:t> in a shopping basket and </a:t>
            </a:r>
            <a:r>
              <a:rPr lang="en-GB" dirty="0">
                <a:solidFill>
                  <a:schemeClr val="accent2"/>
                </a:solidFill>
              </a:rPr>
              <a:t>bought</a:t>
            </a:r>
            <a:r>
              <a:rPr lang="en-GB" dirty="0">
                <a:solidFill>
                  <a:schemeClr val="bg1"/>
                </a:solidFill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bg1"/>
                </a:solidFill>
              </a:rPr>
              <a:t>And that’s where I am now, and where I will still be in hundreds of years’ time. Just floating around.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bg1"/>
                </a:solidFill>
              </a:rPr>
              <a:t>I didn’t get to the person’s house. It was a hot day, so they drank my water outside the supermarket. I </a:t>
            </a:r>
            <a:r>
              <a:rPr lang="en-GB" dirty="0">
                <a:solidFill>
                  <a:schemeClr val="accent2"/>
                </a:solidFill>
              </a:rPr>
              <a:t>was thrown away</a:t>
            </a:r>
            <a:r>
              <a:rPr lang="en-GB" dirty="0">
                <a:solidFill>
                  <a:schemeClr val="bg1"/>
                </a:solidFill>
              </a:rPr>
              <a:t>, in a bin in the supermarket car park. 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bg1"/>
                </a:solidFill>
              </a:rPr>
              <a:t>I floated in the water all the way to the sea. After many weeks and months slowly drifting, I ended up in the middle of the Pacific Ocean, with lots of other bottles.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bg1"/>
                </a:solidFill>
              </a:rPr>
              <a:t>I </a:t>
            </a:r>
            <a:r>
              <a:rPr lang="en-GB" dirty="0">
                <a:solidFill>
                  <a:schemeClr val="accent2"/>
                </a:solidFill>
              </a:rPr>
              <a:t>was filled </a:t>
            </a:r>
            <a:r>
              <a:rPr lang="en-GB" dirty="0">
                <a:solidFill>
                  <a:schemeClr val="bg1"/>
                </a:solidFill>
              </a:rPr>
              <a:t>with water and given a label. Then I </a:t>
            </a:r>
            <a:r>
              <a:rPr lang="en-GB" dirty="0">
                <a:solidFill>
                  <a:schemeClr val="accent2"/>
                </a:solidFill>
              </a:rPr>
              <a:t>was wrapped </a:t>
            </a:r>
            <a:r>
              <a:rPr lang="en-GB" dirty="0">
                <a:solidFill>
                  <a:schemeClr val="bg1"/>
                </a:solidFill>
              </a:rPr>
              <a:t>in plastic with many other bottles and we</a:t>
            </a:r>
            <a:r>
              <a:rPr lang="en-GB" dirty="0">
                <a:solidFill>
                  <a:schemeClr val="accent2"/>
                </a:solidFill>
              </a:rPr>
              <a:t> were put</a:t>
            </a:r>
            <a:r>
              <a:rPr lang="en-GB" dirty="0">
                <a:solidFill>
                  <a:schemeClr val="bg1"/>
                </a:solidFill>
              </a:rPr>
              <a:t> in a big lorry and went on a very long journey.  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bg1"/>
                </a:solidFill>
              </a:rPr>
              <a:t>On the journey to the rubbish dump, there was a bump! The bag I was in fell out into the road. Then a car hit us and I </a:t>
            </a:r>
            <a:r>
              <a:rPr lang="en-GB" dirty="0">
                <a:solidFill>
                  <a:schemeClr val="accent2"/>
                </a:solidFill>
              </a:rPr>
              <a:t>was thrown </a:t>
            </a:r>
            <a:r>
              <a:rPr lang="en-GB" dirty="0">
                <a:solidFill>
                  <a:schemeClr val="bg1"/>
                </a:solidFill>
              </a:rPr>
              <a:t>into a river. I quickly lost my label in the water.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bg1"/>
                </a:solidFill>
              </a:rPr>
              <a:t>The next day, I </a:t>
            </a:r>
            <a:r>
              <a:rPr lang="en-GB" dirty="0">
                <a:solidFill>
                  <a:schemeClr val="accent2"/>
                </a:solidFill>
              </a:rPr>
              <a:t>was picked up </a:t>
            </a:r>
            <a:r>
              <a:rPr lang="en-GB" dirty="0">
                <a:solidFill>
                  <a:schemeClr val="bg1"/>
                </a:solidFill>
              </a:rPr>
              <a:t>in the rubbish bag and </a:t>
            </a:r>
            <a:r>
              <a:rPr lang="en-GB" dirty="0">
                <a:solidFill>
                  <a:schemeClr val="accent2"/>
                </a:solidFill>
              </a:rPr>
              <a:t>thrown</a:t>
            </a:r>
            <a:r>
              <a:rPr lang="en-GB" dirty="0">
                <a:solidFill>
                  <a:schemeClr val="bg1"/>
                </a:solidFill>
              </a:rPr>
              <a:t> into a bin lorry.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bg1"/>
                </a:solidFill>
              </a:rPr>
              <a:t>We </a:t>
            </a:r>
            <a:r>
              <a:rPr lang="en-GB" dirty="0">
                <a:solidFill>
                  <a:schemeClr val="accent2"/>
                </a:solidFill>
              </a:rPr>
              <a:t>were taken </a:t>
            </a:r>
            <a:r>
              <a:rPr lang="en-GB" dirty="0">
                <a:solidFill>
                  <a:schemeClr val="bg1"/>
                </a:solidFill>
              </a:rPr>
              <a:t>to a big building with thousands of other bottles, cans, packets and boxes.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795762-EB13-6844-B121-F361A52AAA00}"/>
              </a:ext>
            </a:extLst>
          </p:cNvPr>
          <p:cNvSpPr txBox="1"/>
          <p:nvPr/>
        </p:nvSpPr>
        <p:spPr>
          <a:xfrm>
            <a:off x="199204" y="5155312"/>
            <a:ext cx="25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550A6B-3178-724B-B72F-F834C7803C7F}"/>
              </a:ext>
            </a:extLst>
          </p:cNvPr>
          <p:cNvSpPr txBox="1"/>
          <p:nvPr/>
        </p:nvSpPr>
        <p:spPr>
          <a:xfrm>
            <a:off x="199204" y="4702511"/>
            <a:ext cx="25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D1E44E-9642-E44B-AA86-9E3F7FE1CFAE}"/>
              </a:ext>
            </a:extLst>
          </p:cNvPr>
          <p:cNvSpPr txBox="1"/>
          <p:nvPr/>
        </p:nvSpPr>
        <p:spPr>
          <a:xfrm>
            <a:off x="199204" y="4016139"/>
            <a:ext cx="25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492280-8BCF-C646-8583-A2BE454A217E}"/>
              </a:ext>
            </a:extLst>
          </p:cNvPr>
          <p:cNvSpPr txBox="1"/>
          <p:nvPr/>
        </p:nvSpPr>
        <p:spPr>
          <a:xfrm>
            <a:off x="199204" y="3329767"/>
            <a:ext cx="25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4FD2D1-2FC5-FD44-964D-F6D4E9BE39DE}"/>
              </a:ext>
            </a:extLst>
          </p:cNvPr>
          <p:cNvSpPr txBox="1"/>
          <p:nvPr/>
        </p:nvSpPr>
        <p:spPr>
          <a:xfrm>
            <a:off x="199204" y="2617249"/>
            <a:ext cx="25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C86565-E0A4-B144-8085-C5ABEB58E47E}"/>
              </a:ext>
            </a:extLst>
          </p:cNvPr>
          <p:cNvSpPr txBox="1"/>
          <p:nvPr/>
        </p:nvSpPr>
        <p:spPr>
          <a:xfrm>
            <a:off x="199204" y="1904731"/>
            <a:ext cx="25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29640D-FCF1-4341-8CA0-0B39E6DB25D1}"/>
              </a:ext>
            </a:extLst>
          </p:cNvPr>
          <p:cNvSpPr txBox="1"/>
          <p:nvPr/>
        </p:nvSpPr>
        <p:spPr>
          <a:xfrm>
            <a:off x="199204" y="1451379"/>
            <a:ext cx="25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1A3755-F430-6541-B4EC-B19418B17BAE}"/>
              </a:ext>
            </a:extLst>
          </p:cNvPr>
          <p:cNvSpPr txBox="1"/>
          <p:nvPr/>
        </p:nvSpPr>
        <p:spPr>
          <a:xfrm>
            <a:off x="199204" y="765007"/>
            <a:ext cx="25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B89BDC-D5BB-A946-A123-45F9184D1C53}"/>
              </a:ext>
            </a:extLst>
          </p:cNvPr>
          <p:cNvSpPr txBox="1"/>
          <p:nvPr/>
        </p:nvSpPr>
        <p:spPr>
          <a:xfrm>
            <a:off x="199204" y="323220"/>
            <a:ext cx="25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0070C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23125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257E7D9-6F46-FC46-A111-1E50AB9DCA0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kern="1200">
                <a:solidFill>
                  <a:schemeClr val="bg1"/>
                </a:solidFill>
                <a:latin typeface="British Council Sans" panose="020B0504020202020204" pitchFamily="34" charset="0"/>
                <a:ea typeface="British Council Sans" panose="020B0504020202020204" pitchFamily="34" charset="0"/>
                <a:cs typeface="British Council Sans" panose="020B05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British Council Sans" panose="020B0504020202020204" pitchFamily="34" charset="0"/>
              <a:buChar char="–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b="0" dirty="0" err="1"/>
              <a:t>www.teachingenglish.org.uk</a:t>
            </a:r>
            <a:endParaRPr lang="en-GB" b="0" dirty="0"/>
          </a:p>
          <a:p>
            <a:r>
              <a:rPr lang="en-US" sz="600" b="0" dirty="0"/>
              <a:t>© British Council 2021 The United Kingdom’s international </a:t>
            </a:r>
            <a:r>
              <a:rPr lang="en-US" sz="600" b="0" dirty="0" err="1"/>
              <a:t>organisation</a:t>
            </a:r>
            <a:r>
              <a:rPr lang="en-US" sz="600" b="0" dirty="0"/>
              <a:t>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1191B6-4EE0-1746-8AB7-F1CBCF54453D}"/>
              </a:ext>
            </a:extLst>
          </p:cNvPr>
          <p:cNvSpPr/>
          <p:nvPr/>
        </p:nvSpPr>
        <p:spPr>
          <a:xfrm>
            <a:off x="450216" y="396338"/>
            <a:ext cx="10921700" cy="4798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GB" sz="20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British Council Sans Headline" panose="020B0504020202020204" pitchFamily="34" charset="0"/>
                <a:ea typeface="+mj-ea"/>
                <a:cs typeface="British Council Sans Headline" panose="020B0504020202020204" pitchFamily="34" charset="0"/>
              </a:rPr>
              <a:t>Discuss the questions in groups</a:t>
            </a:r>
            <a:endParaRPr lang="en-GB" sz="2000" b="1" dirty="0">
              <a:solidFill>
                <a:schemeClr val="bg1"/>
              </a:solidFill>
            </a:endParaRPr>
          </a:p>
          <a:p>
            <a:pPr marL="457200" indent="-457200">
              <a:lnSpc>
                <a:spcPct val="114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bg1"/>
                </a:solidFill>
              </a:rPr>
              <a:t>How much is a bottle of water? Does that include the cost of cleaning it up in 400 years’ time?</a:t>
            </a:r>
          </a:p>
          <a:p>
            <a:pPr marL="457200" indent="-457200">
              <a:lnSpc>
                <a:spcPct val="114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bg1"/>
                </a:solidFill>
              </a:rPr>
              <a:t>What problems are caused by having lots of plastic in the oceans and in the countryside? </a:t>
            </a:r>
          </a:p>
          <a:p>
            <a:pPr marL="457200" indent="-457200">
              <a:lnSpc>
                <a:spcPct val="114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bg1"/>
                </a:solidFill>
              </a:rPr>
              <a:t>Whose responsibility is it to clean it up? </a:t>
            </a:r>
          </a:p>
          <a:p>
            <a:pPr marL="800100" lvl="1" indent="-3429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The people who buy the products? </a:t>
            </a:r>
          </a:p>
          <a:p>
            <a:pPr marL="800100" lvl="1" indent="-3429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The companies who insist on selling their products in plastic? </a:t>
            </a:r>
          </a:p>
          <a:p>
            <a:pPr marL="800100" lvl="1" indent="-342900">
              <a:lnSpc>
                <a:spcPct val="114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The governments for allowing companies to use plastic in this way? </a:t>
            </a:r>
          </a:p>
          <a:p>
            <a:pPr marL="457200" indent="-457200">
              <a:lnSpc>
                <a:spcPct val="114000"/>
              </a:lnSpc>
              <a:spcAft>
                <a:spcPts val="1800"/>
              </a:spcAft>
              <a:buFont typeface="+mj-lt"/>
              <a:buAutoNum type="arabicPeriod" startAt="4"/>
            </a:pPr>
            <a:r>
              <a:rPr lang="en-GB" sz="2000" dirty="0">
                <a:solidFill>
                  <a:schemeClr val="bg1"/>
                </a:solidFill>
              </a:rPr>
              <a:t>What can we do to reduce the amount of plastic on the planet?</a:t>
            </a:r>
          </a:p>
        </p:txBody>
      </p:sp>
    </p:spTree>
    <p:extLst>
      <p:ext uri="{BB962C8B-B14F-4D97-AF65-F5344CB8AC3E}">
        <p14:creationId xmlns:p14="http://schemas.microsoft.com/office/powerpoint/2010/main" val="3450218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257E7D9-6F46-FC46-A111-1E50AB9DCA0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kern="1200">
                <a:solidFill>
                  <a:schemeClr val="bg1"/>
                </a:solidFill>
                <a:latin typeface="British Council Sans" panose="020B0504020202020204" pitchFamily="34" charset="0"/>
                <a:ea typeface="British Council Sans" panose="020B0504020202020204" pitchFamily="34" charset="0"/>
                <a:cs typeface="British Council Sans" panose="020B05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British Council Sans" panose="020B0504020202020204" pitchFamily="34" charset="0"/>
              <a:buChar char="–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b="0" dirty="0" err="1"/>
              <a:t>www.teachingenglish.org.uk</a:t>
            </a:r>
            <a:endParaRPr lang="en-GB" b="0" dirty="0"/>
          </a:p>
          <a:p>
            <a:r>
              <a:rPr lang="en-US" sz="600" b="0" dirty="0"/>
              <a:t>© British Council 2021 The United Kingdom’s international </a:t>
            </a:r>
            <a:r>
              <a:rPr lang="en-US" sz="600" b="0" dirty="0" err="1"/>
              <a:t>organisation</a:t>
            </a:r>
            <a:r>
              <a:rPr lang="en-US" sz="600" b="0" dirty="0"/>
              <a:t>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33EE41-3705-3847-AE40-6BCA89F3DF7C}"/>
              </a:ext>
            </a:extLst>
          </p:cNvPr>
          <p:cNvSpPr/>
          <p:nvPr/>
        </p:nvSpPr>
        <p:spPr>
          <a:xfrm>
            <a:off x="749600" y="800100"/>
            <a:ext cx="62330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0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British Council Sans Headline" panose="020B0504020202020204" pitchFamily="34" charset="0"/>
                <a:ea typeface="+mj-ea"/>
                <a:cs typeface="British Council Sans Headline" panose="020B0504020202020204" pitchFamily="34" charset="0"/>
              </a:rPr>
              <a:t>My action plan</a:t>
            </a:r>
          </a:p>
          <a:p>
            <a:pPr>
              <a:spcAft>
                <a:spcPts val="1200"/>
              </a:spcAft>
            </a:pPr>
            <a:endParaRPr lang="en-GB" sz="24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2400" dirty="0">
                <a:solidFill>
                  <a:schemeClr val="bg1"/>
                </a:solidFill>
              </a:rPr>
              <a:t>To reduce the amount of plastic in the world, I’m going to …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solidFill>
                  <a:schemeClr val="bg1"/>
                </a:solidFill>
              </a:rPr>
              <a:t>____________________________. </a:t>
            </a:r>
          </a:p>
          <a:p>
            <a:pPr>
              <a:spcAft>
                <a:spcPts val="1200"/>
              </a:spcAft>
            </a:pPr>
            <a:endParaRPr lang="en-GB" sz="24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2400" dirty="0">
                <a:solidFill>
                  <a:schemeClr val="bg1"/>
                </a:solidFill>
              </a:rPr>
              <a:t>This is at a personal/local/national level.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BFE3F5-D02E-3942-AE24-5A7524F7FD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0196" y="800100"/>
            <a:ext cx="4560125" cy="433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23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47B803-9EE0-6F42-85BC-7E45E869EB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1498" y="2605371"/>
            <a:ext cx="3773470" cy="562259"/>
          </a:xfrm>
        </p:spPr>
        <p:txBody>
          <a:bodyPr/>
          <a:lstStyle/>
          <a:p>
            <a:pPr algn="ctr"/>
            <a:r>
              <a:rPr lang="en-GB" sz="3600" b="0" dirty="0">
                <a:latin typeface="+mn-lt"/>
              </a:rPr>
              <a:t>Thank you</a:t>
            </a:r>
          </a:p>
          <a:p>
            <a:pPr algn="ctr"/>
            <a:endParaRPr lang="en-GB" sz="3600" b="0" dirty="0">
              <a:latin typeface="+mn-lt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806C6FD-8FE2-4248-8C9A-7AAE61FB32D0}"/>
              </a:ext>
            </a:extLst>
          </p:cNvPr>
          <p:cNvSpPr txBox="1">
            <a:spLocks/>
          </p:cNvSpPr>
          <p:nvPr/>
        </p:nvSpPr>
        <p:spPr>
          <a:xfrm>
            <a:off x="450215" y="6026350"/>
            <a:ext cx="2591159" cy="7361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 kern="1200">
                <a:solidFill>
                  <a:schemeClr val="tx1"/>
                </a:solidFill>
                <a:latin typeface="British Council Sans" panose="020B0504020202020204" pitchFamily="34" charset="0"/>
                <a:ea typeface="British Council Sans" panose="020B0504020202020204" pitchFamily="34" charset="0"/>
                <a:cs typeface="British Council Sans" panose="020B05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British Council Sans" panose="020B05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b="0" dirty="0">
                <a:solidFill>
                  <a:schemeClr val="bg2"/>
                </a:solidFill>
              </a:rPr>
              <a:t>www.teachingenglish.org.uk</a:t>
            </a:r>
          </a:p>
          <a:p>
            <a:r>
              <a:rPr lang="en-US" sz="600" b="0" dirty="0">
                <a:solidFill>
                  <a:schemeClr val="bg2"/>
                </a:solidFill>
              </a:rPr>
              <a:t>© British Council 2021 The United Kingdom’s international </a:t>
            </a:r>
            <a:r>
              <a:rPr lang="en-US" sz="600" b="0" dirty="0" err="1">
                <a:solidFill>
                  <a:schemeClr val="bg2"/>
                </a:solidFill>
              </a:rPr>
              <a:t>organisation</a:t>
            </a:r>
            <a:r>
              <a:rPr lang="en-US" sz="600" b="0" dirty="0">
                <a:solidFill>
                  <a:schemeClr val="bg2"/>
                </a:solidFill>
              </a:rPr>
              <a:t> for educational opportunities and cultural relations. We are registered in England as a charity.</a:t>
            </a:r>
            <a:endParaRPr lang="en-GB" sz="600" b="0" dirty="0">
              <a:solidFill>
                <a:schemeClr val="bg2"/>
              </a:solidFill>
            </a:endParaRPr>
          </a:p>
          <a:p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4" name="Picture 3" descr="A person riding a bicycle&#10;&#10;Description automatically generated with medium confidence">
            <a:extLst>
              <a:ext uri="{FF2B5EF4-FFF2-40B4-BE49-F238E27FC236}">
                <a16:creationId xmlns:a16="http://schemas.microsoft.com/office/drawing/2014/main" id="{2D5DC5D1-913A-714B-83F2-0F336ED4F3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1875" y="0"/>
            <a:ext cx="7770125" cy="577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53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7B67154-FE89-CB4F-9F9F-F683E6BF1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440" y="0"/>
            <a:ext cx="4389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8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3" name="Rectangle 2"/>
          <p:cNvSpPr/>
          <p:nvPr/>
        </p:nvSpPr>
        <p:spPr>
          <a:xfrm>
            <a:off x="647999" y="986135"/>
            <a:ext cx="102889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/>
              <a:t>Plastic bottle: my story</a:t>
            </a:r>
          </a:p>
          <a:p>
            <a:endParaRPr lang="en-GB" dirty="0"/>
          </a:p>
          <a:p>
            <a:r>
              <a:rPr lang="en-GB" dirty="0"/>
              <a:t>The first thing I remember is coming out of a very hot machine. I was in a long line of hundreds of bottles the same as me. </a:t>
            </a:r>
          </a:p>
        </p:txBody>
      </p:sp>
    </p:spTree>
    <p:extLst>
      <p:ext uri="{BB962C8B-B14F-4D97-AF65-F5344CB8AC3E}">
        <p14:creationId xmlns:p14="http://schemas.microsoft.com/office/powerpoint/2010/main" val="3516332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257E7D9-6F46-FC46-A111-1E50AB9DCA0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kern="1200">
                <a:solidFill>
                  <a:schemeClr val="bg1"/>
                </a:solidFill>
                <a:latin typeface="British Council Sans" panose="020B0504020202020204" pitchFamily="34" charset="0"/>
                <a:ea typeface="British Council Sans" panose="020B0504020202020204" pitchFamily="34" charset="0"/>
                <a:cs typeface="British Council Sans" panose="020B05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British Council Sans" panose="020B0504020202020204" pitchFamily="34" charset="0"/>
              <a:buChar char="–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b="0" dirty="0" err="1"/>
              <a:t>www.teachingenglish.org.uk</a:t>
            </a:r>
            <a:endParaRPr lang="en-GB" b="0" dirty="0"/>
          </a:p>
          <a:p>
            <a:r>
              <a:rPr lang="en-US" sz="600" b="0" dirty="0"/>
              <a:t>© British Council 2021 The United Kingdom’s international </a:t>
            </a:r>
            <a:r>
              <a:rPr lang="en-US" sz="600" b="0" dirty="0" err="1"/>
              <a:t>organisation</a:t>
            </a:r>
            <a:r>
              <a:rPr lang="en-US" sz="600" b="0" dirty="0"/>
              <a:t>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C9B021-954F-224F-9F10-2705B98247CC}"/>
              </a:ext>
            </a:extLst>
          </p:cNvPr>
          <p:cNvSpPr/>
          <p:nvPr/>
        </p:nvSpPr>
        <p:spPr>
          <a:xfrm>
            <a:off x="192567" y="323220"/>
            <a:ext cx="11627223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bg1"/>
                </a:solidFill>
              </a:rPr>
              <a:t>After a few days there, we were taken in another lorry to a supermarket.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bg1"/>
                </a:solidFill>
              </a:rPr>
              <a:t>Two days later, we were unwrapped and I was put on a shelf in the shop. I wasn’t there long before I was quickly put in a shopping basket and bought.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bg1"/>
                </a:solidFill>
              </a:rPr>
              <a:t>And that’s where I am now, and where I will still be in hundreds of years’ time. Just floating around.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bg1"/>
                </a:solidFill>
              </a:rPr>
              <a:t>I didn’t get to the person’s house. It was a hot day, so they drank my water outside the supermarket. I was thrown away, in a bin in the supermarket car park.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bg1"/>
                </a:solidFill>
              </a:rPr>
              <a:t>I floated in the water all the way to the sea. After many weeks and months slowly drifting, I ended up in the middle of the Pacific Ocean, with lots of other bottles.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bg1"/>
                </a:solidFill>
              </a:rPr>
              <a:t>I was filled with water and given a label. Then I was wrapped in plastic with many other bottles and we were put in a big lorry and went on a very long journey.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bg1"/>
                </a:solidFill>
              </a:rPr>
              <a:t>On the journey to the rubbish dump, there was a bump! The bag I was in fell out into the road. Then a car hit us and I was thrown into a river. I quickly lost my label in the water.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bg1"/>
                </a:solidFill>
              </a:rPr>
              <a:t>The next day, I was picked up in the rubbish bag and thrown into a bin lorry.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bg1"/>
                </a:solidFill>
              </a:rPr>
              <a:t>We were taken to a big building with thousands of other bottles, cans, packets and boxes. </a:t>
            </a:r>
          </a:p>
        </p:txBody>
      </p:sp>
    </p:spTree>
    <p:extLst>
      <p:ext uri="{BB962C8B-B14F-4D97-AF65-F5344CB8AC3E}">
        <p14:creationId xmlns:p14="http://schemas.microsoft.com/office/powerpoint/2010/main" val="2644877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ound, outdoor, rock, nature&#10;&#10;Description automatically generated">
            <a:extLst>
              <a:ext uri="{FF2B5EF4-FFF2-40B4-BE49-F238E27FC236}">
                <a16:creationId xmlns:a16="http://schemas.microsoft.com/office/drawing/2014/main" id="{115B5E42-E6D0-8F4D-9DB8-41448DF8C6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735782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67C61E9-21FE-1443-81DC-27C32FA03009}"/>
              </a:ext>
            </a:extLst>
          </p:cNvPr>
          <p:cNvSpPr txBox="1">
            <a:spLocks/>
          </p:cNvSpPr>
          <p:nvPr/>
        </p:nvSpPr>
        <p:spPr>
          <a:xfrm>
            <a:off x="450215" y="6026350"/>
            <a:ext cx="2591159" cy="7361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kern="1200">
                <a:solidFill>
                  <a:schemeClr val="bg1"/>
                </a:solidFill>
                <a:latin typeface="British Council Sans" panose="020B0504020202020204" pitchFamily="34" charset="0"/>
                <a:ea typeface="British Council Sans" panose="020B0504020202020204" pitchFamily="34" charset="0"/>
                <a:cs typeface="British Council Sans" panose="020B05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British Council Sans" panose="020B0504020202020204" pitchFamily="34" charset="0"/>
              <a:buChar char="–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b="0" dirty="0"/>
              <a:t>www.teachingenglish.org.uk</a:t>
            </a:r>
          </a:p>
          <a:p>
            <a:r>
              <a:rPr lang="en-US" sz="600" b="0" dirty="0"/>
              <a:t>© British Council 2021 The United Kingdom’s international </a:t>
            </a:r>
            <a:r>
              <a:rPr lang="en-US" sz="600" b="0" dirty="0" err="1"/>
              <a:t>organisation</a:t>
            </a:r>
            <a:r>
              <a:rPr lang="en-US" sz="600" b="0" dirty="0"/>
              <a:t>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606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ound, outdoor, rock, nature&#10;&#10;Description automatically generated">
            <a:extLst>
              <a:ext uri="{FF2B5EF4-FFF2-40B4-BE49-F238E27FC236}">
                <a16:creationId xmlns:a16="http://schemas.microsoft.com/office/drawing/2014/main" id="{115B5E42-E6D0-8F4D-9DB8-41448DF8C6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735782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67C61E9-21FE-1443-81DC-27C32FA03009}"/>
              </a:ext>
            </a:extLst>
          </p:cNvPr>
          <p:cNvSpPr txBox="1">
            <a:spLocks/>
          </p:cNvSpPr>
          <p:nvPr/>
        </p:nvSpPr>
        <p:spPr>
          <a:xfrm>
            <a:off x="450215" y="6026350"/>
            <a:ext cx="2591159" cy="7361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kern="1200">
                <a:solidFill>
                  <a:schemeClr val="bg1"/>
                </a:solidFill>
                <a:latin typeface="British Council Sans" panose="020B0504020202020204" pitchFamily="34" charset="0"/>
                <a:ea typeface="British Council Sans" panose="020B0504020202020204" pitchFamily="34" charset="0"/>
                <a:cs typeface="British Council Sans" panose="020B05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British Council Sans" panose="020B0504020202020204" pitchFamily="34" charset="0"/>
              <a:buChar char="–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b="0" dirty="0" err="1"/>
              <a:t>www.teachingenglish.org.uk</a:t>
            </a:r>
            <a:endParaRPr lang="en-GB" b="0" dirty="0"/>
          </a:p>
          <a:p>
            <a:r>
              <a:rPr lang="en-US" sz="600" b="0" dirty="0"/>
              <a:t>© British Council 2021 The United Kingdom’s international </a:t>
            </a:r>
            <a:r>
              <a:rPr lang="en-US" sz="600" b="0" dirty="0" err="1"/>
              <a:t>organisation</a:t>
            </a:r>
            <a:r>
              <a:rPr lang="en-US" sz="600" b="0" dirty="0"/>
              <a:t>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C42CD8-6356-C948-AD04-2CAD939359B5}"/>
              </a:ext>
            </a:extLst>
          </p:cNvPr>
          <p:cNvGrpSpPr/>
          <p:nvPr/>
        </p:nvGrpSpPr>
        <p:grpSpPr>
          <a:xfrm>
            <a:off x="8616953" y="2763078"/>
            <a:ext cx="2166730" cy="1331843"/>
            <a:chOff x="8954884" y="2368048"/>
            <a:chExt cx="2166730" cy="133184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97BDD76-B048-934B-9843-9F22A0AFE4FD}"/>
                </a:ext>
              </a:extLst>
            </p:cNvPr>
            <p:cNvSpPr/>
            <p:nvPr/>
          </p:nvSpPr>
          <p:spPr>
            <a:xfrm>
              <a:off x="8954884" y="2368048"/>
              <a:ext cx="2166730" cy="1331843"/>
            </a:xfrm>
            <a:prstGeom prst="rect">
              <a:avLst/>
            </a:prstGeom>
            <a:solidFill>
              <a:srgbClr val="2308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0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D78B1EA-0C5E-B242-B522-BCF233B39DA0}"/>
                </a:ext>
              </a:extLst>
            </p:cNvPr>
            <p:cNvSpPr txBox="1"/>
            <p:nvPr/>
          </p:nvSpPr>
          <p:spPr>
            <a:xfrm>
              <a:off x="9070060" y="2772359"/>
              <a:ext cx="19363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a bin lorry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44C34D-D0AE-9640-AF66-049E9C779FB7}"/>
              </a:ext>
            </a:extLst>
          </p:cNvPr>
          <p:cNvGrpSpPr/>
          <p:nvPr/>
        </p:nvGrpSpPr>
        <p:grpSpPr>
          <a:xfrm>
            <a:off x="874644" y="3883302"/>
            <a:ext cx="2166730" cy="1331843"/>
            <a:chOff x="8219661" y="964096"/>
            <a:chExt cx="2166730" cy="133184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E3618D4-AC35-2442-B418-2D127AD8952D}"/>
                </a:ext>
              </a:extLst>
            </p:cNvPr>
            <p:cNvSpPr/>
            <p:nvPr/>
          </p:nvSpPr>
          <p:spPr>
            <a:xfrm>
              <a:off x="8219661" y="964096"/>
              <a:ext cx="2166730" cy="1331843"/>
            </a:xfrm>
            <a:prstGeom prst="rect">
              <a:avLst/>
            </a:prstGeom>
            <a:solidFill>
              <a:srgbClr val="2308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0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28E92A-7E3F-614F-BF0F-AF8FBE49A9DB}"/>
                </a:ext>
              </a:extLst>
            </p:cNvPr>
            <p:cNvSpPr txBox="1"/>
            <p:nvPr/>
          </p:nvSpPr>
          <p:spPr>
            <a:xfrm>
              <a:off x="8468236" y="1145559"/>
              <a:ext cx="173915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a rubbish dump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3907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F437C9-6215-0E41-9E77-88645767A6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F23AD7-3181-CA48-9660-D961B53020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18"/>
          <a:stretch/>
        </p:blipFill>
        <p:spPr>
          <a:xfrm>
            <a:off x="1" y="-1"/>
            <a:ext cx="12192000" cy="58545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2760" y="356881"/>
            <a:ext cx="3482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Photo by Boxed Water Is Better on Unsplash 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21AE813-98D4-3E4A-9F61-67ACA4076DC4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450216" y="6026350"/>
            <a:ext cx="2518615" cy="7361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kern="1200">
                <a:solidFill>
                  <a:schemeClr val="bg1"/>
                </a:solidFill>
                <a:latin typeface="British Council Sans" panose="020B0504020202020204" pitchFamily="34" charset="0"/>
                <a:ea typeface="British Council Sans" panose="020B0504020202020204" pitchFamily="34" charset="0"/>
                <a:cs typeface="British Council Sans" panose="020B05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British Council Sans" panose="020B0504020202020204" pitchFamily="34" charset="0"/>
              <a:buChar char="–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b="0" dirty="0" err="1"/>
              <a:t>www.teachingenglish.org.uk</a:t>
            </a:r>
            <a:endParaRPr lang="en-GB" b="0" dirty="0"/>
          </a:p>
          <a:p>
            <a:r>
              <a:rPr lang="en-US" sz="600" b="0" dirty="0"/>
              <a:t>© British Council 2021 The United Kingdom’s international </a:t>
            </a:r>
            <a:r>
              <a:rPr lang="en-US" sz="600" b="0" dirty="0" err="1"/>
              <a:t>organisation</a:t>
            </a:r>
            <a:r>
              <a:rPr lang="en-US" sz="600" b="0" dirty="0"/>
              <a:t>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010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F437C9-6215-0E41-9E77-88645767A6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F23AD7-3181-CA48-9660-D961B53020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18"/>
          <a:stretch/>
        </p:blipFill>
        <p:spPr>
          <a:xfrm>
            <a:off x="0" y="0"/>
            <a:ext cx="12192000" cy="58545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2760" y="356881"/>
            <a:ext cx="3482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Photo by Boxed Water Is Better | </a:t>
            </a:r>
            <a:r>
              <a:rPr lang="en-GB" dirty="0" err="1">
                <a:solidFill>
                  <a:schemeClr val="bg1"/>
                </a:solidFill>
                <a:hlinkClick r:id="rId3"/>
              </a:rPr>
              <a:t>Unsplash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21AE813-98D4-3E4A-9F61-67ACA4076DC4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450216" y="6026350"/>
            <a:ext cx="2518615" cy="7361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kern="1200">
                <a:solidFill>
                  <a:schemeClr val="bg1"/>
                </a:solidFill>
                <a:latin typeface="British Council Sans" panose="020B0504020202020204" pitchFamily="34" charset="0"/>
                <a:ea typeface="British Council Sans" panose="020B0504020202020204" pitchFamily="34" charset="0"/>
                <a:cs typeface="British Council Sans" panose="020B05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British Council Sans" panose="020B0504020202020204" pitchFamily="34" charset="0"/>
              <a:buChar char="–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b="0" dirty="0" err="1"/>
              <a:t>www.teachingenglish.org.uk</a:t>
            </a:r>
            <a:endParaRPr lang="en-GB" b="0" dirty="0"/>
          </a:p>
          <a:p>
            <a:r>
              <a:rPr lang="en-US" sz="600" b="0" dirty="0"/>
              <a:t>© British Council 2021 The United Kingdom’s international </a:t>
            </a:r>
            <a:r>
              <a:rPr lang="en-US" sz="600" b="0" dirty="0" err="1"/>
              <a:t>organisation</a:t>
            </a:r>
            <a:r>
              <a:rPr lang="en-US" sz="600" b="0" dirty="0"/>
              <a:t>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7A173DD-F2BD-D54D-BD4A-CCF41DFB24AC}"/>
              </a:ext>
            </a:extLst>
          </p:cNvPr>
          <p:cNvGrpSpPr/>
          <p:nvPr/>
        </p:nvGrpSpPr>
        <p:grpSpPr>
          <a:xfrm>
            <a:off x="626158" y="3297314"/>
            <a:ext cx="2166730" cy="1331843"/>
            <a:chOff x="8219661" y="964096"/>
            <a:chExt cx="2166730" cy="13318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36968A-A570-794D-A7C4-705FFC22E5BC}"/>
                </a:ext>
              </a:extLst>
            </p:cNvPr>
            <p:cNvSpPr/>
            <p:nvPr/>
          </p:nvSpPr>
          <p:spPr>
            <a:xfrm>
              <a:off x="8219661" y="964096"/>
              <a:ext cx="2166730" cy="1331843"/>
            </a:xfrm>
            <a:prstGeom prst="rect">
              <a:avLst/>
            </a:prstGeom>
            <a:solidFill>
              <a:srgbClr val="2308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0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A58234-1B49-A146-A514-5EE6CD1D57ED}"/>
                </a:ext>
              </a:extLst>
            </p:cNvPr>
            <p:cNvSpPr txBox="1"/>
            <p:nvPr/>
          </p:nvSpPr>
          <p:spPr>
            <a:xfrm>
              <a:off x="8354296" y="1214518"/>
              <a:ext cx="19181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a shopping basket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497952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- indigo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CA2429F5-8D23-4BE9-AD5F-F4572A1A6D86}"/>
    </a:ext>
  </a:extLst>
</a:theme>
</file>

<file path=ppt/theme/theme2.xml><?xml version="1.0" encoding="utf-8"?>
<a:theme xmlns:a="http://schemas.openxmlformats.org/drawingml/2006/main" name="Section - indigo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3165A9B3-7AF4-4E8E-9E34-E5B2E1B3EE61}"/>
    </a:ext>
  </a:extLst>
</a:theme>
</file>

<file path=ppt/theme/theme3.xml><?xml version="1.0" encoding="utf-8"?>
<a:theme xmlns:a="http://schemas.openxmlformats.org/drawingml/2006/main" name="Cover - white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7A85154B-35F0-4B5D-9ABB-C22ECFA91EBE}"/>
    </a:ext>
  </a:extLst>
</a:theme>
</file>

<file path=ppt/theme/theme4.xml><?xml version="1.0" encoding="utf-8"?>
<a:theme xmlns:a="http://schemas.openxmlformats.org/drawingml/2006/main" name="Section - white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3021BCEB-9709-4AD6-8637-80DEE4ED72A6}"/>
    </a:ext>
  </a:extLst>
</a:theme>
</file>

<file path=ppt/theme/theme5.xml><?xml version="1.0" encoding="utf-8"?>
<a:theme xmlns:a="http://schemas.openxmlformats.org/drawingml/2006/main" name="British Council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B5E81798-6535-42DE-9E82-DC88799A933E}"/>
    </a:ext>
  </a:extLst>
</a:theme>
</file>

<file path=ppt/theme/theme6.xml><?xml version="1.0" encoding="utf-8"?>
<a:theme xmlns:a="http://schemas.openxmlformats.org/drawingml/2006/main" name="British Council blank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BC0B9431-BB5E-4669-9CC7-BFFD8B5EAB87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Cover - indigo</Template>
  <TotalTime>3261</TotalTime>
  <Words>1798</Words>
  <Application>Microsoft Office PowerPoint</Application>
  <PresentationFormat>Widescreen</PresentationFormat>
  <Paragraphs>131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Calibri</vt:lpstr>
      <vt:lpstr>British Council Sans Headline</vt:lpstr>
      <vt:lpstr>Wingdings</vt:lpstr>
      <vt:lpstr>British Council Sans</vt:lpstr>
      <vt:lpstr>British Council Sans Light</vt:lpstr>
      <vt:lpstr>Arial</vt:lpstr>
      <vt:lpstr>Cover - indigo</vt:lpstr>
      <vt:lpstr>Section - indigo</vt:lpstr>
      <vt:lpstr>Cover - white</vt:lpstr>
      <vt:lpstr>Section - white</vt:lpstr>
      <vt:lpstr>British Council</vt:lpstr>
      <vt:lpstr>British Council blank</vt:lpstr>
      <vt:lpstr>PowerPoint Presentation</vt:lpstr>
      <vt:lpstr>Talk about the last item you threw away.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 on one  or two lines</dc:title>
  <dc:subject/>
  <dc:creator>Paul Braddock</dc:creator>
  <cp:keywords/>
  <dc:description/>
  <cp:lastModifiedBy>Kim Ashmore</cp:lastModifiedBy>
  <cp:revision>84</cp:revision>
  <cp:lastPrinted>2019-09-18T09:30:23Z</cp:lastPrinted>
  <dcterms:created xsi:type="dcterms:W3CDTF">2020-03-25T11:41:02Z</dcterms:created>
  <dcterms:modified xsi:type="dcterms:W3CDTF">2024-01-08T09:46:35Z</dcterms:modified>
  <cp:category/>
</cp:coreProperties>
</file>