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660" r:id="rId3"/>
    <p:sldMasterId id="2147483759" r:id="rId4"/>
    <p:sldMasterId id="2147483700" r:id="rId5"/>
  </p:sldMasterIdLst>
  <p:notesMasterIdLst>
    <p:notesMasterId r:id="rId20"/>
  </p:notesMasterIdLst>
  <p:handoutMasterIdLst>
    <p:handoutMasterId r:id="rId21"/>
  </p:handoutMasterIdLst>
  <p:sldIdLst>
    <p:sldId id="305" r:id="rId6"/>
    <p:sldId id="304" r:id="rId7"/>
    <p:sldId id="282" r:id="rId8"/>
    <p:sldId id="309" r:id="rId9"/>
    <p:sldId id="308" r:id="rId10"/>
    <p:sldId id="331" r:id="rId11"/>
    <p:sldId id="310" r:id="rId12"/>
    <p:sldId id="314" r:id="rId13"/>
    <p:sldId id="333" r:id="rId14"/>
    <p:sldId id="317" r:id="rId15"/>
    <p:sldId id="326" r:id="rId16"/>
    <p:sldId id="330" r:id="rId17"/>
    <p:sldId id="320" r:id="rId18"/>
    <p:sldId id="303" r:id="rId19"/>
  </p:sldIdLst>
  <p:sldSz cx="12192000" cy="6858000"/>
  <p:notesSz cx="6858000" cy="9144000"/>
  <p:embeddedFontLst>
    <p:embeddedFont>
      <p:font typeface="British Council Sans" panose="020B0604020202020204" charset="0"/>
      <p:regular r:id="rId22"/>
      <p:bold r:id="rId23"/>
      <p:italic r:id="rId24"/>
      <p:boldItalic r:id="rId25"/>
    </p:embeddedFont>
    <p:embeddedFont>
      <p:font typeface="British Council Sans Headline" panose="020B0604020202020204" charset="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8C62C-4A51-416A-8FF4-D195AD367910}" v="11" dt="2023-04-23T07:47:44.7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84" autoAdjust="0"/>
    <p:restoredTop sz="84639" autoAdjust="0"/>
  </p:normalViewPr>
  <p:slideViewPr>
    <p:cSldViewPr snapToGrid="0" snapToObjects="1">
      <p:cViewPr varScale="1">
        <p:scale>
          <a:sx n="49" d="100"/>
          <a:sy n="49" d="100"/>
        </p:scale>
        <p:origin x="572"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48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owton" userId="b75a0b89fe49b026" providerId="LiveId" clId="{E548C62C-4A51-416A-8FF4-D195AD367910}"/>
    <pc:docChg chg="undo custSel addSld delSld modSld">
      <pc:chgData name="Chris Sowton" userId="b75a0b89fe49b026" providerId="LiveId" clId="{E548C62C-4A51-416A-8FF4-D195AD367910}" dt="2023-04-23T07:58:21.520" v="1729" actId="20577"/>
      <pc:docMkLst>
        <pc:docMk/>
      </pc:docMkLst>
      <pc:sldChg chg="modSp mod">
        <pc:chgData name="Chris Sowton" userId="b75a0b89fe49b026" providerId="LiveId" clId="{E548C62C-4A51-416A-8FF4-D195AD367910}" dt="2023-04-23T07:55:34.408" v="1708" actId="20577"/>
        <pc:sldMkLst>
          <pc:docMk/>
          <pc:sldMk cId="437202649" sldId="282"/>
        </pc:sldMkLst>
        <pc:spChg chg="mod">
          <ac:chgData name="Chris Sowton" userId="b75a0b89fe49b026" providerId="LiveId" clId="{E548C62C-4A51-416A-8FF4-D195AD367910}" dt="2023-04-23T07:55:34.408" v="1708" actId="20577"/>
          <ac:spMkLst>
            <pc:docMk/>
            <pc:sldMk cId="437202649" sldId="282"/>
            <ac:spMk id="4" creationId="{E2A0CB86-8D61-744C-8C38-3EE23DFB811B}"/>
          </ac:spMkLst>
        </pc:spChg>
      </pc:sldChg>
      <pc:sldChg chg="modSp mod modNotesTx">
        <pc:chgData name="Chris Sowton" userId="b75a0b89fe49b026" providerId="LiveId" clId="{E548C62C-4A51-416A-8FF4-D195AD367910}" dt="2023-04-23T07:58:16.437" v="1727" actId="20577"/>
        <pc:sldMkLst>
          <pc:docMk/>
          <pc:sldMk cId="1744318998" sldId="308"/>
        </pc:sldMkLst>
        <pc:spChg chg="mod">
          <ac:chgData name="Chris Sowton" userId="b75a0b89fe49b026" providerId="LiveId" clId="{E548C62C-4A51-416A-8FF4-D195AD367910}" dt="2023-04-22T17:42:51.335" v="143" actId="20577"/>
          <ac:spMkLst>
            <pc:docMk/>
            <pc:sldMk cId="1744318998" sldId="308"/>
            <ac:spMk id="2" creationId="{E9724CB6-1833-F63B-1213-CB07B43F3B8C}"/>
          </ac:spMkLst>
        </pc:spChg>
        <pc:spChg chg="mod">
          <ac:chgData name="Chris Sowton" userId="b75a0b89fe49b026" providerId="LiveId" clId="{E548C62C-4A51-416A-8FF4-D195AD367910}" dt="2023-04-23T07:58:16.437" v="1727" actId="20577"/>
          <ac:spMkLst>
            <pc:docMk/>
            <pc:sldMk cId="1744318998" sldId="308"/>
            <ac:spMk id="3" creationId="{2011BD56-0F17-BE9E-2292-45889E478EE5}"/>
          </ac:spMkLst>
        </pc:spChg>
      </pc:sldChg>
      <pc:sldChg chg="addSp modSp mod">
        <pc:chgData name="Chris Sowton" userId="b75a0b89fe49b026" providerId="LiveId" clId="{E548C62C-4A51-416A-8FF4-D195AD367910}" dt="2023-04-23T07:49:06.460" v="1376" actId="20577"/>
        <pc:sldMkLst>
          <pc:docMk/>
          <pc:sldMk cId="1939007607" sldId="314"/>
        </pc:sldMkLst>
        <pc:spChg chg="mod">
          <ac:chgData name="Chris Sowton" userId="b75a0b89fe49b026" providerId="LiveId" clId="{E548C62C-4A51-416A-8FF4-D195AD367910}" dt="2023-04-23T07:40:01.611" v="795" actId="20577"/>
          <ac:spMkLst>
            <pc:docMk/>
            <pc:sldMk cId="1939007607" sldId="314"/>
            <ac:spMk id="2" creationId="{E9724CB6-1833-F63B-1213-CB07B43F3B8C}"/>
          </ac:spMkLst>
        </pc:spChg>
        <pc:spChg chg="mod">
          <ac:chgData name="Chris Sowton" userId="b75a0b89fe49b026" providerId="LiveId" clId="{E548C62C-4A51-416A-8FF4-D195AD367910}" dt="2023-04-23T07:41:07.018" v="940" actId="20577"/>
          <ac:spMkLst>
            <pc:docMk/>
            <pc:sldMk cId="1939007607" sldId="314"/>
            <ac:spMk id="3" creationId="{2011BD56-0F17-BE9E-2292-45889E478EE5}"/>
          </ac:spMkLst>
        </pc:spChg>
        <pc:graphicFrameChg chg="add mod modGraphic">
          <ac:chgData name="Chris Sowton" userId="b75a0b89fe49b026" providerId="LiveId" clId="{E548C62C-4A51-416A-8FF4-D195AD367910}" dt="2023-04-23T07:49:06.460" v="1376" actId="20577"/>
          <ac:graphicFrameMkLst>
            <pc:docMk/>
            <pc:sldMk cId="1939007607" sldId="314"/>
            <ac:graphicFrameMk id="5" creationId="{04331488-1B8C-C1AC-A029-D9964DF7CFE6}"/>
          </ac:graphicFrameMkLst>
        </pc:graphicFrameChg>
      </pc:sldChg>
      <pc:sldChg chg="modSp add mod modNotesTx">
        <pc:chgData name="Chris Sowton" userId="b75a0b89fe49b026" providerId="LiveId" clId="{E548C62C-4A51-416A-8FF4-D195AD367910}" dt="2023-04-23T07:58:21.520" v="1729" actId="20577"/>
        <pc:sldMkLst>
          <pc:docMk/>
          <pc:sldMk cId="1692092265" sldId="331"/>
        </pc:sldMkLst>
        <pc:spChg chg="mod">
          <ac:chgData name="Chris Sowton" userId="b75a0b89fe49b026" providerId="LiveId" clId="{E548C62C-4A51-416A-8FF4-D195AD367910}" dt="2023-04-23T07:58:21.520" v="1729" actId="20577"/>
          <ac:spMkLst>
            <pc:docMk/>
            <pc:sldMk cId="1692092265" sldId="331"/>
            <ac:spMk id="3" creationId="{2011BD56-0F17-BE9E-2292-45889E478EE5}"/>
          </ac:spMkLst>
        </pc:spChg>
      </pc:sldChg>
      <pc:sldChg chg="add del">
        <pc:chgData name="Chris Sowton" userId="b75a0b89fe49b026" providerId="LiveId" clId="{E548C62C-4A51-416A-8FF4-D195AD367910}" dt="2023-04-23T07:45:42.465" v="1070" actId="47"/>
        <pc:sldMkLst>
          <pc:docMk/>
          <pc:sldMk cId="3112319603" sldId="332"/>
        </pc:sldMkLst>
      </pc:sldChg>
      <pc:sldChg chg="modSp add mod">
        <pc:chgData name="Chris Sowton" userId="b75a0b89fe49b026" providerId="LiveId" clId="{E548C62C-4A51-416A-8FF4-D195AD367910}" dt="2023-04-23T07:49:46.298" v="1425" actId="20577"/>
        <pc:sldMkLst>
          <pc:docMk/>
          <pc:sldMk cId="3061246384" sldId="333"/>
        </pc:sldMkLst>
        <pc:graphicFrameChg chg="mod modGraphic">
          <ac:chgData name="Chris Sowton" userId="b75a0b89fe49b026" providerId="LiveId" clId="{E548C62C-4A51-416A-8FF4-D195AD367910}" dt="2023-04-23T07:49:46.298" v="1425" actId="20577"/>
          <ac:graphicFrameMkLst>
            <pc:docMk/>
            <pc:sldMk cId="3061246384" sldId="333"/>
            <ac:graphicFrameMk id="5" creationId="{04331488-1B8C-C1AC-A029-D9964DF7CFE6}"/>
          </ac:graphicFrameMkLst>
        </pc:graphicFrameChg>
      </pc:sldChg>
    </pc:docChg>
  </pc:docChgLst>
  <pc:docChgLst>
    <pc:chgData name="Chris Sowton" userId="b75a0b89fe49b026" providerId="LiveId" clId="{9B209723-E859-450C-ADF5-6949D1D0B23A}"/>
    <pc:docChg chg="custSel delSld modSld">
      <pc:chgData name="Chris Sowton" userId="b75a0b89fe49b026" providerId="LiveId" clId="{9B209723-E859-450C-ADF5-6949D1D0B23A}" dt="2023-01-31T12:35:28.817" v="82" actId="5793"/>
      <pc:docMkLst>
        <pc:docMk/>
      </pc:docMkLst>
      <pc:sldChg chg="modSp mod">
        <pc:chgData name="Chris Sowton" userId="b75a0b89fe49b026" providerId="LiveId" clId="{9B209723-E859-450C-ADF5-6949D1D0B23A}" dt="2023-01-31T12:35:03.267" v="66" actId="5793"/>
        <pc:sldMkLst>
          <pc:docMk/>
          <pc:sldMk cId="437202649" sldId="282"/>
        </pc:sldMkLst>
        <pc:spChg chg="mod">
          <ac:chgData name="Chris Sowton" userId="b75a0b89fe49b026" providerId="LiveId" clId="{9B209723-E859-450C-ADF5-6949D1D0B23A}" dt="2023-01-31T12:35:03.267" v="66" actId="5793"/>
          <ac:spMkLst>
            <pc:docMk/>
            <pc:sldMk cId="437202649" sldId="282"/>
            <ac:spMk id="4" creationId="{E2A0CB86-8D61-744C-8C38-3EE23DFB811B}"/>
          </ac:spMkLst>
        </pc:spChg>
      </pc:sldChg>
      <pc:sldChg chg="modSp mod">
        <pc:chgData name="Chris Sowton" userId="b75a0b89fe49b026" providerId="LiveId" clId="{9B209723-E859-450C-ADF5-6949D1D0B23A}" dt="2023-01-31T12:34:52.448" v="62" actId="313"/>
        <pc:sldMkLst>
          <pc:docMk/>
          <pc:sldMk cId="1348785245" sldId="303"/>
        </pc:sldMkLst>
        <pc:spChg chg="mod">
          <ac:chgData name="Chris Sowton" userId="b75a0b89fe49b026" providerId="LiveId" clId="{9B209723-E859-450C-ADF5-6949D1D0B23A}" dt="2023-01-31T12:34:52.448" v="62" actId="313"/>
          <ac:spMkLst>
            <pc:docMk/>
            <pc:sldMk cId="1348785245" sldId="303"/>
            <ac:spMk id="6" creationId="{B168D673-5D0D-D541-B92F-3B1F7A86DED6}"/>
          </ac:spMkLst>
        </pc:spChg>
      </pc:sldChg>
      <pc:sldChg chg="modSp mod">
        <pc:chgData name="Chris Sowton" userId="b75a0b89fe49b026" providerId="LiveId" clId="{9B209723-E859-450C-ADF5-6949D1D0B23A}" dt="2023-01-31T12:33:50.156" v="23" actId="313"/>
        <pc:sldMkLst>
          <pc:docMk/>
          <pc:sldMk cId="1918260589" sldId="305"/>
        </pc:sldMkLst>
        <pc:spChg chg="mod">
          <ac:chgData name="Chris Sowton" userId="b75a0b89fe49b026" providerId="LiveId" clId="{9B209723-E859-450C-ADF5-6949D1D0B23A}" dt="2023-01-31T12:33:50.156" v="23" actId="313"/>
          <ac:spMkLst>
            <pc:docMk/>
            <pc:sldMk cId="1918260589" sldId="305"/>
            <ac:spMk id="3" creationId="{1550F4C3-E7DE-DD16-0B63-FB1DE1B62B7C}"/>
          </ac:spMkLst>
        </pc:spChg>
      </pc:sldChg>
      <pc:sldChg chg="modSp mod">
        <pc:chgData name="Chris Sowton" userId="b75a0b89fe49b026" providerId="LiveId" clId="{9B209723-E859-450C-ADF5-6949D1D0B23A}" dt="2023-01-31T12:35:16.280" v="74" actId="5793"/>
        <pc:sldMkLst>
          <pc:docMk/>
          <pc:sldMk cId="1744318998" sldId="308"/>
        </pc:sldMkLst>
        <pc:spChg chg="mod">
          <ac:chgData name="Chris Sowton" userId="b75a0b89fe49b026" providerId="LiveId" clId="{9B209723-E859-450C-ADF5-6949D1D0B23A}" dt="2023-01-31T12:35:13.231" v="70" actId="5793"/>
          <ac:spMkLst>
            <pc:docMk/>
            <pc:sldMk cId="1744318998" sldId="308"/>
            <ac:spMk id="2" creationId="{E9724CB6-1833-F63B-1213-CB07B43F3B8C}"/>
          </ac:spMkLst>
        </pc:spChg>
        <pc:spChg chg="mod">
          <ac:chgData name="Chris Sowton" userId="b75a0b89fe49b026" providerId="LiveId" clId="{9B209723-E859-450C-ADF5-6949D1D0B23A}" dt="2023-01-31T12:35:16.280" v="74" actId="5793"/>
          <ac:spMkLst>
            <pc:docMk/>
            <pc:sldMk cId="1744318998" sldId="308"/>
            <ac:spMk id="3" creationId="{2011BD56-0F17-BE9E-2292-45889E478EE5}"/>
          </ac:spMkLst>
        </pc:spChg>
      </pc:sldChg>
      <pc:sldChg chg="modSp mod modNotesTx">
        <pc:chgData name="Chris Sowton" userId="b75a0b89fe49b026" providerId="LiveId" clId="{9B209723-E859-450C-ADF5-6949D1D0B23A}" dt="2023-01-31T12:35:28.817" v="82" actId="5793"/>
        <pc:sldMkLst>
          <pc:docMk/>
          <pc:sldMk cId="1939007607" sldId="314"/>
        </pc:sldMkLst>
        <pc:spChg chg="mod">
          <ac:chgData name="Chris Sowton" userId="b75a0b89fe49b026" providerId="LiveId" clId="{9B209723-E859-450C-ADF5-6949D1D0B23A}" dt="2023-01-31T12:35:22.560" v="78" actId="5793"/>
          <ac:spMkLst>
            <pc:docMk/>
            <pc:sldMk cId="1939007607" sldId="314"/>
            <ac:spMk id="2" creationId="{E9724CB6-1833-F63B-1213-CB07B43F3B8C}"/>
          </ac:spMkLst>
        </pc:spChg>
        <pc:spChg chg="mod">
          <ac:chgData name="Chris Sowton" userId="b75a0b89fe49b026" providerId="LiveId" clId="{9B209723-E859-450C-ADF5-6949D1D0B23A}" dt="2023-01-31T12:35:28.817" v="82" actId="5793"/>
          <ac:spMkLst>
            <pc:docMk/>
            <pc:sldMk cId="1939007607" sldId="314"/>
            <ac:spMk id="3" creationId="{2011BD56-0F17-BE9E-2292-45889E478EE5}"/>
          </ac:spMkLst>
        </pc:spChg>
      </pc:sldChg>
      <pc:sldChg chg="modSp mod">
        <pc:chgData name="Chris Sowton" userId="b75a0b89fe49b026" providerId="LiveId" clId="{9B209723-E859-450C-ADF5-6949D1D0B23A}" dt="2023-01-31T12:34:45.110" v="47" actId="5793"/>
        <pc:sldMkLst>
          <pc:docMk/>
          <pc:sldMk cId="3487705665" sldId="320"/>
        </pc:sldMkLst>
        <pc:spChg chg="mod">
          <ac:chgData name="Chris Sowton" userId="b75a0b89fe49b026" providerId="LiveId" clId="{9B209723-E859-450C-ADF5-6949D1D0B23A}" dt="2023-01-31T12:34:45.110" v="47" actId="5793"/>
          <ac:spMkLst>
            <pc:docMk/>
            <pc:sldMk cId="3487705665" sldId="320"/>
            <ac:spMk id="3" creationId="{E7396F48-3BC9-1382-1CEA-E69C0084A72B}"/>
          </ac:spMkLst>
        </pc:spChg>
      </pc:sldChg>
      <pc:sldChg chg="modSp mod">
        <pc:chgData name="Chris Sowton" userId="b75a0b89fe49b026" providerId="LiveId" clId="{9B209723-E859-450C-ADF5-6949D1D0B23A}" dt="2023-01-31T12:34:30.981" v="39" actId="5793"/>
        <pc:sldMkLst>
          <pc:docMk/>
          <pc:sldMk cId="2348072908" sldId="326"/>
        </pc:sldMkLst>
        <pc:spChg chg="mod">
          <ac:chgData name="Chris Sowton" userId="b75a0b89fe49b026" providerId="LiveId" clId="{9B209723-E859-450C-ADF5-6949D1D0B23A}" dt="2023-01-31T12:34:30.981" v="39" actId="5793"/>
          <ac:spMkLst>
            <pc:docMk/>
            <pc:sldMk cId="2348072908" sldId="326"/>
            <ac:spMk id="3" creationId="{E7396F48-3BC9-1382-1CEA-E69C0084A72B}"/>
          </ac:spMkLst>
        </pc:spChg>
      </pc:sldChg>
      <pc:sldChg chg="del">
        <pc:chgData name="Chris Sowton" userId="b75a0b89fe49b026" providerId="LiveId" clId="{9B209723-E859-450C-ADF5-6949D1D0B23A}" dt="2023-01-31T12:34:25.001" v="35" actId="47"/>
        <pc:sldMkLst>
          <pc:docMk/>
          <pc:sldMk cId="2042689622" sldId="327"/>
        </pc:sldMkLst>
      </pc:sldChg>
      <pc:sldChg chg="del">
        <pc:chgData name="Chris Sowton" userId="b75a0b89fe49b026" providerId="LiveId" clId="{9B209723-E859-450C-ADF5-6949D1D0B23A}" dt="2023-01-31T12:34:23.843" v="34" actId="47"/>
        <pc:sldMkLst>
          <pc:docMk/>
          <pc:sldMk cId="3300307825" sldId="328"/>
        </pc:sldMkLst>
      </pc:sldChg>
      <pc:sldChg chg="del">
        <pc:chgData name="Chris Sowton" userId="b75a0b89fe49b026" providerId="LiveId" clId="{9B209723-E859-450C-ADF5-6949D1D0B23A}" dt="2023-01-31T12:34:09.757" v="28" actId="47"/>
        <pc:sldMkLst>
          <pc:docMk/>
          <pc:sldMk cId="1799618761" sldId="329"/>
        </pc:sldMkLst>
      </pc:sldChg>
      <pc:sldChg chg="modSp mod">
        <pc:chgData name="Chris Sowton" userId="b75a0b89fe49b026" providerId="LiveId" clId="{9B209723-E859-450C-ADF5-6949D1D0B23A}" dt="2023-01-31T12:34:41.347" v="43" actId="5793"/>
        <pc:sldMkLst>
          <pc:docMk/>
          <pc:sldMk cId="2854220930" sldId="330"/>
        </pc:sldMkLst>
        <pc:spChg chg="mod">
          <ac:chgData name="Chris Sowton" userId="b75a0b89fe49b026" providerId="LiveId" clId="{9B209723-E859-450C-ADF5-6949D1D0B23A}" dt="2023-01-31T12:34:41.347" v="43" actId="5793"/>
          <ac:spMkLst>
            <pc:docMk/>
            <pc:sldMk cId="2854220930" sldId="330"/>
            <ac:spMk id="3" creationId="{E7396F48-3BC9-1382-1CEA-E69C0084A72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22/04/2023</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dirty="0"/>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22/04/2023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dirty="0"/>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65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doing this activity, brainstorm with learners what modal verbs are. You might also write up the list of verbs which could be used so they can refer to them.</a:t>
            </a:r>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dirty="0"/>
          </a:p>
        </p:txBody>
      </p:sp>
    </p:spTree>
    <p:extLst>
      <p:ext uri="{BB962C8B-B14F-4D97-AF65-F5344CB8AC3E}">
        <p14:creationId xmlns:p14="http://schemas.microsoft.com/office/powerpoint/2010/main" val="420570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these are the answers from the text. However, some different answers are possible, but may convey a slightly different meaning – e.g. ‘must’ in #1, or ‘could’ for #4.</a:t>
            </a:r>
          </a:p>
        </p:txBody>
      </p:sp>
      <p:sp>
        <p:nvSpPr>
          <p:cNvPr id="4" name="Slide Number Placeholder 3"/>
          <p:cNvSpPr>
            <a:spLocks noGrp="1"/>
          </p:cNvSpPr>
          <p:nvPr>
            <p:ph type="sldNum" sz="quarter" idx="5"/>
          </p:nvPr>
        </p:nvSpPr>
        <p:spPr/>
        <p:txBody>
          <a:bodyPr/>
          <a:lstStyle/>
          <a:p>
            <a:fld id="{A5C7F705-F937-46CB-A48B-0D9E19179A36}" type="slidenum">
              <a:rPr lang="en-GB" smtClean="0"/>
              <a:t>6</a:t>
            </a:fld>
            <a:endParaRPr lang="en-GB" dirty="0"/>
          </a:p>
        </p:txBody>
      </p:sp>
    </p:spTree>
    <p:extLst>
      <p:ext uri="{BB962C8B-B14F-4D97-AF65-F5344CB8AC3E}">
        <p14:creationId xmlns:p14="http://schemas.microsoft.com/office/powerpoint/2010/main" val="768814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8</a:t>
            </a:fld>
            <a:endParaRPr lang="en-GB" dirty="0"/>
          </a:p>
        </p:txBody>
      </p:sp>
    </p:spTree>
    <p:extLst>
      <p:ext uri="{BB962C8B-B14F-4D97-AF65-F5344CB8AC3E}">
        <p14:creationId xmlns:p14="http://schemas.microsoft.com/office/powerpoint/2010/main" val="119311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9</a:t>
            </a:fld>
            <a:endParaRPr lang="en-GB" dirty="0"/>
          </a:p>
        </p:txBody>
      </p:sp>
    </p:spTree>
    <p:extLst>
      <p:ext uri="{BB962C8B-B14F-4D97-AF65-F5344CB8AC3E}">
        <p14:creationId xmlns:p14="http://schemas.microsoft.com/office/powerpoint/2010/main" val="333496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11</a:t>
            </a:fld>
            <a:endParaRPr lang="en-GB"/>
          </a:p>
        </p:txBody>
      </p:sp>
    </p:spTree>
    <p:extLst>
      <p:ext uri="{BB962C8B-B14F-4D97-AF65-F5344CB8AC3E}">
        <p14:creationId xmlns:p14="http://schemas.microsoft.com/office/powerpoint/2010/main" val="830625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12</a:t>
            </a:fld>
            <a:endParaRPr lang="en-GB" dirty="0"/>
          </a:p>
        </p:txBody>
      </p:sp>
    </p:spTree>
    <p:extLst>
      <p:ext uri="{BB962C8B-B14F-4D97-AF65-F5344CB8AC3E}">
        <p14:creationId xmlns:p14="http://schemas.microsoft.com/office/powerpoint/2010/main" val="144471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13</a:t>
            </a:fld>
            <a:endParaRPr lang="en-GB" dirty="0"/>
          </a:p>
        </p:txBody>
      </p:sp>
    </p:spTree>
    <p:extLst>
      <p:ext uri="{BB962C8B-B14F-4D97-AF65-F5344CB8AC3E}">
        <p14:creationId xmlns:p14="http://schemas.microsoft.com/office/powerpoint/2010/main" val="83062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174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464009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14546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74674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1026877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1991025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06008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Tree>
    <p:extLst>
      <p:ext uri="{BB962C8B-B14F-4D97-AF65-F5344CB8AC3E}">
        <p14:creationId xmlns:p14="http://schemas.microsoft.com/office/powerpoint/2010/main" val="379344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ndigo">
    <p:spTree>
      <p:nvGrpSpPr>
        <p:cNvPr id="1" name=""/>
        <p:cNvGrpSpPr/>
        <p:nvPr/>
      </p:nvGrpSpPr>
      <p:grpSpPr>
        <a:xfrm>
          <a:off x="0" y="0"/>
          <a:ext cx="0" cy="0"/>
          <a:chOff x="0" y="0"/>
          <a:chExt cx="0" cy="0"/>
        </a:xfrm>
      </p:grpSpPr>
      <p:pic>
        <p:nvPicPr>
          <p:cNvPr id="12" name="British Council Logo">
            <a:extLst>
              <a:ext uri="{FF2B5EF4-FFF2-40B4-BE49-F238E27FC236}">
                <a16:creationId xmlns:a16="http://schemas.microsoft.com/office/drawing/2014/main" id="{68B4A97B-8C6F-A742-9B60-1B6AE71A141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85900" cy="4318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tx1"/>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406886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indig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tx1"/>
                </a:solidFill>
              </a:defRPr>
            </a:lvl1pPr>
          </a:lstStyle>
          <a:p>
            <a:r>
              <a:rPr lang="en-GB" noProof="0" dirty="0"/>
              <a:t>Click</a:t>
            </a:r>
            <a:r>
              <a:rPr lang="en-US" dirty="0"/>
              <a:t> to edit Master title style</a:t>
            </a:r>
          </a:p>
        </p:txBody>
      </p:sp>
    </p:spTree>
    <p:extLst>
      <p:ext uri="{BB962C8B-B14F-4D97-AF65-F5344CB8AC3E}">
        <p14:creationId xmlns:p14="http://schemas.microsoft.com/office/powerpoint/2010/main" val="111207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FD9A66-B80A-5D78-50EA-B3304A62D4BC}"/>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bg2"/>
                </a:solidFill>
              </a:rPr>
              <a:t>www.britishcouncil.org</a:t>
            </a: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45" r:id="rId2"/>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CB126C-A7DF-1799-D6FD-127982733D67}"/>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5CEDD90C-3E8B-AF42-9287-948A68271EC5}"/>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1"/>
                </a:solidFill>
              </a:rPr>
              <a:t>www.britishcouncil.org</a:t>
            </a:r>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8" r:id="rId2"/>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pic>
        <p:nvPicPr>
          <p:cNvPr id="11" name="Picture 10">
            <a:extLst>
              <a:ext uri="{FF2B5EF4-FFF2-40B4-BE49-F238E27FC236}">
                <a16:creationId xmlns:a16="http://schemas.microsoft.com/office/drawing/2014/main" id="{BF8CFD81-C3E0-37C0-F107-145707C6892C}"/>
              </a:ext>
            </a:extLst>
          </p:cNvPr>
          <p:cNvPicPr>
            <a:picLocks noChangeAspect="1"/>
          </p:cNvPicPr>
          <p:nvPr userDrawn="1"/>
        </p:nvPicPr>
        <p:blipFill>
          <a:blip r:embed="rId8"/>
          <a:stretch>
            <a:fillRect/>
          </a:stretch>
        </p:blipFill>
        <p:spPr>
          <a:xfrm>
            <a:off x="9144000" y="3441700"/>
            <a:ext cx="3048000" cy="3416300"/>
          </a:xfrm>
          <a:prstGeom prst="rect">
            <a:avLst/>
          </a:prstGeom>
        </p:spPr>
      </p:pic>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spTree>
    <p:extLst>
      <p:ext uri="{BB962C8B-B14F-4D97-AF65-F5344CB8AC3E}">
        <p14:creationId xmlns:p14="http://schemas.microsoft.com/office/powerpoint/2010/main" val="25965376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0F4C3-E7DE-DD16-0B63-FB1DE1B62B7C}"/>
              </a:ext>
            </a:extLst>
          </p:cNvPr>
          <p:cNvSpPr>
            <a:spLocks noGrp="1"/>
          </p:cNvSpPr>
          <p:nvPr>
            <p:ph type="ctrTitle"/>
          </p:nvPr>
        </p:nvSpPr>
        <p:spPr/>
        <p:txBody>
          <a:bodyPr/>
          <a:lstStyle/>
          <a:p>
            <a:r>
              <a:rPr lang="en-GB" dirty="0"/>
              <a:t>What Are Your Top Tips for Teaching English?</a:t>
            </a:r>
            <a:endParaRPr lang="en-US" dirty="0"/>
          </a:p>
        </p:txBody>
      </p:sp>
      <p:sp>
        <p:nvSpPr>
          <p:cNvPr id="4" name="Subtitle 3">
            <a:extLst>
              <a:ext uri="{FF2B5EF4-FFF2-40B4-BE49-F238E27FC236}">
                <a16:creationId xmlns:a16="http://schemas.microsoft.com/office/drawing/2014/main" id="{A023CCAA-5766-7183-F4A2-125573254CC1}"/>
              </a:ext>
            </a:extLst>
          </p:cNvPr>
          <p:cNvSpPr>
            <a:spLocks noGrp="1"/>
          </p:cNvSpPr>
          <p:nvPr>
            <p:ph type="subTitle" idx="1"/>
          </p:nvPr>
        </p:nvSpPr>
        <p:spPr/>
        <p:txBody>
          <a:bodyPr/>
          <a:lstStyle/>
          <a:p>
            <a:r>
              <a:rPr lang="en-GB" dirty="0"/>
              <a:t>TeachingEnglish</a:t>
            </a:r>
            <a:endParaRPr lang="en-US" dirty="0"/>
          </a:p>
        </p:txBody>
      </p:sp>
      <p:sp>
        <p:nvSpPr>
          <p:cNvPr id="5" name="Text Placeholder 4">
            <a:extLst>
              <a:ext uri="{FF2B5EF4-FFF2-40B4-BE49-F238E27FC236}">
                <a16:creationId xmlns:a16="http://schemas.microsoft.com/office/drawing/2014/main" id="{C98DC46C-470D-C217-F3C4-A8CFA7B397E3}"/>
              </a:ext>
            </a:extLst>
          </p:cNvPr>
          <p:cNvSpPr>
            <a:spLocks noGrp="1"/>
          </p:cNvSpPr>
          <p:nvPr>
            <p:ph type="body" sz="quarter" idx="13"/>
          </p:nvPr>
        </p:nvSpPr>
        <p:spPr/>
        <p:txBody>
          <a:bodyPr/>
          <a:lstStyle/>
          <a:p>
            <a:r>
              <a:rPr lang="en-US" dirty="0"/>
              <a:t>April 2023</a:t>
            </a:r>
          </a:p>
        </p:txBody>
      </p:sp>
    </p:spTree>
    <p:extLst>
      <p:ext uri="{BB962C8B-B14F-4D97-AF65-F5344CB8AC3E}">
        <p14:creationId xmlns:p14="http://schemas.microsoft.com/office/powerpoint/2010/main" val="191826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4. Listening task</a:t>
            </a:r>
          </a:p>
        </p:txBody>
      </p:sp>
    </p:spTree>
    <p:extLst>
      <p:ext uri="{BB962C8B-B14F-4D97-AF65-F5344CB8AC3E}">
        <p14:creationId xmlns:p14="http://schemas.microsoft.com/office/powerpoint/2010/main" val="3000449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ED4B-0058-8D98-3C56-5B60A11F6689}"/>
              </a:ext>
            </a:extLst>
          </p:cNvPr>
          <p:cNvSpPr>
            <a:spLocks noGrp="1"/>
          </p:cNvSpPr>
          <p:nvPr>
            <p:ph type="title"/>
          </p:nvPr>
        </p:nvSpPr>
        <p:spPr/>
        <p:txBody>
          <a:bodyPr/>
          <a:lstStyle/>
          <a:p>
            <a:r>
              <a:rPr lang="en-GB" dirty="0"/>
              <a:t>Listen to the following extract from the podcast, and answer these questions.</a:t>
            </a:r>
          </a:p>
        </p:txBody>
      </p:sp>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839145"/>
            <a:ext cx="8542496" cy="3468579"/>
          </a:xfrm>
        </p:spPr>
        <p:txBody>
          <a:bodyPr/>
          <a:lstStyle/>
          <a:p>
            <a:pPr algn="l"/>
            <a:r>
              <a:rPr lang="en-GB" b="0" dirty="0"/>
              <a:t>1. What is Laura's top teaching tip?</a:t>
            </a:r>
          </a:p>
          <a:p>
            <a:pPr algn="l"/>
            <a:r>
              <a:rPr lang="en-GB" b="0" dirty="0"/>
              <a:t>2. What kind of photographs does Laura suggest using in class?</a:t>
            </a:r>
          </a:p>
          <a:p>
            <a:pPr algn="l"/>
            <a:r>
              <a:rPr lang="en-GB" b="0" dirty="0"/>
              <a:t>3. What are the benefits of using photographs in class?</a:t>
            </a:r>
          </a:p>
          <a:p>
            <a:pPr algn="l"/>
            <a:r>
              <a:rPr lang="en-GB" b="0" dirty="0"/>
              <a:t>4. Can photographs be used for various activities in class?</a:t>
            </a:r>
          </a:p>
          <a:p>
            <a:pPr algn="l"/>
            <a:r>
              <a:rPr lang="en-GB" b="0" dirty="0"/>
              <a:t>5. According to Laura, what is the result of using photographs in class?</a:t>
            </a: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11</a:t>
            </a:fld>
            <a:endParaRPr lang="en-GB" noProof="0"/>
          </a:p>
        </p:txBody>
      </p:sp>
    </p:spTree>
    <p:extLst>
      <p:ext uri="{BB962C8B-B14F-4D97-AF65-F5344CB8AC3E}">
        <p14:creationId xmlns:p14="http://schemas.microsoft.com/office/powerpoint/2010/main" val="2348072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501041"/>
            <a:ext cx="8608734" cy="4806683"/>
          </a:xfrm>
        </p:spPr>
        <p:txBody>
          <a:bodyPr/>
          <a:lstStyle/>
          <a:p>
            <a:pPr algn="l"/>
            <a:r>
              <a:rPr lang="en-GB" sz="1700" b="0" i="0" dirty="0">
                <a:solidFill>
                  <a:schemeClr val="tx1"/>
                </a:solidFill>
                <a:effectLst/>
              </a:rPr>
              <a:t>My name is Laura. And my top teaching tip is to use more photographs in class, whether that's something that you've taken from the internet or a newspaper, or maybe like pictures of your local area, or photos that students have on their own phones, and they just seem to generate so much authentic discussion, then you kind of get this really rich, emergent language that you can deal with. And there are so many activity types that you can do with photographs,  learners can describe them or they can compare them. They can speculate about what's happening in them or what's about to happen. They can talk about personal experiences related to them, there’s all sorts, I mean, sometimes I've gone into a lesson with just a couple of images and two hours later, we're still talking about them. We're still dealing with the language that's come out of them. And it saves a lot of time on planning. So it's a win all around so my top teaching tip is to use more photographs in class.</a:t>
            </a: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12</a:t>
            </a:fld>
            <a:endParaRPr lang="en-GB" noProof="0" dirty="0"/>
          </a:p>
        </p:txBody>
      </p:sp>
    </p:spTree>
    <p:extLst>
      <p:ext uri="{BB962C8B-B14F-4D97-AF65-F5344CB8AC3E}">
        <p14:creationId xmlns:p14="http://schemas.microsoft.com/office/powerpoint/2010/main" val="285422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296000"/>
            <a:ext cx="7550603" cy="4011724"/>
          </a:xfrm>
        </p:spPr>
        <p:txBody>
          <a:bodyPr/>
          <a:lstStyle/>
          <a:p>
            <a:pPr marL="342900" indent="-342900">
              <a:buFont typeface="Arial" panose="020B0604020202020204" pitchFamily="34" charset="0"/>
              <a:buAutoNum type="arabicPeriod"/>
            </a:pPr>
            <a:r>
              <a:rPr lang="en-GB" sz="1400" b="0" dirty="0"/>
              <a:t>Laura's top teaching tip is to use more photographs in class.</a:t>
            </a:r>
          </a:p>
          <a:p>
            <a:pPr marL="342900" indent="-342900">
              <a:buFont typeface="Arial" panose="020B0604020202020204" pitchFamily="34" charset="0"/>
              <a:buAutoNum type="arabicPeriod"/>
            </a:pPr>
            <a:r>
              <a:rPr lang="en-GB" sz="1400" b="0" dirty="0"/>
              <a:t>Laura suggests using photographs that can be taken from the internet or a newspaper, pictures of the local area, or photos that students have on their own phones.</a:t>
            </a:r>
          </a:p>
          <a:p>
            <a:pPr marL="342900" indent="-342900">
              <a:buFont typeface="Arial" panose="020B0604020202020204" pitchFamily="34" charset="0"/>
              <a:buAutoNum type="arabicPeriod"/>
            </a:pPr>
            <a:r>
              <a:rPr lang="en-GB" sz="1400" b="0" dirty="0"/>
              <a:t>Using photographs in class generates authentic discussion and emergent language that can be dealt with. It also provides opportunities for learners to describe, compare, speculate, and talk about personal experiences related to the photos. It saves time on planning and can lead to hours of discussion.</a:t>
            </a:r>
          </a:p>
          <a:p>
            <a:pPr marL="342900" indent="-342900">
              <a:buFont typeface="Arial" panose="020B0604020202020204" pitchFamily="34" charset="0"/>
              <a:buAutoNum type="arabicPeriod"/>
            </a:pPr>
            <a:r>
              <a:rPr lang="en-GB" sz="1400" b="0" dirty="0"/>
              <a:t>Yes, photographs can be used for various activities in class, including describing them, comparing them, speculating about what's happening in them or what's about to happen, and talking about personal experiences related to them.</a:t>
            </a:r>
          </a:p>
          <a:p>
            <a:pPr marL="342900" indent="-342900">
              <a:buFont typeface="Arial" panose="020B0604020202020204" pitchFamily="34" charset="0"/>
              <a:buAutoNum type="arabicPeriod"/>
            </a:pPr>
            <a:r>
              <a:rPr lang="en-GB" sz="1400" b="0" dirty="0"/>
              <a:t>According to Laura, using photographs in class leads to a win all around, as it generates rich discussion, emergent language, and saves time on planning.</a:t>
            </a:r>
          </a:p>
          <a:p>
            <a:pPr marL="342900" indent="-342900" algn="l">
              <a:buAutoNum type="arabicPeriod"/>
            </a:pPr>
            <a:endParaRPr lang="en-GB" sz="1400" b="0" i="0" dirty="0">
              <a:solidFill>
                <a:srgbClr val="374151"/>
              </a:solidFill>
              <a:effectLst/>
            </a:endParaRPr>
          </a:p>
          <a:p>
            <a:pPr algn="l"/>
            <a:endParaRPr lang="en-GB" sz="1400" b="0" i="0" dirty="0">
              <a:solidFill>
                <a:srgbClr val="374151"/>
              </a:solidFill>
              <a:effectLst/>
            </a:endParaRP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13</a:t>
            </a:fld>
            <a:endParaRPr lang="en-GB" noProof="0" dirty="0"/>
          </a:p>
        </p:txBody>
      </p:sp>
      <p:sp>
        <p:nvSpPr>
          <p:cNvPr id="2" name="Title 1">
            <a:extLst>
              <a:ext uri="{FF2B5EF4-FFF2-40B4-BE49-F238E27FC236}">
                <a16:creationId xmlns:a16="http://schemas.microsoft.com/office/drawing/2014/main" id="{8101761D-C1FE-DC4B-6671-656DD3260223}"/>
              </a:ext>
            </a:extLst>
          </p:cNvPr>
          <p:cNvSpPr>
            <a:spLocks noGrp="1"/>
          </p:cNvSpPr>
          <p:nvPr>
            <p:ph type="title"/>
          </p:nvPr>
        </p:nvSpPr>
        <p:spPr>
          <a:xfrm>
            <a:off x="648000" y="504000"/>
            <a:ext cx="10944000" cy="792000"/>
          </a:xfrm>
        </p:spPr>
        <p:txBody>
          <a:bodyPr/>
          <a:lstStyle/>
          <a:p>
            <a:r>
              <a:rPr lang="en-GB" dirty="0"/>
              <a:t>Answers</a:t>
            </a:r>
          </a:p>
        </p:txBody>
      </p:sp>
    </p:spTree>
    <p:extLst>
      <p:ext uri="{BB962C8B-B14F-4D97-AF65-F5344CB8AC3E}">
        <p14:creationId xmlns:p14="http://schemas.microsoft.com/office/powerpoint/2010/main" val="348770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68D673-5D0D-D541-B92F-3B1F7A86DED6}"/>
              </a:ext>
            </a:extLst>
          </p:cNvPr>
          <p:cNvSpPr>
            <a:spLocks noGrp="1"/>
          </p:cNvSpPr>
          <p:nvPr>
            <p:ph type="ctrTitle"/>
          </p:nvPr>
        </p:nvSpPr>
        <p:spPr/>
        <p:txBody>
          <a:bodyPr/>
          <a:lstStyle/>
          <a:p>
            <a:r>
              <a:rPr lang="en-GB" dirty="0"/>
              <a:t>What Are Your Top Tips for Teaching English?</a:t>
            </a:r>
            <a:endParaRPr lang="en-US" dirty="0"/>
          </a:p>
        </p:txBody>
      </p:sp>
      <p:pic>
        <p:nvPicPr>
          <p:cNvPr id="3" name="Picture 2" descr="A black and white logo&#10;&#10;Description automatically generated with low confidence">
            <a:extLst>
              <a:ext uri="{FF2B5EF4-FFF2-40B4-BE49-F238E27FC236}">
                <a16:creationId xmlns:a16="http://schemas.microsoft.com/office/drawing/2014/main" id="{50240D4F-F72C-E007-F912-6DC78EE2928C}"/>
              </a:ext>
            </a:extLst>
          </p:cNvPr>
          <p:cNvPicPr>
            <a:picLocks noChangeAspect="1"/>
          </p:cNvPicPr>
          <p:nvPr/>
        </p:nvPicPr>
        <p:blipFill>
          <a:blip r:embed="rId3"/>
          <a:stretch>
            <a:fillRect/>
          </a:stretch>
        </p:blipFill>
        <p:spPr>
          <a:xfrm>
            <a:off x="648000" y="625584"/>
            <a:ext cx="1371600" cy="393700"/>
          </a:xfrm>
          <a:prstGeom prst="rect">
            <a:avLst/>
          </a:prstGeom>
        </p:spPr>
      </p:pic>
    </p:spTree>
    <p:extLst>
      <p:ext uri="{BB962C8B-B14F-4D97-AF65-F5344CB8AC3E}">
        <p14:creationId xmlns:p14="http://schemas.microsoft.com/office/powerpoint/2010/main" val="134878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1. Speaking Task</a:t>
            </a:r>
          </a:p>
        </p:txBody>
      </p:sp>
    </p:spTree>
    <p:extLst>
      <p:ext uri="{BB962C8B-B14F-4D97-AF65-F5344CB8AC3E}">
        <p14:creationId xmlns:p14="http://schemas.microsoft.com/office/powerpoint/2010/main" val="304691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p:txBody>
          <a:bodyPr/>
          <a:lstStyle/>
          <a:p>
            <a:r>
              <a:rPr lang="en-US" dirty="0"/>
              <a:t>1. Speaking task</a:t>
            </a:r>
          </a:p>
        </p:txBody>
      </p:sp>
      <p:sp>
        <p:nvSpPr>
          <p:cNvPr id="4" name="Content Placeholder 3">
            <a:extLst>
              <a:ext uri="{FF2B5EF4-FFF2-40B4-BE49-F238E27FC236}">
                <a16:creationId xmlns:a16="http://schemas.microsoft.com/office/drawing/2014/main" id="{E2A0CB86-8D61-744C-8C38-3EE23DFB811B}"/>
              </a:ext>
            </a:extLst>
          </p:cNvPr>
          <p:cNvSpPr>
            <a:spLocks noGrp="1"/>
          </p:cNvSpPr>
          <p:nvPr>
            <p:ph idx="1"/>
          </p:nvPr>
        </p:nvSpPr>
        <p:spPr/>
        <p:txBody>
          <a:bodyPr/>
          <a:lstStyle/>
          <a:p>
            <a:r>
              <a:rPr lang="en-GB" b="0" i="0" u="none" strike="noStrike" dirty="0">
                <a:solidFill>
                  <a:schemeClr val="tx2">
                    <a:lumMod val="90000"/>
                    <a:lumOff val="10000"/>
                  </a:schemeClr>
                </a:solidFill>
                <a:effectLst/>
                <a:latin typeface="British Council Sans Headline" panose="020B0504020202020204" pitchFamily="34" charset="0"/>
              </a:rPr>
              <a:t>Discuss the following questions in small groups.</a:t>
            </a:r>
          </a:p>
          <a:p>
            <a:endParaRPr lang="en-GB" b="0" i="0" u="none" strike="noStrike" dirty="0">
              <a:solidFill>
                <a:schemeClr val="tx2">
                  <a:lumMod val="90000"/>
                  <a:lumOff val="10000"/>
                </a:schemeClr>
              </a:solidFill>
              <a:effectLst/>
              <a:latin typeface="British Council Sans Headline" panose="020B0504020202020204" pitchFamily="34" charset="0"/>
            </a:endParaRPr>
          </a:p>
          <a:p>
            <a:pPr lvl="3"/>
            <a:r>
              <a:rPr lang="en-GB" dirty="0"/>
              <a:t>Have you ever taught anyone language? How did you find the experience? What went well? What did not go well? </a:t>
            </a:r>
          </a:p>
          <a:p>
            <a:pPr lvl="3"/>
            <a:r>
              <a:rPr lang="en-GB" dirty="0"/>
              <a:t>What would be your top tips for teaching English, or any other language?</a:t>
            </a:r>
          </a:p>
          <a:p>
            <a:pPr lvl="3"/>
            <a:r>
              <a:rPr lang="en-GB" dirty="0"/>
              <a:t>Talk about some of your best experiences of learning English, or any other language. </a:t>
            </a:r>
          </a:p>
          <a:p>
            <a:pPr lvl="3"/>
            <a:r>
              <a:rPr lang="en-GB" dirty="0"/>
              <a:t>Why do you think the following are important when learning a language:</a:t>
            </a:r>
          </a:p>
          <a:p>
            <a:pPr lvl="4"/>
            <a:r>
              <a:rPr lang="en-GB" dirty="0"/>
              <a:t>Social media</a:t>
            </a:r>
          </a:p>
          <a:p>
            <a:pPr lvl="4"/>
            <a:r>
              <a:rPr lang="en-GB" dirty="0"/>
              <a:t>Personalisation</a:t>
            </a:r>
          </a:p>
          <a:p>
            <a:pPr lvl="4"/>
            <a:r>
              <a:rPr lang="en-GB" dirty="0"/>
              <a:t>Context </a:t>
            </a:r>
          </a:p>
          <a:p>
            <a:pPr lvl="4"/>
            <a:r>
              <a:rPr lang="en-GB" dirty="0"/>
              <a:t>Kindness </a:t>
            </a:r>
          </a:p>
          <a:p>
            <a:pPr lvl="4"/>
            <a:endParaRPr lang="en-GB" dirty="0"/>
          </a:p>
          <a:p>
            <a:pPr lvl="3"/>
            <a:endParaRPr lang="en-GB" dirty="0"/>
          </a:p>
          <a:p>
            <a:pPr lvl="3"/>
            <a:endParaRPr lang="en-GB" dirty="0"/>
          </a:p>
          <a:p>
            <a:pPr lvl="3"/>
            <a:endParaRPr lang="en-GB" dirty="0"/>
          </a:p>
          <a:p>
            <a:pPr lvl="3"/>
            <a:endParaRPr lang="en-GB" dirty="0"/>
          </a:p>
          <a:p>
            <a:pPr lvl="3"/>
            <a:endParaRPr lang="en-GB" dirty="0"/>
          </a:p>
          <a:p>
            <a:pPr marL="180000" lvl="4" indent="0">
              <a:buNone/>
            </a:pPr>
            <a:endParaRPr lang="en-GB" dirty="0"/>
          </a:p>
        </p:txBody>
      </p:sp>
      <p:sp>
        <p:nvSpPr>
          <p:cNvPr id="5" name="Slide Number Placeholder 4">
            <a:extLst>
              <a:ext uri="{FF2B5EF4-FFF2-40B4-BE49-F238E27FC236}">
                <a16:creationId xmlns:a16="http://schemas.microsoft.com/office/drawing/2014/main" id="{F221EE6D-DDDD-C740-AE99-B8DE804A9D9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US"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43720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2. Grammar task</a:t>
            </a:r>
          </a:p>
        </p:txBody>
      </p:sp>
    </p:spTree>
    <p:extLst>
      <p:ext uri="{BB962C8B-B14F-4D97-AF65-F5344CB8AC3E}">
        <p14:creationId xmlns:p14="http://schemas.microsoft.com/office/powerpoint/2010/main" val="276614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 – Modal verbs</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9" y="1296000"/>
            <a:ext cx="8834203" cy="4716000"/>
          </a:xfrm>
        </p:spPr>
        <p:txBody>
          <a:bodyPr/>
          <a:lstStyle/>
          <a:p>
            <a:r>
              <a:rPr lang="en-GB" sz="1800" dirty="0"/>
              <a:t>Complete the following with the correct modal verb</a:t>
            </a:r>
            <a:endParaRPr lang="en-GB" sz="1800" b="0" dirty="0">
              <a:solidFill>
                <a:srgbClr val="222222"/>
              </a:solidFill>
              <a:highlight>
                <a:srgbClr val="FFFFFF"/>
              </a:highlight>
              <a:latin typeface="Arial" panose="020B0604020202020204" pitchFamily="34" charset="0"/>
              <a:ea typeface="Calibri" panose="020F0502020204030204" pitchFamily="34" charset="0"/>
            </a:endParaRPr>
          </a:p>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I</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nspectors … focus too much on the performative aspects of teaching rather than looking at the student experience and learning outcomes. Those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_______</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be really the only two drivers of good English language education.</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Your students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_______</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not remember something from the materials you teach them but they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_______</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definitely remember how you make them feel.</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Alternatively, you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_______</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discuss the transport used to get to your class that day.</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So instead of spending hours preparing for a lesson, you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_______</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do a lot more with less content or less materials.</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If you trust students … they're also more comfortable with taking risks, and trying out things that they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_______</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try out normally. </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We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_______</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be ourselves … [there are] a lot of stigmas around the personality of a teacher, a teacher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_______</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be beautiful, a teacher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_______</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be wearing something really cool clothes.</a:t>
            </a:r>
          </a:p>
          <a:p>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74431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 – Modal verbs</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9" y="1296000"/>
            <a:ext cx="8834203" cy="4716000"/>
          </a:xfrm>
        </p:spPr>
        <p:txBody>
          <a:bodyPr/>
          <a:lstStyle/>
          <a:p>
            <a:pPr marL="457200" indent="-457200">
              <a:buFont typeface="+mj-lt"/>
              <a:buAutoNum type="arabicPeriod"/>
            </a:pPr>
            <a:r>
              <a:rPr lang="en-GB" sz="1800" b="0" dirty="0">
                <a:solidFill>
                  <a:srgbClr val="222222"/>
                </a:solidFill>
                <a:highlight>
                  <a:srgbClr val="FFFFFF"/>
                </a:highlight>
                <a:latin typeface="Arial" panose="020B0604020202020204" pitchFamily="34" charset="0"/>
                <a:ea typeface="Calibri" panose="020F0502020204030204" pitchFamily="34" charset="0"/>
              </a:rPr>
              <a:t>I</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nspectors … focus too much on the performative aspects of teaching rather than looking at the student experience and learning outcomes. Those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should</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be really the only two drivers of good English language education.</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Your students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might</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not remember something from the materials you teach them but they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will</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definitely remember how you make them feel.</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Alternatively, you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could</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discuss the transport used to get to your class that day.</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So instead of spending hours preparing for a lesson, you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can</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do a lot more with less content or less materials.</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If you trust students … they're also more comfortable with taking risks, and trying out things that they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wouldn't</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try out normally. </a:t>
            </a:r>
          </a:p>
          <a:p>
            <a:pPr marL="457200" indent="-4572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We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need to</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be ourselves … [there are] a lot of stigmas around the personality of a teacher, a teacher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must</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be beautiful, a teacher </a:t>
            </a:r>
            <a:r>
              <a:rPr lang="en-GB" sz="1800" u="sng" dirty="0">
                <a:solidFill>
                  <a:srgbClr val="222222"/>
                </a:solidFill>
                <a:effectLst/>
                <a:highlight>
                  <a:srgbClr val="FFFFFF"/>
                </a:highlight>
                <a:latin typeface="Arial" panose="020B0604020202020204" pitchFamily="34" charset="0"/>
                <a:ea typeface="Calibri" panose="020F0502020204030204" pitchFamily="34" charset="0"/>
              </a:rPr>
              <a:t>must</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be wearing something really cool clothes.</a:t>
            </a:r>
          </a:p>
          <a:p>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69209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3. Language task</a:t>
            </a:r>
          </a:p>
        </p:txBody>
      </p:sp>
    </p:spTree>
    <p:extLst>
      <p:ext uri="{BB962C8B-B14F-4D97-AF65-F5344CB8AC3E}">
        <p14:creationId xmlns:p14="http://schemas.microsoft.com/office/powerpoint/2010/main" val="17104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3. Language task – word classes</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8000" y="1512000"/>
            <a:ext cx="9227520" cy="4500000"/>
          </a:xfrm>
        </p:spPr>
        <p:txBody>
          <a:bodyPr/>
          <a:lstStyle/>
          <a:p>
            <a:r>
              <a:rPr lang="en-GB" dirty="0"/>
              <a:t>Complete the table. Each of the words given is found in the text. Try to guess the word, but use a dictionary as needed. </a:t>
            </a:r>
            <a:endParaRPr lang="en-GB" sz="1800" b="0" u="sng" dirty="0">
              <a:solidFill>
                <a:srgbClr val="000000"/>
              </a:solidFill>
            </a:endParaRPr>
          </a:p>
          <a:p>
            <a:endParaRPr lang="en-GB" sz="1800" b="0" u="sng" dirty="0">
              <a:solidFill>
                <a:srgbClr val="000000"/>
              </a:solidFill>
            </a:endParaRP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graphicFrame>
        <p:nvGraphicFramePr>
          <p:cNvPr id="5" name="Table 5">
            <a:extLst>
              <a:ext uri="{FF2B5EF4-FFF2-40B4-BE49-F238E27FC236}">
                <a16:creationId xmlns:a16="http://schemas.microsoft.com/office/drawing/2014/main" id="{04331488-1B8C-C1AC-A029-D9964DF7CFE6}"/>
              </a:ext>
            </a:extLst>
          </p:cNvPr>
          <p:cNvGraphicFramePr>
            <a:graphicFrameLocks noGrp="1"/>
          </p:cNvGraphicFramePr>
          <p:nvPr>
            <p:extLst>
              <p:ext uri="{D42A27DB-BD31-4B8C-83A1-F6EECF244321}">
                <p14:modId xmlns:p14="http://schemas.microsoft.com/office/powerpoint/2010/main" val="3728006752"/>
              </p:ext>
            </p:extLst>
          </p:nvPr>
        </p:nvGraphicFramePr>
        <p:xfrm>
          <a:off x="647999" y="2509277"/>
          <a:ext cx="8548252" cy="3337560"/>
        </p:xfrm>
        <a:graphic>
          <a:graphicData uri="http://schemas.openxmlformats.org/drawingml/2006/table">
            <a:tbl>
              <a:tblPr firstRow="1" bandRow="1">
                <a:tableStyleId>{5C22544A-7EE6-4342-B048-85BDC9FD1C3A}</a:tableStyleId>
              </a:tblPr>
              <a:tblGrid>
                <a:gridCol w="2137063">
                  <a:extLst>
                    <a:ext uri="{9D8B030D-6E8A-4147-A177-3AD203B41FA5}">
                      <a16:colId xmlns:a16="http://schemas.microsoft.com/office/drawing/2014/main" val="543642927"/>
                    </a:ext>
                  </a:extLst>
                </a:gridCol>
                <a:gridCol w="2137063">
                  <a:extLst>
                    <a:ext uri="{9D8B030D-6E8A-4147-A177-3AD203B41FA5}">
                      <a16:colId xmlns:a16="http://schemas.microsoft.com/office/drawing/2014/main" val="3590953954"/>
                    </a:ext>
                  </a:extLst>
                </a:gridCol>
                <a:gridCol w="2137063">
                  <a:extLst>
                    <a:ext uri="{9D8B030D-6E8A-4147-A177-3AD203B41FA5}">
                      <a16:colId xmlns:a16="http://schemas.microsoft.com/office/drawing/2014/main" val="3745842010"/>
                    </a:ext>
                  </a:extLst>
                </a:gridCol>
                <a:gridCol w="2137063">
                  <a:extLst>
                    <a:ext uri="{9D8B030D-6E8A-4147-A177-3AD203B41FA5}">
                      <a16:colId xmlns:a16="http://schemas.microsoft.com/office/drawing/2014/main" val="2746331722"/>
                    </a:ext>
                  </a:extLst>
                </a:gridCol>
              </a:tblGrid>
              <a:tr h="370840">
                <a:tc>
                  <a:txBody>
                    <a:bodyPr/>
                    <a:lstStyle/>
                    <a:p>
                      <a:r>
                        <a:rPr lang="en-GB" dirty="0"/>
                        <a:t>Noun</a:t>
                      </a:r>
                    </a:p>
                  </a:txBody>
                  <a:tcPr/>
                </a:tc>
                <a:tc>
                  <a:txBody>
                    <a:bodyPr/>
                    <a:lstStyle/>
                    <a:p>
                      <a:r>
                        <a:rPr lang="en-GB" dirty="0"/>
                        <a:t>Adjective</a:t>
                      </a:r>
                    </a:p>
                  </a:txBody>
                  <a:tcPr/>
                </a:tc>
                <a:tc>
                  <a:txBody>
                    <a:bodyPr/>
                    <a:lstStyle/>
                    <a:p>
                      <a:r>
                        <a:rPr lang="en-GB" dirty="0"/>
                        <a:t>Verb</a:t>
                      </a:r>
                    </a:p>
                  </a:txBody>
                  <a:tcPr/>
                </a:tc>
                <a:tc>
                  <a:txBody>
                    <a:bodyPr/>
                    <a:lstStyle/>
                    <a:p>
                      <a:r>
                        <a:rPr lang="en-GB" dirty="0"/>
                        <a:t>Adverb</a:t>
                      </a:r>
                    </a:p>
                  </a:txBody>
                  <a:tcPr/>
                </a:tc>
                <a:extLst>
                  <a:ext uri="{0D108BD9-81ED-4DB2-BD59-A6C34878D82A}">
                    <a16:rowId xmlns:a16="http://schemas.microsoft.com/office/drawing/2014/main" val="1007307110"/>
                  </a:ext>
                </a:extLst>
              </a:tr>
              <a:tr h="370840">
                <a:tc>
                  <a:txBody>
                    <a:bodyPr/>
                    <a:lstStyle/>
                    <a:p>
                      <a:endParaRPr lang="en-GB" dirty="0"/>
                    </a:p>
                  </a:txBody>
                  <a:tcPr/>
                </a:tc>
                <a:tc>
                  <a:txBody>
                    <a:bodyPr/>
                    <a:lstStyle/>
                    <a:p>
                      <a:r>
                        <a:rPr lang="en-GB" dirty="0"/>
                        <a:t>Humble</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90686118"/>
                  </a:ext>
                </a:extLst>
              </a:tr>
              <a:tr h="370840">
                <a:tc>
                  <a:txBody>
                    <a:bodyPr/>
                    <a:lstStyle/>
                    <a:p>
                      <a:r>
                        <a:rPr lang="en-GB" dirty="0"/>
                        <a:t>Consideration</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7235295"/>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r>
                        <a:rPr lang="en-GB" dirty="0"/>
                        <a:t>Alternatively </a:t>
                      </a:r>
                    </a:p>
                  </a:txBody>
                  <a:tcPr/>
                </a:tc>
                <a:extLst>
                  <a:ext uri="{0D108BD9-81ED-4DB2-BD59-A6C34878D82A}">
                    <a16:rowId xmlns:a16="http://schemas.microsoft.com/office/drawing/2014/main" val="368930440"/>
                  </a:ext>
                </a:extLst>
              </a:tr>
              <a:tr h="370840">
                <a:tc>
                  <a:txBody>
                    <a:bodyPr/>
                    <a:lstStyle/>
                    <a:p>
                      <a:endParaRPr lang="en-GB" dirty="0"/>
                    </a:p>
                  </a:txBody>
                  <a:tcPr/>
                </a:tc>
                <a:tc>
                  <a:txBody>
                    <a:bodyPr/>
                    <a:lstStyle/>
                    <a:p>
                      <a:endParaRPr lang="en-GB" dirty="0"/>
                    </a:p>
                  </a:txBody>
                  <a:tcPr/>
                </a:tc>
                <a:tc>
                  <a:txBody>
                    <a:bodyPr/>
                    <a:lstStyle/>
                    <a:p>
                      <a:r>
                        <a:rPr lang="en-GB" dirty="0"/>
                        <a:t>Speculate </a:t>
                      </a:r>
                    </a:p>
                  </a:txBody>
                  <a:tcPr/>
                </a:tc>
                <a:tc>
                  <a:txBody>
                    <a:bodyPr/>
                    <a:lstStyle/>
                    <a:p>
                      <a:endParaRPr lang="en-GB" dirty="0"/>
                    </a:p>
                  </a:txBody>
                  <a:tcPr/>
                </a:tc>
                <a:extLst>
                  <a:ext uri="{0D108BD9-81ED-4DB2-BD59-A6C34878D82A}">
                    <a16:rowId xmlns:a16="http://schemas.microsoft.com/office/drawing/2014/main" val="3701411249"/>
                  </a:ext>
                </a:extLst>
              </a:tr>
              <a:tr h="370840">
                <a:tc>
                  <a:txBody>
                    <a:bodyPr/>
                    <a:lstStyle/>
                    <a:p>
                      <a:endParaRPr lang="en-GB" dirty="0"/>
                    </a:p>
                  </a:txBody>
                  <a:tcPr/>
                </a:tc>
                <a:tc>
                  <a:txBody>
                    <a:bodyPr/>
                    <a:lstStyle/>
                    <a:p>
                      <a:r>
                        <a:rPr lang="en-GB" dirty="0"/>
                        <a:t>Interactive </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361277393"/>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r>
                        <a:rPr lang="en-GB" dirty="0"/>
                        <a:t>Specifically</a:t>
                      </a:r>
                    </a:p>
                  </a:txBody>
                  <a:tcPr/>
                </a:tc>
                <a:extLst>
                  <a:ext uri="{0D108BD9-81ED-4DB2-BD59-A6C34878D82A}">
                    <a16:rowId xmlns:a16="http://schemas.microsoft.com/office/drawing/2014/main" val="1778497046"/>
                  </a:ext>
                </a:extLst>
              </a:tr>
              <a:tr h="370840">
                <a:tc>
                  <a:txBody>
                    <a:bodyPr/>
                    <a:lstStyle/>
                    <a:p>
                      <a:r>
                        <a:rPr lang="en-GB" dirty="0"/>
                        <a:t>Empathy</a:t>
                      </a:r>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150408761"/>
                  </a:ext>
                </a:extLst>
              </a:tr>
              <a:tr h="370840">
                <a:tc>
                  <a:txBody>
                    <a:bodyPr/>
                    <a:lstStyle/>
                    <a:p>
                      <a:endParaRPr lang="en-GB"/>
                    </a:p>
                  </a:txBody>
                  <a:tcPr/>
                </a:tc>
                <a:tc>
                  <a:txBody>
                    <a:bodyPr/>
                    <a:lstStyle/>
                    <a:p>
                      <a:endParaRPr lang="en-GB"/>
                    </a:p>
                  </a:txBody>
                  <a:tcPr/>
                </a:tc>
                <a:tc>
                  <a:txBody>
                    <a:bodyPr/>
                    <a:lstStyle/>
                    <a:p>
                      <a:r>
                        <a:rPr lang="en-GB" dirty="0"/>
                        <a:t>Engage</a:t>
                      </a:r>
                    </a:p>
                  </a:txBody>
                  <a:tcPr/>
                </a:tc>
                <a:tc>
                  <a:txBody>
                    <a:bodyPr/>
                    <a:lstStyle/>
                    <a:p>
                      <a:endParaRPr lang="en-GB" dirty="0"/>
                    </a:p>
                  </a:txBody>
                  <a:tcPr/>
                </a:tc>
                <a:extLst>
                  <a:ext uri="{0D108BD9-81ED-4DB2-BD59-A6C34878D82A}">
                    <a16:rowId xmlns:a16="http://schemas.microsoft.com/office/drawing/2014/main" val="1848417567"/>
                  </a:ext>
                </a:extLst>
              </a:tr>
            </a:tbl>
          </a:graphicData>
        </a:graphic>
      </p:graphicFrame>
    </p:spTree>
    <p:extLst>
      <p:ext uri="{BB962C8B-B14F-4D97-AF65-F5344CB8AC3E}">
        <p14:creationId xmlns:p14="http://schemas.microsoft.com/office/powerpoint/2010/main" val="193900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3. Language task – word classes</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8000" y="1512000"/>
            <a:ext cx="9227520" cy="4500000"/>
          </a:xfrm>
        </p:spPr>
        <p:txBody>
          <a:bodyPr/>
          <a:lstStyle/>
          <a:p>
            <a:r>
              <a:rPr lang="en-GB" dirty="0"/>
              <a:t>Complete the table. Each of the words given is found in the text. Try to guess the word, but use a dictionary as needed. </a:t>
            </a:r>
            <a:endParaRPr lang="en-GB" sz="1800" b="0" u="sng" dirty="0">
              <a:solidFill>
                <a:srgbClr val="000000"/>
              </a:solidFill>
            </a:endParaRPr>
          </a:p>
          <a:p>
            <a:endParaRPr lang="en-GB" sz="1800" b="0" u="sng" dirty="0">
              <a:solidFill>
                <a:srgbClr val="000000"/>
              </a:solidFill>
            </a:endParaRP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sz="1800" b="0" dirty="0">
              <a:solidFill>
                <a:srgbClr val="000000"/>
              </a:solidFill>
            </a:endParaRP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graphicFrame>
        <p:nvGraphicFramePr>
          <p:cNvPr id="5" name="Table 5">
            <a:extLst>
              <a:ext uri="{FF2B5EF4-FFF2-40B4-BE49-F238E27FC236}">
                <a16:creationId xmlns:a16="http://schemas.microsoft.com/office/drawing/2014/main" id="{04331488-1B8C-C1AC-A029-D9964DF7CFE6}"/>
              </a:ext>
            </a:extLst>
          </p:cNvPr>
          <p:cNvGraphicFramePr>
            <a:graphicFrameLocks noGrp="1"/>
          </p:cNvGraphicFramePr>
          <p:nvPr>
            <p:extLst>
              <p:ext uri="{D42A27DB-BD31-4B8C-83A1-F6EECF244321}">
                <p14:modId xmlns:p14="http://schemas.microsoft.com/office/powerpoint/2010/main" val="854517757"/>
              </p:ext>
            </p:extLst>
          </p:nvPr>
        </p:nvGraphicFramePr>
        <p:xfrm>
          <a:off x="647999" y="2509277"/>
          <a:ext cx="8548252" cy="3337560"/>
        </p:xfrm>
        <a:graphic>
          <a:graphicData uri="http://schemas.openxmlformats.org/drawingml/2006/table">
            <a:tbl>
              <a:tblPr firstRow="1" bandRow="1">
                <a:tableStyleId>{5C22544A-7EE6-4342-B048-85BDC9FD1C3A}</a:tableStyleId>
              </a:tblPr>
              <a:tblGrid>
                <a:gridCol w="2137063">
                  <a:extLst>
                    <a:ext uri="{9D8B030D-6E8A-4147-A177-3AD203B41FA5}">
                      <a16:colId xmlns:a16="http://schemas.microsoft.com/office/drawing/2014/main" val="543642927"/>
                    </a:ext>
                  </a:extLst>
                </a:gridCol>
                <a:gridCol w="2137063">
                  <a:extLst>
                    <a:ext uri="{9D8B030D-6E8A-4147-A177-3AD203B41FA5}">
                      <a16:colId xmlns:a16="http://schemas.microsoft.com/office/drawing/2014/main" val="3590953954"/>
                    </a:ext>
                  </a:extLst>
                </a:gridCol>
                <a:gridCol w="2137063">
                  <a:extLst>
                    <a:ext uri="{9D8B030D-6E8A-4147-A177-3AD203B41FA5}">
                      <a16:colId xmlns:a16="http://schemas.microsoft.com/office/drawing/2014/main" val="3745842010"/>
                    </a:ext>
                  </a:extLst>
                </a:gridCol>
                <a:gridCol w="2137063">
                  <a:extLst>
                    <a:ext uri="{9D8B030D-6E8A-4147-A177-3AD203B41FA5}">
                      <a16:colId xmlns:a16="http://schemas.microsoft.com/office/drawing/2014/main" val="2746331722"/>
                    </a:ext>
                  </a:extLst>
                </a:gridCol>
              </a:tblGrid>
              <a:tr h="370840">
                <a:tc>
                  <a:txBody>
                    <a:bodyPr/>
                    <a:lstStyle/>
                    <a:p>
                      <a:r>
                        <a:rPr lang="en-GB" dirty="0"/>
                        <a:t>Noun</a:t>
                      </a:r>
                    </a:p>
                  </a:txBody>
                  <a:tcPr/>
                </a:tc>
                <a:tc>
                  <a:txBody>
                    <a:bodyPr/>
                    <a:lstStyle/>
                    <a:p>
                      <a:r>
                        <a:rPr lang="en-GB" dirty="0"/>
                        <a:t>Adjective</a:t>
                      </a:r>
                    </a:p>
                  </a:txBody>
                  <a:tcPr/>
                </a:tc>
                <a:tc>
                  <a:txBody>
                    <a:bodyPr/>
                    <a:lstStyle/>
                    <a:p>
                      <a:r>
                        <a:rPr lang="en-GB" dirty="0"/>
                        <a:t>Verb</a:t>
                      </a:r>
                    </a:p>
                  </a:txBody>
                  <a:tcPr/>
                </a:tc>
                <a:tc>
                  <a:txBody>
                    <a:bodyPr/>
                    <a:lstStyle/>
                    <a:p>
                      <a:r>
                        <a:rPr lang="en-GB" dirty="0"/>
                        <a:t>Adverb</a:t>
                      </a:r>
                    </a:p>
                  </a:txBody>
                  <a:tcPr/>
                </a:tc>
                <a:extLst>
                  <a:ext uri="{0D108BD9-81ED-4DB2-BD59-A6C34878D82A}">
                    <a16:rowId xmlns:a16="http://schemas.microsoft.com/office/drawing/2014/main" val="1007307110"/>
                  </a:ext>
                </a:extLst>
              </a:tr>
              <a:tr h="370840">
                <a:tc>
                  <a:txBody>
                    <a:bodyPr/>
                    <a:lstStyle/>
                    <a:p>
                      <a:r>
                        <a:rPr lang="en-GB" b="1" dirty="0"/>
                        <a:t>Humility</a:t>
                      </a:r>
                      <a:r>
                        <a:rPr lang="en-GB" dirty="0"/>
                        <a:t> </a:t>
                      </a:r>
                    </a:p>
                  </a:txBody>
                  <a:tcPr/>
                </a:tc>
                <a:tc>
                  <a:txBody>
                    <a:bodyPr/>
                    <a:lstStyle/>
                    <a:p>
                      <a:r>
                        <a:rPr lang="en-GB" dirty="0"/>
                        <a:t>Humble</a:t>
                      </a:r>
                    </a:p>
                  </a:txBody>
                  <a:tcPr/>
                </a:tc>
                <a:tc>
                  <a:txBody>
                    <a:bodyPr/>
                    <a:lstStyle/>
                    <a:p>
                      <a:r>
                        <a:rPr lang="en-GB" b="1" dirty="0"/>
                        <a:t>Humble</a:t>
                      </a:r>
                    </a:p>
                  </a:txBody>
                  <a:tcPr/>
                </a:tc>
                <a:tc>
                  <a:txBody>
                    <a:bodyPr/>
                    <a:lstStyle/>
                    <a:p>
                      <a:r>
                        <a:rPr lang="en-GB" b="1" dirty="0"/>
                        <a:t>Humbly</a:t>
                      </a:r>
                    </a:p>
                  </a:txBody>
                  <a:tcPr/>
                </a:tc>
                <a:extLst>
                  <a:ext uri="{0D108BD9-81ED-4DB2-BD59-A6C34878D82A}">
                    <a16:rowId xmlns:a16="http://schemas.microsoft.com/office/drawing/2014/main" val="290686118"/>
                  </a:ext>
                </a:extLst>
              </a:tr>
              <a:tr h="370840">
                <a:tc>
                  <a:txBody>
                    <a:bodyPr/>
                    <a:lstStyle/>
                    <a:p>
                      <a:r>
                        <a:rPr lang="en-GB" dirty="0"/>
                        <a:t>Consideration</a:t>
                      </a:r>
                    </a:p>
                  </a:txBody>
                  <a:tcPr/>
                </a:tc>
                <a:tc>
                  <a:txBody>
                    <a:bodyPr/>
                    <a:lstStyle/>
                    <a:p>
                      <a:r>
                        <a:rPr kumimoji="0" lang="en-GB" sz="1800" b="1" i="0" u="none" strike="noStrike" kern="1200" cap="none" spc="0" normalizeH="0" baseline="0" noProof="0" dirty="0">
                          <a:ln>
                            <a:noFill/>
                          </a:ln>
                          <a:solidFill>
                            <a:srgbClr val="000000"/>
                          </a:solidFill>
                          <a:effectLst/>
                          <a:uLnTx/>
                          <a:uFillTx/>
                          <a:latin typeface="British Council Sans"/>
                          <a:ea typeface="+mn-ea"/>
                          <a:cs typeface="+mn-cs"/>
                        </a:rPr>
                        <a:t>Considerate</a:t>
                      </a:r>
                      <a:endParaRPr lang="en-GB" dirty="0"/>
                    </a:p>
                  </a:txBody>
                  <a:tcPr/>
                </a:tc>
                <a:tc>
                  <a:txBody>
                    <a:bodyPr/>
                    <a:lstStyle/>
                    <a:p>
                      <a:r>
                        <a:rPr kumimoji="0" lang="en-GB" sz="1800" b="1" i="0" u="none" strike="noStrike" kern="1200" cap="none" spc="0" normalizeH="0" baseline="0" noProof="0" dirty="0">
                          <a:ln>
                            <a:noFill/>
                          </a:ln>
                          <a:solidFill>
                            <a:srgbClr val="000000"/>
                          </a:solidFill>
                          <a:effectLst/>
                          <a:uLnTx/>
                          <a:uFillTx/>
                          <a:latin typeface="British Council Sans"/>
                          <a:ea typeface="+mn-ea"/>
                          <a:cs typeface="+mn-cs"/>
                        </a:rPr>
                        <a:t>Consider</a:t>
                      </a:r>
                      <a:endParaRPr lang="en-GB" dirty="0"/>
                    </a:p>
                  </a:txBody>
                  <a:tcPr/>
                </a:tc>
                <a:tc>
                  <a:txBody>
                    <a:bodyPr/>
                    <a:lstStyle/>
                    <a:p>
                      <a:r>
                        <a:rPr kumimoji="0" lang="en-GB" sz="1800" b="1" i="0" u="none" strike="noStrike" kern="1200" cap="none" spc="0" normalizeH="0" baseline="0" noProof="0" dirty="0">
                          <a:ln>
                            <a:noFill/>
                          </a:ln>
                          <a:solidFill>
                            <a:srgbClr val="000000"/>
                          </a:solidFill>
                          <a:effectLst/>
                          <a:uLnTx/>
                          <a:uFillTx/>
                          <a:latin typeface="British Council Sans"/>
                          <a:ea typeface="+mn-ea"/>
                          <a:cs typeface="+mn-cs"/>
                        </a:rPr>
                        <a:t>Considerately </a:t>
                      </a:r>
                      <a:endParaRPr lang="en-GB" dirty="0"/>
                    </a:p>
                  </a:txBody>
                  <a:tcPr/>
                </a:tc>
                <a:extLst>
                  <a:ext uri="{0D108BD9-81ED-4DB2-BD59-A6C34878D82A}">
                    <a16:rowId xmlns:a16="http://schemas.microsoft.com/office/drawing/2014/main" val="137235295"/>
                  </a:ext>
                </a:extLst>
              </a:tr>
              <a:tr h="370840">
                <a:tc>
                  <a:txBody>
                    <a:bodyPr/>
                    <a:lstStyle/>
                    <a:p>
                      <a:r>
                        <a:rPr kumimoji="0" lang="en-GB" sz="1800" b="1" i="0" u="none" strike="noStrike" kern="1200" cap="none" spc="0" normalizeH="0" baseline="0" noProof="0" dirty="0">
                          <a:ln>
                            <a:noFill/>
                          </a:ln>
                          <a:solidFill>
                            <a:srgbClr val="000000"/>
                          </a:solidFill>
                          <a:effectLst/>
                          <a:uLnTx/>
                          <a:uFillTx/>
                          <a:latin typeface="British Council Sans"/>
                          <a:ea typeface="+mn-ea"/>
                          <a:cs typeface="+mn-cs"/>
                        </a:rPr>
                        <a:t>Alternative</a:t>
                      </a:r>
                      <a:endParaRPr lang="en-GB" dirty="0"/>
                    </a:p>
                  </a:txBody>
                  <a:tcPr/>
                </a:tc>
                <a:tc>
                  <a:txBody>
                    <a:bodyPr/>
                    <a:lstStyle/>
                    <a:p>
                      <a:r>
                        <a:rPr kumimoji="0" lang="en-GB" sz="1800" b="1" i="0" u="none" strike="noStrike" kern="1200" cap="none" spc="0" normalizeH="0" baseline="0" noProof="0" dirty="0">
                          <a:ln>
                            <a:noFill/>
                          </a:ln>
                          <a:solidFill>
                            <a:srgbClr val="000000"/>
                          </a:solidFill>
                          <a:effectLst/>
                          <a:uLnTx/>
                          <a:uFillTx/>
                          <a:latin typeface="British Council Sans"/>
                          <a:ea typeface="+mn-ea"/>
                          <a:cs typeface="+mn-cs"/>
                        </a:rPr>
                        <a:t>Alternative</a:t>
                      </a:r>
                      <a:endParaRPr lang="en-GB" dirty="0"/>
                    </a:p>
                  </a:txBody>
                  <a:tcPr/>
                </a:tc>
                <a:tc>
                  <a:txBody>
                    <a:bodyPr/>
                    <a:lstStyle/>
                    <a:p>
                      <a:r>
                        <a:rPr kumimoji="0" lang="en-GB" sz="1800" b="1" i="0" u="none" strike="noStrike" kern="1200" cap="none" spc="0" normalizeH="0" baseline="0" noProof="0" dirty="0">
                          <a:ln>
                            <a:noFill/>
                          </a:ln>
                          <a:solidFill>
                            <a:srgbClr val="000000"/>
                          </a:solidFill>
                          <a:effectLst/>
                          <a:uLnTx/>
                          <a:uFillTx/>
                          <a:latin typeface="British Council Sans"/>
                          <a:ea typeface="+mn-ea"/>
                          <a:cs typeface="+mn-cs"/>
                        </a:rPr>
                        <a:t>Alternate</a:t>
                      </a:r>
                      <a:endParaRPr lang="en-GB" dirty="0"/>
                    </a:p>
                  </a:txBody>
                  <a:tcPr/>
                </a:tc>
                <a:tc>
                  <a:txBody>
                    <a:bodyPr/>
                    <a:lstStyle/>
                    <a:p>
                      <a:r>
                        <a:rPr lang="en-GB" dirty="0"/>
                        <a:t>Alternatively </a:t>
                      </a:r>
                    </a:p>
                  </a:txBody>
                  <a:tcPr/>
                </a:tc>
                <a:extLst>
                  <a:ext uri="{0D108BD9-81ED-4DB2-BD59-A6C34878D82A}">
                    <a16:rowId xmlns:a16="http://schemas.microsoft.com/office/drawing/2014/main" val="368930440"/>
                  </a:ext>
                </a:extLst>
              </a:tr>
              <a:tr h="370840">
                <a:tc>
                  <a:txBody>
                    <a:bodyPr/>
                    <a:lstStyle/>
                    <a:p>
                      <a:r>
                        <a:rPr kumimoji="0" lang="en-GB" sz="1800" b="1" i="0" u="none" strike="noStrike" kern="1200" cap="none" spc="0" normalizeH="0" baseline="0" noProof="0" dirty="0">
                          <a:ln>
                            <a:noFill/>
                          </a:ln>
                          <a:solidFill>
                            <a:srgbClr val="000000"/>
                          </a:solidFill>
                          <a:effectLst/>
                          <a:uLnTx/>
                          <a:uFillTx/>
                          <a:latin typeface="British Council Sans"/>
                          <a:ea typeface="+mn-ea"/>
                          <a:cs typeface="+mn-cs"/>
                        </a:rPr>
                        <a:t>Speculation</a:t>
                      </a:r>
                      <a:endParaRPr lang="en-GB" dirty="0"/>
                    </a:p>
                  </a:txBody>
                  <a:tcPr/>
                </a:tc>
                <a:tc>
                  <a:txBody>
                    <a:bodyPr/>
                    <a:lstStyle/>
                    <a:p>
                      <a:r>
                        <a:rPr kumimoji="0" lang="en-GB" sz="1800" b="1" i="0" u="none" strike="noStrike" kern="1200" cap="none" spc="0" normalizeH="0" baseline="0" noProof="0" dirty="0">
                          <a:ln>
                            <a:noFill/>
                          </a:ln>
                          <a:solidFill>
                            <a:srgbClr val="000000"/>
                          </a:solidFill>
                          <a:effectLst/>
                          <a:uLnTx/>
                          <a:uFillTx/>
                          <a:latin typeface="British Council Sans"/>
                          <a:ea typeface="+mn-ea"/>
                          <a:cs typeface="+mn-cs"/>
                        </a:rPr>
                        <a:t>Speculative</a:t>
                      </a:r>
                      <a:endParaRPr lang="en-GB" dirty="0"/>
                    </a:p>
                  </a:txBody>
                  <a:tcPr/>
                </a:tc>
                <a:tc>
                  <a:txBody>
                    <a:bodyPr/>
                    <a:lstStyle/>
                    <a:p>
                      <a:r>
                        <a:rPr lang="en-GB" dirty="0"/>
                        <a:t>Speculate </a:t>
                      </a:r>
                    </a:p>
                  </a:txBody>
                  <a:tcPr/>
                </a:tc>
                <a:tc>
                  <a:txBody>
                    <a:bodyPr/>
                    <a:lstStyle/>
                    <a:p>
                      <a:r>
                        <a:rPr lang="en-GB" b="1" dirty="0"/>
                        <a:t>Speculatively </a:t>
                      </a:r>
                      <a:endParaRPr lang="en-GB" dirty="0"/>
                    </a:p>
                  </a:txBody>
                  <a:tcPr/>
                </a:tc>
                <a:extLst>
                  <a:ext uri="{0D108BD9-81ED-4DB2-BD59-A6C34878D82A}">
                    <a16:rowId xmlns:a16="http://schemas.microsoft.com/office/drawing/2014/main" val="3701411249"/>
                  </a:ext>
                </a:extLst>
              </a:tr>
              <a:tr h="370840">
                <a:tc>
                  <a:txBody>
                    <a:bodyPr/>
                    <a:lstStyle/>
                    <a:p>
                      <a:r>
                        <a:rPr lang="en-GB" b="1" dirty="0"/>
                        <a:t>Interaction </a:t>
                      </a:r>
                      <a:endParaRPr lang="en-GB" dirty="0"/>
                    </a:p>
                  </a:txBody>
                  <a:tcPr/>
                </a:tc>
                <a:tc>
                  <a:txBody>
                    <a:bodyPr/>
                    <a:lstStyle/>
                    <a:p>
                      <a:r>
                        <a:rPr lang="en-GB" dirty="0"/>
                        <a:t>Interactive </a:t>
                      </a:r>
                    </a:p>
                  </a:txBody>
                  <a:tcPr/>
                </a:tc>
                <a:tc>
                  <a:txBody>
                    <a:bodyPr/>
                    <a:lstStyle/>
                    <a:p>
                      <a:r>
                        <a:rPr lang="en-GB" b="1" dirty="0"/>
                        <a:t>Interact </a:t>
                      </a:r>
                      <a:endParaRPr lang="en-GB" dirty="0"/>
                    </a:p>
                  </a:txBody>
                  <a:tcPr/>
                </a:tc>
                <a:tc>
                  <a:txBody>
                    <a:bodyPr/>
                    <a:lstStyle/>
                    <a:p>
                      <a:r>
                        <a:rPr lang="en-GB" b="1" dirty="0"/>
                        <a:t>Interactively </a:t>
                      </a:r>
                      <a:endParaRPr lang="en-GB" dirty="0"/>
                    </a:p>
                  </a:txBody>
                  <a:tcPr/>
                </a:tc>
                <a:extLst>
                  <a:ext uri="{0D108BD9-81ED-4DB2-BD59-A6C34878D82A}">
                    <a16:rowId xmlns:a16="http://schemas.microsoft.com/office/drawing/2014/main" val="3361277393"/>
                  </a:ext>
                </a:extLst>
              </a:tr>
              <a:tr h="370840">
                <a:tc>
                  <a:txBody>
                    <a:bodyPr/>
                    <a:lstStyle/>
                    <a:p>
                      <a:r>
                        <a:rPr kumimoji="0" lang="en-GB" sz="1800" b="1" i="0" u="none" strike="noStrike" kern="1200" cap="none" spc="0" normalizeH="0" baseline="0" noProof="0" dirty="0">
                          <a:ln>
                            <a:noFill/>
                          </a:ln>
                          <a:solidFill>
                            <a:srgbClr val="000000"/>
                          </a:solidFill>
                          <a:effectLst/>
                          <a:uLnTx/>
                          <a:uFillTx/>
                          <a:latin typeface="British Council Sans"/>
                          <a:ea typeface="+mn-ea"/>
                          <a:cs typeface="+mn-cs"/>
                        </a:rPr>
                        <a:t>Specification</a:t>
                      </a:r>
                      <a:endParaRPr lang="en-GB" dirty="0"/>
                    </a:p>
                  </a:txBody>
                  <a:tcPr/>
                </a:tc>
                <a:tc>
                  <a:txBody>
                    <a:bodyPr/>
                    <a:lstStyle/>
                    <a:p>
                      <a:r>
                        <a:rPr kumimoji="0" lang="en-GB" sz="1800" b="1" i="0" u="none" strike="noStrike" kern="1200" cap="none" spc="0" normalizeH="0" baseline="0" noProof="0" dirty="0">
                          <a:ln>
                            <a:noFill/>
                          </a:ln>
                          <a:solidFill>
                            <a:srgbClr val="000000"/>
                          </a:solidFill>
                          <a:effectLst/>
                          <a:uLnTx/>
                          <a:uFillTx/>
                          <a:latin typeface="British Council Sans"/>
                          <a:ea typeface="+mn-ea"/>
                          <a:cs typeface="+mn-cs"/>
                        </a:rPr>
                        <a:t>Specific</a:t>
                      </a:r>
                      <a:endParaRPr lang="en-GB" dirty="0"/>
                    </a:p>
                  </a:txBody>
                  <a:tcPr/>
                </a:tc>
                <a:tc>
                  <a:txBody>
                    <a:bodyPr/>
                    <a:lstStyle/>
                    <a:p>
                      <a:r>
                        <a:rPr kumimoji="0" lang="en-GB" sz="1800" b="1" i="0" u="none" strike="noStrike" kern="1200" cap="none" spc="0" normalizeH="0" baseline="0" noProof="0" dirty="0">
                          <a:ln>
                            <a:noFill/>
                          </a:ln>
                          <a:solidFill>
                            <a:srgbClr val="000000"/>
                          </a:solidFill>
                          <a:effectLst/>
                          <a:uLnTx/>
                          <a:uFillTx/>
                          <a:latin typeface="British Council Sans"/>
                          <a:ea typeface="+mn-ea"/>
                          <a:cs typeface="+mn-cs"/>
                        </a:rPr>
                        <a:t>Specify</a:t>
                      </a:r>
                      <a:endParaRPr lang="en-GB" dirty="0"/>
                    </a:p>
                  </a:txBody>
                  <a:tcPr/>
                </a:tc>
                <a:tc>
                  <a:txBody>
                    <a:bodyPr/>
                    <a:lstStyle/>
                    <a:p>
                      <a:r>
                        <a:rPr lang="en-GB" dirty="0"/>
                        <a:t>Specifically</a:t>
                      </a:r>
                    </a:p>
                  </a:txBody>
                  <a:tcPr/>
                </a:tc>
                <a:extLst>
                  <a:ext uri="{0D108BD9-81ED-4DB2-BD59-A6C34878D82A}">
                    <a16:rowId xmlns:a16="http://schemas.microsoft.com/office/drawing/2014/main" val="1778497046"/>
                  </a:ext>
                </a:extLst>
              </a:tr>
              <a:tr h="370840">
                <a:tc>
                  <a:txBody>
                    <a:bodyPr/>
                    <a:lstStyle/>
                    <a:p>
                      <a:r>
                        <a:rPr lang="en-GB" dirty="0"/>
                        <a:t>Empathy</a:t>
                      </a:r>
                    </a:p>
                  </a:txBody>
                  <a:tcPr/>
                </a:tc>
                <a:tc>
                  <a:txBody>
                    <a:bodyPr/>
                    <a:lstStyle/>
                    <a:p>
                      <a:r>
                        <a:rPr kumimoji="0" lang="en-GB" sz="1800" b="1" i="0" u="none" strike="noStrike" kern="1200" cap="none" spc="0" normalizeH="0" baseline="0" noProof="0" dirty="0">
                          <a:ln>
                            <a:noFill/>
                          </a:ln>
                          <a:solidFill>
                            <a:srgbClr val="000000"/>
                          </a:solidFill>
                          <a:effectLst/>
                          <a:uLnTx/>
                          <a:uFillTx/>
                          <a:latin typeface="British Council Sans"/>
                          <a:ea typeface="+mn-ea"/>
                          <a:cs typeface="+mn-cs"/>
                        </a:rPr>
                        <a:t>Empathetic </a:t>
                      </a:r>
                      <a:endParaRPr lang="en-GB" dirty="0"/>
                    </a:p>
                  </a:txBody>
                  <a:tcPr/>
                </a:tc>
                <a:tc>
                  <a:txBody>
                    <a:bodyPr/>
                    <a:lstStyle/>
                    <a:p>
                      <a:r>
                        <a:rPr kumimoji="0" lang="en-GB" sz="1800" b="1" i="0" u="none" strike="noStrike" kern="1200" cap="none" spc="0" normalizeH="0" baseline="0" noProof="0" dirty="0">
                          <a:ln>
                            <a:noFill/>
                          </a:ln>
                          <a:solidFill>
                            <a:srgbClr val="000000"/>
                          </a:solidFill>
                          <a:effectLst/>
                          <a:uLnTx/>
                          <a:uFillTx/>
                          <a:latin typeface="British Council Sans"/>
                          <a:ea typeface="+mn-ea"/>
                          <a:cs typeface="+mn-cs"/>
                        </a:rPr>
                        <a:t>Empathise </a:t>
                      </a:r>
                      <a:endParaRPr lang="en-GB" dirty="0"/>
                    </a:p>
                  </a:txBody>
                  <a:tcPr/>
                </a:tc>
                <a:tc>
                  <a:txBody>
                    <a:bodyPr/>
                    <a:lstStyle/>
                    <a:p>
                      <a:r>
                        <a:rPr kumimoji="0" lang="en-GB" sz="1800" b="1" i="0" u="none" strike="noStrike" kern="1200" cap="none" spc="0" normalizeH="0" baseline="0" noProof="0" dirty="0">
                          <a:ln>
                            <a:noFill/>
                          </a:ln>
                          <a:solidFill>
                            <a:srgbClr val="000000"/>
                          </a:solidFill>
                          <a:effectLst/>
                          <a:uLnTx/>
                          <a:uFillTx/>
                          <a:latin typeface="British Council Sans"/>
                          <a:ea typeface="+mn-ea"/>
                          <a:cs typeface="+mn-cs"/>
                        </a:rPr>
                        <a:t>Empathetically </a:t>
                      </a:r>
                      <a:endParaRPr lang="en-GB" dirty="0"/>
                    </a:p>
                  </a:txBody>
                  <a:tcPr/>
                </a:tc>
                <a:extLst>
                  <a:ext uri="{0D108BD9-81ED-4DB2-BD59-A6C34878D82A}">
                    <a16:rowId xmlns:a16="http://schemas.microsoft.com/office/drawing/2014/main" val="2150408761"/>
                  </a:ext>
                </a:extLst>
              </a:tr>
              <a:tr h="370840">
                <a:tc>
                  <a:txBody>
                    <a:bodyPr/>
                    <a:lstStyle/>
                    <a:p>
                      <a:r>
                        <a:rPr kumimoji="0" lang="en-GB" sz="1800" b="1" i="0" u="none" strike="noStrike" kern="1200" cap="none" spc="0" normalizeH="0" baseline="0" noProof="0" dirty="0">
                          <a:ln>
                            <a:noFill/>
                          </a:ln>
                          <a:solidFill>
                            <a:srgbClr val="000000"/>
                          </a:solidFill>
                          <a:effectLst/>
                          <a:uLnTx/>
                          <a:uFillTx/>
                          <a:latin typeface="British Council Sans"/>
                          <a:ea typeface="+mn-ea"/>
                          <a:cs typeface="+mn-cs"/>
                        </a:rPr>
                        <a:t>Engagement</a:t>
                      </a:r>
                      <a:endParaRPr lang="en-GB" dirty="0"/>
                    </a:p>
                  </a:txBody>
                  <a:tcPr/>
                </a:tc>
                <a:tc>
                  <a:txBody>
                    <a:bodyPr/>
                    <a:lstStyle/>
                    <a:p>
                      <a:r>
                        <a:rPr kumimoji="0" lang="en-GB" sz="1800" b="1" i="0" u="none" strike="noStrike" kern="1200" cap="none" spc="0" normalizeH="0" baseline="0" noProof="0" dirty="0">
                          <a:ln>
                            <a:noFill/>
                          </a:ln>
                          <a:solidFill>
                            <a:srgbClr val="000000"/>
                          </a:solidFill>
                          <a:effectLst/>
                          <a:uLnTx/>
                          <a:uFillTx/>
                          <a:latin typeface="British Council Sans"/>
                          <a:ea typeface="+mn-ea"/>
                          <a:cs typeface="+mn-cs"/>
                        </a:rPr>
                        <a:t>Engaged / -</a:t>
                      </a:r>
                      <a:r>
                        <a:rPr kumimoji="0" lang="en-GB" sz="1800" b="1" i="0" u="none" strike="noStrike" kern="1200" cap="none" spc="0" normalizeH="0" baseline="0" noProof="0" dirty="0" err="1">
                          <a:ln>
                            <a:noFill/>
                          </a:ln>
                          <a:solidFill>
                            <a:srgbClr val="000000"/>
                          </a:solidFill>
                          <a:effectLst/>
                          <a:uLnTx/>
                          <a:uFillTx/>
                          <a:latin typeface="British Council Sans"/>
                          <a:ea typeface="+mn-ea"/>
                          <a:cs typeface="+mn-cs"/>
                        </a:rPr>
                        <a:t>ing</a:t>
                      </a:r>
                      <a:endParaRPr lang="en-GB" dirty="0"/>
                    </a:p>
                  </a:txBody>
                  <a:tcPr/>
                </a:tc>
                <a:tc>
                  <a:txBody>
                    <a:bodyPr/>
                    <a:lstStyle/>
                    <a:p>
                      <a:r>
                        <a:rPr lang="en-GB" dirty="0"/>
                        <a:t>Engage</a:t>
                      </a:r>
                    </a:p>
                  </a:txBody>
                  <a:tcPr/>
                </a:tc>
                <a:tc>
                  <a:txBody>
                    <a:bodyPr/>
                    <a:lstStyle/>
                    <a:p>
                      <a:r>
                        <a:rPr lang="en-GB" b="1" dirty="0"/>
                        <a:t>Engagingly </a:t>
                      </a:r>
                      <a:endParaRPr lang="en-GB" dirty="0"/>
                    </a:p>
                  </a:txBody>
                  <a:tcPr/>
                </a:tc>
                <a:extLst>
                  <a:ext uri="{0D108BD9-81ED-4DB2-BD59-A6C34878D82A}">
                    <a16:rowId xmlns:a16="http://schemas.microsoft.com/office/drawing/2014/main" val="1848417567"/>
                  </a:ext>
                </a:extLst>
              </a:tr>
            </a:tbl>
          </a:graphicData>
        </a:graphic>
      </p:graphicFrame>
    </p:spTree>
    <p:extLst>
      <p:ext uri="{BB962C8B-B14F-4D97-AF65-F5344CB8AC3E}">
        <p14:creationId xmlns:p14="http://schemas.microsoft.com/office/powerpoint/2010/main" val="3061246384"/>
      </p:ext>
    </p:extLst>
  </p:cSld>
  <p:clrMapOvr>
    <a:masterClrMapping/>
  </p:clrMapOvr>
</p:sld>
</file>

<file path=ppt/theme/theme1.xml><?xml version="1.0" encoding="utf-8"?>
<a:theme xmlns:a="http://schemas.openxmlformats.org/drawingml/2006/main" name="Cover - white">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0D9960F1-7DC7-E34F-9FD5-F3017CAA18F0}"/>
    </a:ext>
  </a:extLst>
</a:theme>
</file>

<file path=ppt/theme/theme2.xml><?xml version="1.0" encoding="utf-8"?>
<a:theme xmlns:a="http://schemas.openxmlformats.org/drawingml/2006/main" name="Cover - indigo">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4F39A615-6AAA-E24A-8338-2FC3678340B1}"/>
    </a:ext>
  </a:extLst>
</a:theme>
</file>

<file path=ppt/theme/theme3.xml><?xml version="1.0" encoding="utf-8"?>
<a:theme xmlns:a="http://schemas.openxmlformats.org/drawingml/2006/main" name="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AF179B3-711B-894E-9881-19894B6A5AC2}"/>
    </a:ext>
  </a:extLst>
</a:theme>
</file>

<file path=ppt/theme/theme4.xml><?xml version="1.0" encoding="utf-8"?>
<a:theme xmlns:a="http://schemas.openxmlformats.org/drawingml/2006/main" name="1_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BAFCED1-AFD1-A24C-874E-6F2E199A4020}"/>
    </a:ext>
  </a:extLst>
</a:theme>
</file>

<file path=ppt/theme/theme5.xml><?xml version="1.0" encoding="utf-8"?>
<a:theme xmlns:a="http://schemas.openxmlformats.org/drawingml/2006/main" name="British Council blank">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E6E3A005-8261-9945-A4F1-A008696EA67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 - white</Template>
  <TotalTime>0</TotalTime>
  <Words>1116</Words>
  <Application>Microsoft Office PowerPoint</Application>
  <PresentationFormat>Widescreen</PresentationFormat>
  <Paragraphs>127</Paragraphs>
  <Slides>14</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British Council Sans</vt:lpstr>
      <vt:lpstr>Calibri</vt:lpstr>
      <vt:lpstr>Arial</vt:lpstr>
      <vt:lpstr>British Council Sans Headline</vt:lpstr>
      <vt:lpstr>Cover - white</vt:lpstr>
      <vt:lpstr>Cover - indigo</vt:lpstr>
      <vt:lpstr>British Council</vt:lpstr>
      <vt:lpstr>1_British Council</vt:lpstr>
      <vt:lpstr>British Council blank</vt:lpstr>
      <vt:lpstr>What Are Your Top Tips for Teaching English?</vt:lpstr>
      <vt:lpstr>1. Speaking Task</vt:lpstr>
      <vt:lpstr>1. Speaking task</vt:lpstr>
      <vt:lpstr>2. Grammar task</vt:lpstr>
      <vt:lpstr>2. Grammar task – Modal verbs</vt:lpstr>
      <vt:lpstr>2. Grammar task – Modal verbs</vt:lpstr>
      <vt:lpstr>3. Language task</vt:lpstr>
      <vt:lpstr>3. Language task – word classes</vt:lpstr>
      <vt:lpstr>3. Language task – word classes</vt:lpstr>
      <vt:lpstr>4. Listening task</vt:lpstr>
      <vt:lpstr>Listen to the following extract from the podcast, and answer these questions.</vt:lpstr>
      <vt:lpstr>PowerPoint Presentation</vt:lpstr>
      <vt:lpstr>Answers</vt:lpstr>
      <vt:lpstr>What Are Your Top Tips for Teaching English?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Paul Braddock</dc:creator>
  <cp:keywords/>
  <dc:description/>
  <cp:lastModifiedBy>Chris Sowton</cp:lastModifiedBy>
  <cp:revision>27</cp:revision>
  <cp:lastPrinted>2019-09-18T09:30:23Z</cp:lastPrinted>
  <dcterms:created xsi:type="dcterms:W3CDTF">2022-11-28T14:09:03Z</dcterms:created>
  <dcterms:modified xsi:type="dcterms:W3CDTF">2023-04-23T07:58:24Z</dcterms:modified>
  <cp:category/>
</cp:coreProperties>
</file>