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3"/>
  </p:notesMasterIdLst>
  <p:handoutMasterIdLst>
    <p:handoutMasterId r:id="rId24"/>
  </p:handoutMasterIdLst>
  <p:sldIdLst>
    <p:sldId id="305" r:id="rId6"/>
    <p:sldId id="304" r:id="rId7"/>
    <p:sldId id="282" r:id="rId8"/>
    <p:sldId id="309" r:id="rId9"/>
    <p:sldId id="308" r:id="rId10"/>
    <p:sldId id="332" r:id="rId11"/>
    <p:sldId id="336" r:id="rId12"/>
    <p:sldId id="310" r:id="rId13"/>
    <p:sldId id="314" r:id="rId14"/>
    <p:sldId id="333" r:id="rId15"/>
    <p:sldId id="334" r:id="rId16"/>
    <p:sldId id="335" r:id="rId17"/>
    <p:sldId id="317" r:id="rId18"/>
    <p:sldId id="326" r:id="rId19"/>
    <p:sldId id="330" r:id="rId20"/>
    <p:sldId id="320" r:id="rId21"/>
    <p:sldId id="303" r:id="rId22"/>
  </p:sldIdLst>
  <p:sldSz cx="12192000" cy="6858000"/>
  <p:notesSz cx="6858000" cy="9144000"/>
  <p:embeddedFontLst>
    <p:embeddedFont>
      <p:font typeface="British Council Sans" panose="020B0604020202020204" charset="0"/>
      <p:regular r:id="rId25"/>
      <p:bold r:id="rId26"/>
      <p:italic r:id="rId27"/>
      <p:boldItalic r:id="rId28"/>
    </p:embeddedFont>
    <p:embeddedFont>
      <p:font typeface="British Council Sans Headline" panose="020B0604020202020204"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43456-E30B-405E-9F26-591FC7FEE3AA}" v="23" dt="2023-03-19T10:11:30.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4" autoAdjust="0"/>
    <p:restoredTop sz="92923" autoAdjust="0"/>
  </p:normalViewPr>
  <p:slideViewPr>
    <p:cSldViewPr snapToGrid="0" snapToObjects="1">
      <p:cViewPr varScale="1">
        <p:scale>
          <a:sx n="58" d="100"/>
          <a:sy n="58" d="100"/>
        </p:scale>
        <p:origin x="22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A2443456-E30B-405E-9F26-591FC7FEE3AA}"/>
    <pc:docChg chg="undo custSel addSld delSld modSld sldOrd">
      <pc:chgData name="Chris Sowton" userId="b75a0b89fe49b026" providerId="LiveId" clId="{A2443456-E30B-405E-9F26-591FC7FEE3AA}" dt="2023-03-19T10:11:54.930" v="2324" actId="255"/>
      <pc:docMkLst>
        <pc:docMk/>
      </pc:docMkLst>
      <pc:sldChg chg="modSp mod">
        <pc:chgData name="Chris Sowton" userId="b75a0b89fe49b026" providerId="LiveId" clId="{A2443456-E30B-405E-9F26-591FC7FEE3AA}" dt="2023-03-19T10:09:07.182" v="2291" actId="20577"/>
        <pc:sldMkLst>
          <pc:docMk/>
          <pc:sldMk cId="437202649" sldId="282"/>
        </pc:sldMkLst>
        <pc:spChg chg="mod">
          <ac:chgData name="Chris Sowton" userId="b75a0b89fe49b026" providerId="LiveId" clId="{A2443456-E30B-405E-9F26-591FC7FEE3AA}" dt="2023-03-19T10:09:07.182" v="2291" actId="20577"/>
          <ac:spMkLst>
            <pc:docMk/>
            <pc:sldMk cId="437202649" sldId="282"/>
            <ac:spMk id="4" creationId="{E2A0CB86-8D61-744C-8C38-3EE23DFB811B}"/>
          </ac:spMkLst>
        </pc:spChg>
      </pc:sldChg>
      <pc:sldChg chg="modSp mod">
        <pc:chgData name="Chris Sowton" userId="b75a0b89fe49b026" providerId="LiveId" clId="{A2443456-E30B-405E-9F26-591FC7FEE3AA}" dt="2023-03-17T18:40:50.114" v="36" actId="14100"/>
        <pc:sldMkLst>
          <pc:docMk/>
          <pc:sldMk cId="1348785245" sldId="303"/>
        </pc:sldMkLst>
        <pc:spChg chg="mod">
          <ac:chgData name="Chris Sowton" userId="b75a0b89fe49b026" providerId="LiveId" clId="{A2443456-E30B-405E-9F26-591FC7FEE3AA}" dt="2023-03-17T18:40:50.114" v="36" actId="14100"/>
          <ac:spMkLst>
            <pc:docMk/>
            <pc:sldMk cId="1348785245" sldId="303"/>
            <ac:spMk id="6" creationId="{B168D673-5D0D-D541-B92F-3B1F7A86DED6}"/>
          </ac:spMkLst>
        </pc:spChg>
      </pc:sldChg>
      <pc:sldChg chg="modSp mod">
        <pc:chgData name="Chris Sowton" userId="b75a0b89fe49b026" providerId="LiveId" clId="{A2443456-E30B-405E-9F26-591FC7FEE3AA}" dt="2023-03-17T18:40:28.556" v="34" actId="20577"/>
        <pc:sldMkLst>
          <pc:docMk/>
          <pc:sldMk cId="1918260589" sldId="305"/>
        </pc:sldMkLst>
        <pc:spChg chg="mod">
          <ac:chgData name="Chris Sowton" userId="b75a0b89fe49b026" providerId="LiveId" clId="{A2443456-E30B-405E-9F26-591FC7FEE3AA}" dt="2023-03-17T18:40:16.338" v="25" actId="14100"/>
          <ac:spMkLst>
            <pc:docMk/>
            <pc:sldMk cId="1918260589" sldId="305"/>
            <ac:spMk id="3" creationId="{1550F4C3-E7DE-DD16-0B63-FB1DE1B62B7C}"/>
          </ac:spMkLst>
        </pc:spChg>
        <pc:spChg chg="mod">
          <ac:chgData name="Chris Sowton" userId="b75a0b89fe49b026" providerId="LiveId" clId="{A2443456-E30B-405E-9F26-591FC7FEE3AA}" dt="2023-03-17T18:40:28.556" v="34" actId="20577"/>
          <ac:spMkLst>
            <pc:docMk/>
            <pc:sldMk cId="1918260589" sldId="305"/>
            <ac:spMk id="5" creationId="{C98DC46C-470D-C217-F3C4-A8CFA7B397E3}"/>
          </ac:spMkLst>
        </pc:spChg>
      </pc:sldChg>
      <pc:sldChg chg="modSp mod modAnim">
        <pc:chgData name="Chris Sowton" userId="b75a0b89fe49b026" providerId="LiveId" clId="{A2443456-E30B-405E-9F26-591FC7FEE3AA}" dt="2023-03-19T10:10:27.507" v="2305" actId="20577"/>
        <pc:sldMkLst>
          <pc:docMk/>
          <pc:sldMk cId="1744318998" sldId="308"/>
        </pc:sldMkLst>
        <pc:spChg chg="mod">
          <ac:chgData name="Chris Sowton" userId="b75a0b89fe49b026" providerId="LiveId" clId="{A2443456-E30B-405E-9F26-591FC7FEE3AA}" dt="2023-03-17T19:01:10.625" v="225" actId="5793"/>
          <ac:spMkLst>
            <pc:docMk/>
            <pc:sldMk cId="1744318998" sldId="308"/>
            <ac:spMk id="2" creationId="{E9724CB6-1833-F63B-1213-CB07B43F3B8C}"/>
          </ac:spMkLst>
        </pc:spChg>
        <pc:spChg chg="mod">
          <ac:chgData name="Chris Sowton" userId="b75a0b89fe49b026" providerId="LiveId" clId="{A2443456-E30B-405E-9F26-591FC7FEE3AA}" dt="2023-03-19T10:10:27.507" v="2305" actId="20577"/>
          <ac:spMkLst>
            <pc:docMk/>
            <pc:sldMk cId="1744318998" sldId="308"/>
            <ac:spMk id="3" creationId="{2011BD56-0F17-BE9E-2292-45889E478EE5}"/>
          </ac:spMkLst>
        </pc:spChg>
      </pc:sldChg>
      <pc:sldChg chg="modSp mod modAnim">
        <pc:chgData name="Chris Sowton" userId="b75a0b89fe49b026" providerId="LiveId" clId="{A2443456-E30B-405E-9F26-591FC7FEE3AA}" dt="2023-03-19T10:11:30.381" v="2321"/>
        <pc:sldMkLst>
          <pc:docMk/>
          <pc:sldMk cId="1939007607" sldId="314"/>
        </pc:sldMkLst>
        <pc:spChg chg="mod">
          <ac:chgData name="Chris Sowton" userId="b75a0b89fe49b026" providerId="LiveId" clId="{A2443456-E30B-405E-9F26-591FC7FEE3AA}" dt="2023-03-19T08:45:07.408" v="818" actId="20577"/>
          <ac:spMkLst>
            <pc:docMk/>
            <pc:sldMk cId="1939007607" sldId="314"/>
            <ac:spMk id="2" creationId="{E9724CB6-1833-F63B-1213-CB07B43F3B8C}"/>
          </ac:spMkLst>
        </pc:spChg>
        <pc:spChg chg="mod">
          <ac:chgData name="Chris Sowton" userId="b75a0b89fe49b026" providerId="LiveId" clId="{A2443456-E30B-405E-9F26-591FC7FEE3AA}" dt="2023-03-19T10:11:22.757" v="2320" actId="14100"/>
          <ac:spMkLst>
            <pc:docMk/>
            <pc:sldMk cId="1939007607" sldId="314"/>
            <ac:spMk id="3" creationId="{2011BD56-0F17-BE9E-2292-45889E478EE5}"/>
          </ac:spMkLst>
        </pc:spChg>
      </pc:sldChg>
      <pc:sldChg chg="modSp mod">
        <pc:chgData name="Chris Sowton" userId="b75a0b89fe49b026" providerId="LiveId" clId="{A2443456-E30B-405E-9F26-591FC7FEE3AA}" dt="2023-03-17T18:48:01.764" v="99" actId="20577"/>
        <pc:sldMkLst>
          <pc:docMk/>
          <pc:sldMk cId="3487705665" sldId="320"/>
        </pc:sldMkLst>
        <pc:spChg chg="mod">
          <ac:chgData name="Chris Sowton" userId="b75a0b89fe49b026" providerId="LiveId" clId="{A2443456-E30B-405E-9F26-591FC7FEE3AA}" dt="2023-03-17T18:48:01.764" v="99" actId="20577"/>
          <ac:spMkLst>
            <pc:docMk/>
            <pc:sldMk cId="3487705665" sldId="320"/>
            <ac:spMk id="3" creationId="{E7396F48-3BC9-1382-1CEA-E69C0084A72B}"/>
          </ac:spMkLst>
        </pc:spChg>
      </pc:sldChg>
      <pc:sldChg chg="modSp mod">
        <pc:chgData name="Chris Sowton" userId="b75a0b89fe49b026" providerId="LiveId" clId="{A2443456-E30B-405E-9F26-591FC7FEE3AA}" dt="2023-03-17T18:48:17.757" v="100" actId="14100"/>
        <pc:sldMkLst>
          <pc:docMk/>
          <pc:sldMk cId="2348072908" sldId="326"/>
        </pc:sldMkLst>
        <pc:spChg chg="mod">
          <ac:chgData name="Chris Sowton" userId="b75a0b89fe49b026" providerId="LiveId" clId="{A2443456-E30B-405E-9F26-591FC7FEE3AA}" dt="2023-03-17T18:48:17.757" v="100" actId="14100"/>
          <ac:spMkLst>
            <pc:docMk/>
            <pc:sldMk cId="2348072908" sldId="326"/>
            <ac:spMk id="3" creationId="{E7396F48-3BC9-1382-1CEA-E69C0084A72B}"/>
          </ac:spMkLst>
        </pc:spChg>
      </pc:sldChg>
      <pc:sldChg chg="addSp delSp modSp mod">
        <pc:chgData name="Chris Sowton" userId="b75a0b89fe49b026" providerId="LiveId" clId="{A2443456-E30B-405E-9F26-591FC7FEE3AA}" dt="2023-03-17T18:41:47.950" v="44" actId="404"/>
        <pc:sldMkLst>
          <pc:docMk/>
          <pc:sldMk cId="2854220930" sldId="330"/>
        </pc:sldMkLst>
        <pc:spChg chg="mod">
          <ac:chgData name="Chris Sowton" userId="b75a0b89fe49b026" providerId="LiveId" clId="{A2443456-E30B-405E-9F26-591FC7FEE3AA}" dt="2023-03-17T18:41:47.950" v="44" actId="404"/>
          <ac:spMkLst>
            <pc:docMk/>
            <pc:sldMk cId="2854220930" sldId="330"/>
            <ac:spMk id="3" creationId="{E7396F48-3BC9-1382-1CEA-E69C0084A72B}"/>
          </ac:spMkLst>
        </pc:spChg>
        <pc:spChg chg="add del">
          <ac:chgData name="Chris Sowton" userId="b75a0b89fe49b026" providerId="LiveId" clId="{A2443456-E30B-405E-9F26-591FC7FEE3AA}" dt="2023-03-17T18:41:24.280" v="38" actId="22"/>
          <ac:spMkLst>
            <pc:docMk/>
            <pc:sldMk cId="2854220930" sldId="330"/>
            <ac:spMk id="5" creationId="{F82EC9F4-D08B-A7DF-6BBC-C38497FA7E0D}"/>
          </ac:spMkLst>
        </pc:spChg>
      </pc:sldChg>
      <pc:sldChg chg="modSp add del mod">
        <pc:chgData name="Chris Sowton" userId="b75a0b89fe49b026" providerId="LiveId" clId="{A2443456-E30B-405E-9F26-591FC7FEE3AA}" dt="2023-03-19T10:06:20.684" v="2043" actId="47"/>
        <pc:sldMkLst>
          <pc:docMk/>
          <pc:sldMk cId="2822351080" sldId="331"/>
        </pc:sldMkLst>
        <pc:spChg chg="mod">
          <ac:chgData name="Chris Sowton" userId="b75a0b89fe49b026" providerId="LiveId" clId="{A2443456-E30B-405E-9F26-591FC7FEE3AA}" dt="2023-03-19T10:03:22.302" v="1859" actId="21"/>
          <ac:spMkLst>
            <pc:docMk/>
            <pc:sldMk cId="2822351080" sldId="331"/>
            <ac:spMk id="3" creationId="{2011BD56-0F17-BE9E-2292-45889E478EE5}"/>
          </ac:spMkLst>
        </pc:spChg>
      </pc:sldChg>
      <pc:sldChg chg="modSp add mod modAnim">
        <pc:chgData name="Chris Sowton" userId="b75a0b89fe49b026" providerId="LiveId" clId="{A2443456-E30B-405E-9F26-591FC7FEE3AA}" dt="2023-03-19T10:10:44.577" v="2312"/>
        <pc:sldMkLst>
          <pc:docMk/>
          <pc:sldMk cId="2795346570" sldId="332"/>
        </pc:sldMkLst>
        <pc:spChg chg="mod">
          <ac:chgData name="Chris Sowton" userId="b75a0b89fe49b026" providerId="LiveId" clId="{A2443456-E30B-405E-9F26-591FC7FEE3AA}" dt="2023-03-19T10:10:37.844" v="2311" actId="20577"/>
          <ac:spMkLst>
            <pc:docMk/>
            <pc:sldMk cId="2795346570" sldId="332"/>
            <ac:spMk id="3" creationId="{2011BD56-0F17-BE9E-2292-45889E478EE5}"/>
          </ac:spMkLst>
        </pc:spChg>
      </pc:sldChg>
      <pc:sldChg chg="modSp add mod">
        <pc:chgData name="Chris Sowton" userId="b75a0b89fe49b026" providerId="LiveId" clId="{A2443456-E30B-405E-9F26-591FC7FEE3AA}" dt="2023-03-19T09:55:29.254" v="1582" actId="114"/>
        <pc:sldMkLst>
          <pc:docMk/>
          <pc:sldMk cId="2725881940" sldId="333"/>
        </pc:sldMkLst>
        <pc:spChg chg="mod">
          <ac:chgData name="Chris Sowton" userId="b75a0b89fe49b026" providerId="LiveId" clId="{A2443456-E30B-405E-9F26-591FC7FEE3AA}" dt="2023-03-19T09:55:29.254" v="1582" actId="114"/>
          <ac:spMkLst>
            <pc:docMk/>
            <pc:sldMk cId="2725881940" sldId="333"/>
            <ac:spMk id="2" creationId="{E9724CB6-1833-F63B-1213-CB07B43F3B8C}"/>
          </ac:spMkLst>
        </pc:spChg>
        <pc:spChg chg="mod">
          <ac:chgData name="Chris Sowton" userId="b75a0b89fe49b026" providerId="LiveId" clId="{A2443456-E30B-405E-9F26-591FC7FEE3AA}" dt="2023-03-19T09:51:21.005" v="1312" actId="6549"/>
          <ac:spMkLst>
            <pc:docMk/>
            <pc:sldMk cId="2725881940" sldId="333"/>
            <ac:spMk id="3" creationId="{2011BD56-0F17-BE9E-2292-45889E478EE5}"/>
          </ac:spMkLst>
        </pc:spChg>
      </pc:sldChg>
      <pc:sldChg chg="modSp add mod">
        <pc:chgData name="Chris Sowton" userId="b75a0b89fe49b026" providerId="LiveId" clId="{A2443456-E30B-405E-9F26-591FC7FEE3AA}" dt="2023-03-19T09:55:32.531" v="1583" actId="114"/>
        <pc:sldMkLst>
          <pc:docMk/>
          <pc:sldMk cId="3153959333" sldId="334"/>
        </pc:sldMkLst>
        <pc:spChg chg="mod">
          <ac:chgData name="Chris Sowton" userId="b75a0b89fe49b026" providerId="LiveId" clId="{A2443456-E30B-405E-9F26-591FC7FEE3AA}" dt="2023-03-19T09:55:32.531" v="1583" actId="114"/>
          <ac:spMkLst>
            <pc:docMk/>
            <pc:sldMk cId="3153959333" sldId="334"/>
            <ac:spMk id="2" creationId="{E9724CB6-1833-F63B-1213-CB07B43F3B8C}"/>
          </ac:spMkLst>
        </pc:spChg>
      </pc:sldChg>
      <pc:sldChg chg="modSp add mod ord">
        <pc:chgData name="Chris Sowton" userId="b75a0b89fe49b026" providerId="LiveId" clId="{A2443456-E30B-405E-9F26-591FC7FEE3AA}" dt="2023-03-19T10:11:54.930" v="2324" actId="255"/>
        <pc:sldMkLst>
          <pc:docMk/>
          <pc:sldMk cId="4195025183" sldId="335"/>
        </pc:sldMkLst>
        <pc:spChg chg="mod">
          <ac:chgData name="Chris Sowton" userId="b75a0b89fe49b026" providerId="LiveId" clId="{A2443456-E30B-405E-9F26-591FC7FEE3AA}" dt="2023-03-19T09:55:37.312" v="1584" actId="114"/>
          <ac:spMkLst>
            <pc:docMk/>
            <pc:sldMk cId="4195025183" sldId="335"/>
            <ac:spMk id="2" creationId="{E9724CB6-1833-F63B-1213-CB07B43F3B8C}"/>
          </ac:spMkLst>
        </pc:spChg>
        <pc:spChg chg="mod">
          <ac:chgData name="Chris Sowton" userId="b75a0b89fe49b026" providerId="LiveId" clId="{A2443456-E30B-405E-9F26-591FC7FEE3AA}" dt="2023-03-19T10:11:54.930" v="2324" actId="255"/>
          <ac:spMkLst>
            <pc:docMk/>
            <pc:sldMk cId="4195025183" sldId="335"/>
            <ac:spMk id="3" creationId="{2011BD56-0F17-BE9E-2292-45889E478EE5}"/>
          </ac:spMkLst>
        </pc:spChg>
      </pc:sldChg>
      <pc:sldChg chg="modSp add mod modAnim">
        <pc:chgData name="Chris Sowton" userId="b75a0b89fe49b026" providerId="LiveId" clId="{A2443456-E30B-405E-9F26-591FC7FEE3AA}" dt="2023-03-19T10:10:52.488" v="2318"/>
        <pc:sldMkLst>
          <pc:docMk/>
          <pc:sldMk cId="2846213729" sldId="336"/>
        </pc:sldMkLst>
        <pc:spChg chg="mod">
          <ac:chgData name="Chris Sowton" userId="b75a0b89fe49b026" providerId="LiveId" clId="{A2443456-E30B-405E-9F26-591FC7FEE3AA}" dt="2023-03-19T10:10:49.731" v="2317" actId="20577"/>
          <ac:spMkLst>
            <pc:docMk/>
            <pc:sldMk cId="2846213729" sldId="336"/>
            <ac:spMk id="3" creationId="{2011BD56-0F17-BE9E-2292-45889E478EE5}"/>
          </ac:spMkLst>
        </pc:spChg>
      </pc:sldChg>
    </pc:docChg>
  </pc:docChgLst>
  <pc:docChgLst>
    <pc:chgData name="Chris Sowton" userId="b75a0b89fe49b026" providerId="LiveId" clId="{9B209723-E859-450C-ADF5-6949D1D0B23A}"/>
    <pc:docChg chg="custSel delSld modSld">
      <pc:chgData name="Chris Sowton" userId="b75a0b89fe49b026" providerId="LiveId" clId="{9B209723-E859-450C-ADF5-6949D1D0B23A}" dt="2023-01-31T12:35:28.817" v="82" actId="5793"/>
      <pc:docMkLst>
        <pc:docMk/>
      </pc:docMkLst>
      <pc:sldChg chg="modSp mod">
        <pc:chgData name="Chris Sowton" userId="b75a0b89fe49b026" providerId="LiveId" clId="{9B209723-E859-450C-ADF5-6949D1D0B23A}" dt="2023-01-31T12:35:03.267" v="66" actId="5793"/>
        <pc:sldMkLst>
          <pc:docMk/>
          <pc:sldMk cId="437202649" sldId="282"/>
        </pc:sldMkLst>
        <pc:spChg chg="mod">
          <ac:chgData name="Chris Sowton" userId="b75a0b89fe49b026" providerId="LiveId" clId="{9B209723-E859-450C-ADF5-6949D1D0B23A}" dt="2023-01-31T12:35:03.267" v="66" actId="5793"/>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1-31T12:33:50.156" v="23" actId="313"/>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ldChg>
      <pc:sldChg chg="modSp mod">
        <pc:chgData name="Chris Sowton" userId="b75a0b89fe49b026" providerId="LiveId" clId="{9B209723-E859-450C-ADF5-6949D1D0B23A}" dt="2023-01-31T12:35:16.280" v="74" actId="5793"/>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1-31T12:35:28.817" v="82" actId="5793"/>
        <pc:sldMkLst>
          <pc:docMk/>
          <pc:sldMk cId="1939007607" sldId="314"/>
        </pc:sldMkLst>
        <pc:spChg chg="mod">
          <ac:chgData name="Chris Sowton" userId="b75a0b89fe49b026" providerId="LiveId" clId="{9B209723-E859-450C-ADF5-6949D1D0B23A}" dt="2023-01-31T12:35:22.560" v="78" actId="5793"/>
          <ac:spMkLst>
            <pc:docMk/>
            <pc:sldMk cId="1939007607" sldId="314"/>
            <ac:spMk id="2" creationId="{E9724CB6-1833-F63B-1213-CB07B43F3B8C}"/>
          </ac:spMkLst>
        </pc:spChg>
        <pc:spChg chg="mod">
          <ac:chgData name="Chris Sowton" userId="b75a0b89fe49b026" providerId="LiveId" clId="{9B209723-E859-450C-ADF5-6949D1D0B23A}" dt="2023-01-31T12:35:28.817" v="82" actId="5793"/>
          <ac:spMkLst>
            <pc:docMk/>
            <pc:sldMk cId="1939007607" sldId="314"/>
            <ac:spMk id="3" creationId="{2011BD56-0F17-BE9E-2292-45889E478EE5}"/>
          </ac:spMkLst>
        </pc:spChg>
      </pc:sldChg>
      <pc:sldChg chg="modSp mod">
        <pc:chgData name="Chris Sowton" userId="b75a0b89fe49b026" providerId="LiveId" clId="{9B209723-E859-450C-ADF5-6949D1D0B23A}" dt="2023-01-31T12:34:45.110" v="47" actId="5793"/>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pc:chgData name="Chris Sowton" userId="b75a0b89fe49b026" providerId="LiveId" clId="{9B209723-E859-450C-ADF5-6949D1D0B23A}" dt="2023-01-31T12:34:30.981" v="39" actId="5793"/>
        <pc:sldMkLst>
          <pc:docMk/>
          <pc:sldMk cId="2348072908" sldId="326"/>
        </pc:sldMkLst>
        <pc:spChg chg="mod">
          <ac:chgData name="Chris Sowton" userId="b75a0b89fe49b026" providerId="LiveId" clId="{9B209723-E859-450C-ADF5-6949D1D0B23A}" dt="2023-01-31T12:34:30.981" v="39" actId="5793"/>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1-31T12:34:41.347" v="43" actId="5793"/>
        <pc:sldMkLst>
          <pc:docMk/>
          <pc:sldMk cId="2854220930" sldId="330"/>
        </pc:sldMkLst>
        <pc:spChg chg="mod">
          <ac:chgData name="Chris Sowton" userId="b75a0b89fe49b026" providerId="LiveId" clId="{9B209723-E859-450C-ADF5-6949D1D0B23A}" dt="2023-01-31T12:34:41.347" v="43" actId="5793"/>
          <ac:spMkLst>
            <pc:docMk/>
            <pc:sldMk cId="2854220930" sldId="330"/>
            <ac:spMk id="3" creationId="{E7396F48-3BC9-1382-1CEA-E69C0084A7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19/03/2023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19/03/2023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dirty="0"/>
          </a:p>
        </p:txBody>
      </p:sp>
    </p:spTree>
    <p:extLst>
      <p:ext uri="{BB962C8B-B14F-4D97-AF65-F5344CB8AC3E}">
        <p14:creationId xmlns:p14="http://schemas.microsoft.com/office/powerpoint/2010/main" val="83062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look in the text, look online, or make a guess based on what sounds right.</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look in the text, look online, or make a guess based on what sounds right.</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75816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look in the text, look online, or make a guess based on what sounds right.</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dirty="0"/>
          </a:p>
        </p:txBody>
      </p:sp>
    </p:spTree>
    <p:extLst>
      <p:ext uri="{BB962C8B-B14F-4D97-AF65-F5344CB8AC3E}">
        <p14:creationId xmlns:p14="http://schemas.microsoft.com/office/powerpoint/2010/main" val="417114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145915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dirty="0"/>
          </a:p>
        </p:txBody>
      </p:sp>
    </p:spTree>
    <p:extLst>
      <p:ext uri="{BB962C8B-B14F-4D97-AF65-F5344CB8AC3E}">
        <p14:creationId xmlns:p14="http://schemas.microsoft.com/office/powerpoint/2010/main" val="195566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dirty="0"/>
          </a:p>
        </p:txBody>
      </p:sp>
    </p:spTree>
    <p:extLst>
      <p:ext uri="{BB962C8B-B14F-4D97-AF65-F5344CB8AC3E}">
        <p14:creationId xmlns:p14="http://schemas.microsoft.com/office/powerpoint/2010/main" val="43745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83062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cmillandictionary.com/dictionary/british/particular_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cmillandictionary.com/dictionary/british/particular_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cmillandictionary.com/dictionary/british/dat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a:xfrm>
            <a:off x="648000" y="2700000"/>
            <a:ext cx="5448000" cy="1800000"/>
          </a:xfrm>
        </p:spPr>
        <p:txBody>
          <a:bodyPr/>
          <a:lstStyle/>
          <a:p>
            <a:r>
              <a:rPr lang="en-GB" dirty="0"/>
              <a:t>What is English for Specific Purposes, and how is it different from General English?</a:t>
            </a:r>
            <a:endParaRPr lang="en-US" dirty="0"/>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a:xfrm>
            <a:off x="648000" y="4967999"/>
            <a:ext cx="5076000" cy="890359"/>
          </a:xfrm>
        </p:spPr>
        <p:txBody>
          <a:bodyPr/>
          <a:lstStyle/>
          <a:p>
            <a:endParaRPr lang="en-US" dirty="0"/>
          </a:p>
          <a:p>
            <a:endParaRPr lang="en-US" dirty="0"/>
          </a:p>
          <a:p>
            <a:endParaRPr lang="en-US" dirty="0"/>
          </a:p>
          <a:p>
            <a:r>
              <a:rPr lang="en-US" dirty="0"/>
              <a:t>March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“noun + </a:t>
            </a:r>
            <a:r>
              <a:rPr lang="en-GB" i="1" dirty="0"/>
              <a:t>analysis</a:t>
            </a:r>
            <a:r>
              <a:rPr lang="en-GB" dirty="0"/>
              <a:t>”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Nouns commonly used before analysis</a:t>
            </a:r>
            <a:r>
              <a:rPr lang="en-GB" b="0" dirty="0"/>
              <a:t>: content, cost-benefit, data, discourse, risk</a:t>
            </a:r>
          </a:p>
          <a:p>
            <a:r>
              <a:rPr lang="en-GB" b="0" i="1" dirty="0"/>
              <a:t>e.g. We need to do a proper </a:t>
            </a:r>
            <a:r>
              <a:rPr lang="en-GB" b="0" i="1" u="sng" dirty="0"/>
              <a:t>risk analysis </a:t>
            </a:r>
            <a:r>
              <a:rPr lang="en-GB" b="0" i="1" dirty="0"/>
              <a:t>before agreeing to the deal. </a:t>
            </a:r>
          </a:p>
          <a:p>
            <a:endParaRPr lang="en-GB" dirty="0"/>
          </a:p>
          <a:p>
            <a:endParaRPr lang="en-GB" dirty="0"/>
          </a:p>
          <a:p>
            <a:pPr algn="r"/>
            <a:r>
              <a:rPr lang="en-GB" sz="1600" b="0" dirty="0"/>
              <a:t>Source: </a:t>
            </a:r>
            <a:r>
              <a:rPr lang="en-GB" sz="1600" b="0" dirty="0">
                <a:hlinkClick r:id="rId3"/>
              </a:rPr>
              <a:t>https://www.macmillandictionary.com/dictionary/british/analysis#</a:t>
            </a:r>
            <a:r>
              <a:rPr lang="en-GB" sz="1600" b="0" dirty="0"/>
              <a:t> </a:t>
            </a:r>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72588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r>
              <a:rPr lang="en-GB" i="1" dirty="0"/>
              <a:t>particular</a:t>
            </a:r>
            <a:r>
              <a:rPr lang="en-GB" dirty="0"/>
              <a:t> + noun”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attention: </a:t>
            </a:r>
            <a:r>
              <a:rPr lang="en-GB" b="0" dirty="0"/>
              <a:t>attention, emphasis, focus, reference</a:t>
            </a:r>
          </a:p>
          <a:p>
            <a:r>
              <a:rPr lang="en-GB" b="0" i="1" dirty="0"/>
              <a:t>e.g. You need to pay </a:t>
            </a:r>
            <a:r>
              <a:rPr lang="en-GB" b="0" i="1" u="sng" dirty="0"/>
              <a:t>particular attention </a:t>
            </a:r>
            <a:r>
              <a:rPr lang="en-GB" b="0" i="1" dirty="0"/>
              <a:t>to this information. </a:t>
            </a:r>
          </a:p>
          <a:p>
            <a:endParaRPr lang="en-GB" b="0" dirty="0"/>
          </a:p>
          <a:p>
            <a:r>
              <a:rPr lang="en-GB" dirty="0"/>
              <a:t>interest or importance: </a:t>
            </a:r>
            <a:r>
              <a:rPr lang="en-GB" b="0" dirty="0"/>
              <a:t>concern, importance, interest, relevance, significance</a:t>
            </a:r>
          </a:p>
          <a:p>
            <a:r>
              <a:rPr lang="en-GB" b="0" i="1" dirty="0"/>
              <a:t>e.g. This issue is a </a:t>
            </a:r>
            <a:r>
              <a:rPr lang="en-GB" b="0" i="1" u="sng" dirty="0"/>
              <a:t>particular concern </a:t>
            </a:r>
            <a:r>
              <a:rPr lang="en-GB" b="0" i="1" dirty="0"/>
              <a:t>for me. </a:t>
            </a:r>
          </a:p>
          <a:p>
            <a:endParaRPr lang="en-GB" dirty="0"/>
          </a:p>
          <a:p>
            <a:endParaRPr lang="en-GB" dirty="0"/>
          </a:p>
          <a:p>
            <a:endParaRPr lang="en-GB" dirty="0"/>
          </a:p>
          <a:p>
            <a:pPr algn="r"/>
            <a:r>
              <a:rPr lang="en-GB" sz="1600" b="0" dirty="0"/>
              <a:t>Source: </a:t>
            </a:r>
            <a:r>
              <a:rPr lang="en-GB" sz="1600" b="0" dirty="0">
                <a:hlinkClick r:id="rId3"/>
              </a:rPr>
              <a:t>https://www.macmillandictionary.com/dictionary/british/particular_1</a:t>
            </a:r>
            <a:r>
              <a:rPr lang="en-GB" sz="1600" b="0" dirty="0"/>
              <a:t> </a:t>
            </a:r>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315395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“verb + </a:t>
            </a:r>
            <a:r>
              <a:rPr lang="en-GB" i="1" dirty="0"/>
              <a:t>data</a:t>
            </a:r>
            <a:r>
              <a:rPr lang="en-GB" dirty="0"/>
              <a:t>”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collect or keep data</a:t>
            </a:r>
            <a:r>
              <a:rPr lang="en-GB" b="0" dirty="0"/>
              <a:t>: capture, collect, contain, gather, hold, obtain, retrieve, store</a:t>
            </a:r>
          </a:p>
          <a:p>
            <a:r>
              <a:rPr lang="en-GB" dirty="0"/>
              <a:t>deal with or organize data</a:t>
            </a:r>
            <a:r>
              <a:rPr lang="en-GB" b="0" dirty="0"/>
              <a:t>: analyse, extract, handle, interpret, process, protect</a:t>
            </a:r>
          </a:p>
          <a:p>
            <a:r>
              <a:rPr lang="en-GB" dirty="0"/>
              <a:t>look at or use data</a:t>
            </a:r>
            <a:r>
              <a:rPr lang="en-GB" b="0" dirty="0"/>
              <a:t>: access, use</a:t>
            </a:r>
          </a:p>
          <a:p>
            <a:r>
              <a:rPr lang="en-GB" dirty="0"/>
              <a:t>move data</a:t>
            </a:r>
            <a:r>
              <a:rPr lang="en-GB" b="0" dirty="0"/>
              <a:t>: download, send, transfer, transmit</a:t>
            </a:r>
          </a:p>
          <a:p>
            <a:r>
              <a:rPr lang="en-GB" dirty="0"/>
              <a:t>give or show data</a:t>
            </a:r>
            <a:r>
              <a:rPr lang="en-GB" b="0" dirty="0"/>
              <a:t>: display, generate, present, provide, supply</a:t>
            </a:r>
          </a:p>
          <a:p>
            <a:r>
              <a:rPr lang="en-GB" dirty="0"/>
              <a:t>put data in</a:t>
            </a:r>
            <a:r>
              <a:rPr lang="en-GB" b="0" dirty="0"/>
              <a:t>: enter, input, key in, record</a:t>
            </a:r>
          </a:p>
          <a:p>
            <a:r>
              <a:rPr lang="en-GB" b="0" i="1" dirty="0"/>
              <a:t>e.g. After we entered the data, we analysed it.</a:t>
            </a:r>
          </a:p>
          <a:p>
            <a:endParaRPr lang="en-GB" sz="1200" dirty="0"/>
          </a:p>
          <a:p>
            <a:pPr algn="r"/>
            <a:r>
              <a:rPr lang="en-GB" sz="1600" b="0" dirty="0"/>
              <a:t>Source: </a:t>
            </a:r>
            <a:r>
              <a:rPr lang="en-GB" sz="1600" b="0" dirty="0">
                <a:hlinkClick r:id="rId3"/>
              </a:rPr>
              <a:t>https://www.macmillandictionary.com/dictionary/british/data#</a:t>
            </a:r>
            <a:endParaRPr lang="en-GB" sz="1600" b="0"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19502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5018855"/>
          </a:xfrm>
        </p:spPr>
        <p:txBody>
          <a:bodyPr/>
          <a:lstStyle/>
          <a:p>
            <a:pPr algn="l"/>
            <a:r>
              <a:rPr lang="en-GB" b="0" dirty="0"/>
              <a:t>1. What is the focus of Specialist Language Courses?</a:t>
            </a:r>
          </a:p>
          <a:p>
            <a:pPr algn="l"/>
            <a:r>
              <a:rPr lang="en-GB" b="0" dirty="0"/>
              <a:t>2. Why is medical English a rapidly growing field?</a:t>
            </a:r>
          </a:p>
          <a:p>
            <a:pPr algn="l"/>
            <a:r>
              <a:rPr lang="en-GB" b="0" dirty="0"/>
              <a:t>3. Why is it important for language teachers to understand the medical field?</a:t>
            </a:r>
          </a:p>
          <a:p>
            <a:pPr algn="l"/>
            <a:r>
              <a:rPr lang="en-GB" b="0" dirty="0"/>
              <a:t>4. What are some challenges faced by healthcare professionals who need to communicate in English?</a:t>
            </a:r>
          </a:p>
          <a:p>
            <a:pPr algn="l"/>
            <a:r>
              <a:rPr lang="en-GB" b="0" dirty="0"/>
              <a:t>5. What are some of the subjects covered in Specialist Language Courses?</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200" b="0" i="0" dirty="0">
                <a:solidFill>
                  <a:schemeClr val="tx1"/>
                </a:solidFill>
                <a:effectLst/>
              </a:rPr>
              <a:t>I’m Chris Moore founder and managing director of Specialist Language Courses, we work in medical English, in particular, working with education institutions, but also healthcare employers around the world. So medical English is a rapidly growing base in the sense that healthcare is a very internationalised world and in English is really the lingua franca. During the pandemic, that kind of internationalisation really accelerated because research news, drug therapies, everything was being done in English, the language itself reflects the technical society of the healthcare so in terms of symptoms, diagnoses, treatments, so the vocabulary is very much very common among healthcare professionals, but not so common among us as language teachers, so our teachers have to really get to understand the space quite quickly when they're working with healthcare, both students and professionals. So the world of medical terminology is a very big one. In terms of the way that language is used, clinical communication does have its own demands. So if you're a doctor or a nurse, and you're working with patients and their families, the kinds of stresses that you're under in order to deliver what can be very difficult news in a way that lands right is very difficult for a first language speaker let alone if you're doing it in another language. If we look at the kind of global healthcare workforce, you see how mobile it is. So you go to any hospital in London, for example, there are doctors, nurses, pharmacists, you name it from every corner of the world, and they're all working in English. And they're all communicating in English on quite complex subjects in quite a high-stress, high-stakes situations and therefore they need the language to do that. The language and the communication skills. So communication skills, in a sense of giving information or gathering information or eliciting information, whatever it happens to be, is also a fundamental part of medical English. So a lot of work that we do is around that kind of functional side of language, as well as teaching grammar, and the kind of building blocks of vocab and so on. I mean, grammar is an interesting one. I mean, there's a real need for accurate grammar when you're working in healthcare. So, you know, writing a piece of research, you've got to get it right, it’s a very high-level piece of work and to do it in English, in your second language is hard. So we build in that kind of thing, so grammar, academic English, but very much within a healthcare context. And so you've got to look at what's happening in those spaces. And that's got to be then reflected into the lessons. So the teachers that we work with you most of them do not have a medical background. I mean, a small number do so x nurses, x doctors and that's great. But those that don't really have to kind of get under the skin of the subject and that has its challenges. And so we find that the English teachers who work with us stick with us, they really enjoy the work that they do, but it does take a while to get on top of the language and to understand the kind of, again, we come back to clinical communication to understand the scenarios that their students are working in. And if you're a pharmacist its going to be different to being a nurse, it’s going to be different to being a doctor going to be different to being a GP or a consultant. So it is important to get under the skin of that and we spend quite a lot of time working with our teachers in order to support them to do so.</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15</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7550603" cy="4011724"/>
          </a:xfrm>
        </p:spPr>
        <p:txBody>
          <a:bodyPr/>
          <a:lstStyle/>
          <a:p>
            <a:pPr>
              <a:buFont typeface="+mj-lt"/>
              <a:buAutoNum type="arabicPeriod"/>
            </a:pPr>
            <a:r>
              <a:rPr lang="en-GB" sz="1400" b="0" dirty="0"/>
              <a:t> Specialist Language Courses focuses on medical English, particularly working with education institutions and healthcare employers worldwide.</a:t>
            </a:r>
          </a:p>
          <a:p>
            <a:pPr>
              <a:buFont typeface="+mj-lt"/>
              <a:buAutoNum type="arabicPeriod"/>
            </a:pPr>
            <a:r>
              <a:rPr lang="en-GB" sz="1400" b="0" dirty="0"/>
              <a:t> Medical English is a rapidly growing field because healthcare is a very internationalized world, and English is the lingua franca. During the pandemic, internationalization accelerated because research news, drug therapies, and everything was being done in English.</a:t>
            </a:r>
          </a:p>
          <a:p>
            <a:pPr>
              <a:buFont typeface="+mj-lt"/>
              <a:buAutoNum type="arabicPeriod"/>
            </a:pPr>
            <a:r>
              <a:rPr lang="en-GB" sz="1400" b="0" dirty="0"/>
              <a:t> It is important for language teachers to understand the medical field because the vocabulary used in the medical field is very common among healthcare professionals, but not so common among language teachers. Teachers need to understand medical terminology and clinical communication to effectively teach medical English.</a:t>
            </a:r>
          </a:p>
          <a:p>
            <a:pPr>
              <a:buFont typeface="+mj-lt"/>
              <a:buAutoNum type="arabicPeriod"/>
            </a:pPr>
            <a:r>
              <a:rPr lang="en-GB" sz="1400" b="0" dirty="0"/>
              <a:t>Healthcare professionals who need to communicate in English face the challenge of accurately communicating technical information related to symptoms, diagnoses, and treatments, especially in high-stress, high-stakes situations. They also need to have strong communication skills to give and gather information effectively.</a:t>
            </a:r>
          </a:p>
          <a:p>
            <a:pPr algn="l"/>
            <a:r>
              <a:rPr lang="en-GB" sz="1400" b="0" dirty="0"/>
              <a:t>5. Specialist Language Courses cover grammar, academic English, and functional language skills such as communication, all within a healthcare context. The courses also take into consideration the different scenarios that healthcare professionals face depending on their role, such as pharmacists, nurses, doctors, GPs, or consultants.</a:t>
            </a:r>
          </a:p>
          <a:p>
            <a:pPr>
              <a:buFont typeface="+mj-lt"/>
              <a:buAutoNum type="arabicPeriod"/>
            </a:pPr>
            <a:endParaRPr lang="en-GB" sz="1400" b="0" dirty="0"/>
          </a:p>
          <a:p>
            <a:pPr algn="l">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16</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dirty="0"/>
              <a:t>Answers</a:t>
            </a:r>
          </a:p>
        </p:txBody>
      </p:sp>
    </p:spTree>
    <p:extLst>
      <p:ext uri="{BB962C8B-B14F-4D97-AF65-F5344CB8AC3E}">
        <p14:creationId xmlns:p14="http://schemas.microsoft.com/office/powerpoint/2010/main" val="348770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a:xfrm>
            <a:off x="648000" y="1728000"/>
            <a:ext cx="5448000" cy="1440000"/>
          </a:xfrm>
        </p:spPr>
        <p:txBody>
          <a:bodyPr/>
          <a:lstStyle/>
          <a:p>
            <a:r>
              <a:rPr lang="en-GB" dirty="0"/>
              <a:t>What is English for Specific Purposes, and how is it different from General English?</a:t>
            </a:r>
            <a:endParaRPr lang="en-US" dirty="0"/>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What do you think is the difference between ‘English for Specific Purposes’ and General English?</a:t>
            </a:r>
          </a:p>
          <a:p>
            <a:pPr lvl="3"/>
            <a:r>
              <a:rPr lang="en-GB" dirty="0"/>
              <a:t>How easy or difficult do you think it would be to move between ‘specific English’ and ‘general English’?</a:t>
            </a:r>
          </a:p>
          <a:p>
            <a:pPr lvl="3"/>
            <a:r>
              <a:rPr lang="en-GB" dirty="0"/>
              <a:t>Have you ever studied English for Specific Purposes? If ‘yes’, what was the experience like? If ‘no’, what kind of ESP do you think you would like to study?</a:t>
            </a:r>
          </a:p>
          <a:p>
            <a:pPr lvl="3"/>
            <a:r>
              <a:rPr lang="en-GB" dirty="0"/>
              <a:t>What do you think would be the main features of (a) Medical English; (b) Aviation English; (c) English for Fashion; and (d) English for Islamic Studies?</a:t>
            </a:r>
          </a:p>
          <a:p>
            <a:pPr lvl="3"/>
            <a:endParaRPr lang="en-GB" dirty="0"/>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Prefixes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37366" y="1296000"/>
            <a:ext cx="8834203" cy="4716000"/>
          </a:xfrm>
        </p:spPr>
        <p:txBody>
          <a:bodyPr/>
          <a:lstStyle/>
          <a:p>
            <a:r>
              <a:rPr lang="en-GB" dirty="0"/>
              <a:t>1. What does the prefix ‘trans’ refer to, as in the sentences below. What other words do you know which begin with this prefix?</a:t>
            </a:r>
          </a:p>
          <a:p>
            <a:pPr marL="285750" indent="-285750">
              <a:buFont typeface="Wingdings" panose="05000000000000000000" pitchFamily="2" charset="2"/>
              <a:buChar char="§"/>
            </a:pPr>
            <a:r>
              <a:rPr lang="en-GB" sz="1800" b="0" dirty="0">
                <a:solidFill>
                  <a:srgbClr val="222222"/>
                </a:solidFill>
                <a:highlight>
                  <a:srgbClr val="FFFFFF"/>
                </a:highlight>
                <a:ea typeface="Calibri" panose="020F0502020204030204" pitchFamily="34" charset="0"/>
              </a:rPr>
              <a:t>You indicate that you finish your </a:t>
            </a:r>
            <a:r>
              <a:rPr lang="en-GB" sz="1800" dirty="0">
                <a:solidFill>
                  <a:srgbClr val="222222"/>
                </a:solidFill>
                <a:highlight>
                  <a:srgbClr val="FFFFFF"/>
                </a:highlight>
                <a:ea typeface="Calibri" panose="020F0502020204030204" pitchFamily="34" charset="0"/>
              </a:rPr>
              <a:t>transmission</a:t>
            </a:r>
            <a:r>
              <a:rPr lang="en-GB" sz="1800" b="0" dirty="0">
                <a:solidFill>
                  <a:srgbClr val="222222"/>
                </a:solidFill>
                <a:highlight>
                  <a:srgbClr val="FFFFFF"/>
                </a:highlight>
                <a:ea typeface="Calibri" panose="020F0502020204030204" pitchFamily="34" charset="0"/>
              </a:rPr>
              <a:t> by giving basically your name</a:t>
            </a:r>
          </a:p>
          <a:p>
            <a:pPr marL="285750" indent="-285750">
              <a:buFont typeface="Wingdings" panose="05000000000000000000" pitchFamily="2" charset="2"/>
              <a:buChar char="§"/>
            </a:pPr>
            <a:r>
              <a:rPr lang="en-GB" sz="1800" b="0" dirty="0">
                <a:solidFill>
                  <a:srgbClr val="222222"/>
                </a:solidFill>
                <a:effectLst/>
                <a:highlight>
                  <a:srgbClr val="FFFFFF"/>
                </a:highlight>
                <a:ea typeface="Calibri" panose="020F0502020204030204" pitchFamily="34" charset="0"/>
              </a:rPr>
              <a:t>To understand the different terms or how they </a:t>
            </a:r>
            <a:r>
              <a:rPr lang="en-GB" sz="1800" dirty="0">
                <a:solidFill>
                  <a:srgbClr val="222222"/>
                </a:solidFill>
                <a:effectLst/>
                <a:highlight>
                  <a:srgbClr val="FFFFFF"/>
                </a:highlight>
                <a:ea typeface="Calibri" panose="020F0502020204030204" pitchFamily="34" charset="0"/>
              </a:rPr>
              <a:t>translate</a:t>
            </a:r>
            <a:r>
              <a:rPr lang="en-GB" sz="1800" b="0" dirty="0">
                <a:solidFill>
                  <a:srgbClr val="222222"/>
                </a:solidFill>
                <a:effectLst/>
                <a:highlight>
                  <a:srgbClr val="FFFFFF"/>
                </a:highlight>
                <a:ea typeface="Calibri" panose="020F0502020204030204" pitchFamily="34" charset="0"/>
              </a:rPr>
              <a:t> differently </a:t>
            </a:r>
          </a:p>
          <a:p>
            <a:pPr marL="285750" indent="-285750">
              <a:buFont typeface="Wingdings" panose="05000000000000000000" pitchFamily="2" charset="2"/>
              <a:buChar char="§"/>
            </a:pPr>
            <a:r>
              <a:rPr lang="en-GB" sz="1800" b="0" dirty="0">
                <a:solidFill>
                  <a:srgbClr val="222222"/>
                </a:solidFill>
                <a:highlight>
                  <a:srgbClr val="FFFFFF"/>
                </a:highlight>
                <a:ea typeface="Calibri" panose="020F0502020204030204" pitchFamily="34" charset="0"/>
              </a:rPr>
              <a:t>S</a:t>
            </a:r>
            <a:r>
              <a:rPr lang="en-GB" sz="1800" b="0" dirty="0">
                <a:solidFill>
                  <a:srgbClr val="222222"/>
                </a:solidFill>
                <a:effectLst/>
                <a:highlight>
                  <a:srgbClr val="FFFFFF"/>
                </a:highlight>
                <a:ea typeface="Calibri" panose="020F0502020204030204" pitchFamily="34" charset="0"/>
              </a:rPr>
              <a:t>o that can </a:t>
            </a:r>
            <a:r>
              <a:rPr lang="en-GB" sz="1800" dirty="0">
                <a:solidFill>
                  <a:srgbClr val="222222"/>
                </a:solidFill>
                <a:effectLst/>
                <a:highlight>
                  <a:srgbClr val="FFFFFF"/>
                </a:highlight>
                <a:ea typeface="Calibri" panose="020F0502020204030204" pitchFamily="34" charset="0"/>
              </a:rPr>
              <a:t>transfer</a:t>
            </a:r>
            <a:r>
              <a:rPr lang="en-GB" sz="1800" b="0" dirty="0">
                <a:solidFill>
                  <a:srgbClr val="222222"/>
                </a:solidFill>
                <a:effectLst/>
                <a:highlight>
                  <a:srgbClr val="FFFFFF"/>
                </a:highlight>
                <a:ea typeface="Calibri" panose="020F0502020204030204" pitchFamily="34" charset="0"/>
              </a:rPr>
              <a:t> into materials and teaching practices</a:t>
            </a:r>
          </a:p>
          <a:p>
            <a:endParaRPr lang="en-GB" sz="1800" b="0" dirty="0">
              <a:solidFill>
                <a:srgbClr val="222222"/>
              </a:solidFill>
              <a:highlight>
                <a:srgbClr val="FFFFFF"/>
              </a:highlight>
              <a:ea typeface="Calibri" panose="020F0502020204030204" pitchFamily="34" charset="0"/>
            </a:endParaRPr>
          </a:p>
          <a:p>
            <a:r>
              <a:rPr lang="en-GB" dirty="0"/>
              <a:t>Answers</a:t>
            </a:r>
          </a:p>
          <a:p>
            <a:r>
              <a:rPr lang="en-GB" sz="1800" b="0" dirty="0">
                <a:solidFill>
                  <a:srgbClr val="222222"/>
                </a:solidFill>
                <a:highlight>
                  <a:srgbClr val="FFFFFF"/>
                </a:highlight>
                <a:ea typeface="Calibri" panose="020F0502020204030204" pitchFamily="34" charset="0"/>
              </a:rPr>
              <a:t>The prefix ‘trans’ is connected to ideas like “across” and through”. </a:t>
            </a:r>
          </a:p>
          <a:p>
            <a:r>
              <a:rPr lang="en-GB" sz="1800" b="0" dirty="0">
                <a:solidFill>
                  <a:srgbClr val="222222"/>
                </a:solidFill>
                <a:highlight>
                  <a:srgbClr val="FFFFFF"/>
                </a:highlight>
                <a:ea typeface="Calibri" panose="020F0502020204030204" pitchFamily="34" charset="0"/>
              </a:rPr>
              <a:t>Other words beginning trans include: transportation; translucent; transparent; transform; transatlantic; trajectory; transsexual; and transverse.</a:t>
            </a:r>
            <a:endParaRPr lang="en-GB" sz="1800" dirty="0"/>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Prefixes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37366" y="1296000"/>
            <a:ext cx="8834203" cy="4716000"/>
          </a:xfrm>
        </p:spPr>
        <p:txBody>
          <a:bodyPr/>
          <a:lstStyle/>
          <a:p>
            <a:r>
              <a:rPr lang="en-GB" dirty="0"/>
              <a:t>2. What does the prefix ‘pre’ refer to, as in the sentences below. What other words do you know which begin with this prefix?</a:t>
            </a:r>
          </a:p>
          <a:p>
            <a:pPr marL="285750" indent="-285750">
              <a:buFont typeface="Wingdings" panose="05000000000000000000" pitchFamily="2" charset="2"/>
              <a:buChar char="§"/>
            </a:pPr>
            <a:r>
              <a:rPr lang="en-GB" sz="1800" b="0" dirty="0">
                <a:solidFill>
                  <a:srgbClr val="222222"/>
                </a:solidFill>
                <a:highlight>
                  <a:srgbClr val="FFFFFF"/>
                </a:highlight>
                <a:ea typeface="Calibri" panose="020F0502020204030204" pitchFamily="34" charset="0"/>
              </a:rPr>
              <a:t>T</a:t>
            </a:r>
            <a:r>
              <a:rPr lang="en-GB" sz="1800" b="0" dirty="0">
                <a:solidFill>
                  <a:srgbClr val="222222"/>
                </a:solidFill>
                <a:effectLst/>
                <a:highlight>
                  <a:srgbClr val="FFFFFF"/>
                </a:highlight>
                <a:ea typeface="Calibri" panose="020F0502020204030204" pitchFamily="34" charset="0"/>
              </a:rPr>
              <a:t>here's a lot of interest in for example, oral presentations in academics to </a:t>
            </a:r>
            <a:r>
              <a:rPr lang="en-GB" sz="1800" dirty="0">
                <a:solidFill>
                  <a:srgbClr val="222222"/>
                </a:solidFill>
                <a:effectLst/>
                <a:highlight>
                  <a:srgbClr val="FFFFFF"/>
                </a:highlight>
                <a:ea typeface="Calibri" panose="020F0502020204030204" pitchFamily="34" charset="0"/>
              </a:rPr>
              <a:t>prepare</a:t>
            </a:r>
            <a:r>
              <a:rPr lang="en-GB" sz="1800" b="0" dirty="0">
                <a:solidFill>
                  <a:srgbClr val="222222"/>
                </a:solidFill>
                <a:effectLst/>
                <a:highlight>
                  <a:srgbClr val="FFFFFF"/>
                </a:highlight>
                <a:ea typeface="Calibri" panose="020F0502020204030204" pitchFamily="34" charset="0"/>
              </a:rPr>
              <a:t> for those</a:t>
            </a:r>
          </a:p>
          <a:p>
            <a:pPr marL="285750" indent="-285750">
              <a:buFont typeface="Wingdings" panose="05000000000000000000" pitchFamily="2" charset="2"/>
              <a:buChar char="§"/>
            </a:pPr>
            <a:r>
              <a:rPr lang="en-GB" sz="1800" b="0" dirty="0">
                <a:solidFill>
                  <a:srgbClr val="222222"/>
                </a:solidFill>
                <a:effectLst/>
                <a:highlight>
                  <a:srgbClr val="FFFFFF"/>
                </a:highlight>
                <a:ea typeface="Calibri" panose="020F0502020204030204" pitchFamily="34" charset="0"/>
              </a:rPr>
              <a:t>‘For 2000’ was interpreted as ‘42000’ rather than the </a:t>
            </a:r>
            <a:r>
              <a:rPr lang="en-GB" sz="1800" dirty="0">
                <a:solidFill>
                  <a:srgbClr val="222222"/>
                </a:solidFill>
                <a:effectLst/>
                <a:highlight>
                  <a:srgbClr val="FFFFFF"/>
                </a:highlight>
                <a:ea typeface="Calibri" panose="020F0502020204030204" pitchFamily="34" charset="0"/>
              </a:rPr>
              <a:t>preposition</a:t>
            </a:r>
            <a:r>
              <a:rPr lang="en-GB" sz="1800" b="0" dirty="0">
                <a:solidFill>
                  <a:srgbClr val="222222"/>
                </a:solidFill>
                <a:effectLst/>
                <a:highlight>
                  <a:srgbClr val="FFFFFF"/>
                </a:highlight>
                <a:ea typeface="Calibri" panose="020F0502020204030204" pitchFamily="34" charset="0"/>
              </a:rPr>
              <a:t> ‘for’</a:t>
            </a:r>
          </a:p>
          <a:p>
            <a:endParaRPr lang="en-GB" dirty="0"/>
          </a:p>
          <a:p>
            <a:r>
              <a:rPr lang="en-GB" dirty="0"/>
              <a:t>Answers</a:t>
            </a:r>
          </a:p>
          <a:p>
            <a:r>
              <a:rPr lang="en-GB" sz="1800" b="0" dirty="0">
                <a:solidFill>
                  <a:srgbClr val="222222"/>
                </a:solidFill>
                <a:highlight>
                  <a:srgbClr val="FFFFFF"/>
                </a:highlight>
                <a:ea typeface="Calibri" panose="020F0502020204030204" pitchFamily="34" charset="0"/>
              </a:rPr>
              <a:t>The prefix ‘pre’ is connected to things that happen ‘before’ something else</a:t>
            </a:r>
          </a:p>
          <a:p>
            <a:r>
              <a:rPr lang="en-GB" sz="1800" b="0" dirty="0">
                <a:solidFill>
                  <a:srgbClr val="222222"/>
                </a:solidFill>
                <a:highlight>
                  <a:srgbClr val="FFFFFF"/>
                </a:highlight>
                <a:ea typeface="Calibri" panose="020F0502020204030204" pitchFamily="34" charset="0"/>
              </a:rPr>
              <a:t>Other words beginning pre include: prefix (!), prevent; preview; predict; precaution; prefer; precipitate; precursor; preamble; predominant; and preliminary.</a:t>
            </a:r>
            <a:endParaRPr lang="en-GB" sz="1800"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7953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Prefixes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37366" y="1296000"/>
            <a:ext cx="8834203" cy="4716000"/>
          </a:xfrm>
        </p:spPr>
        <p:txBody>
          <a:bodyPr/>
          <a:lstStyle/>
          <a:p>
            <a:r>
              <a:rPr lang="en-GB" dirty="0"/>
              <a:t>3. What does the prefix ‘inter’ refer to, as in the sentences below. What other words do you know which begin with this prefix?</a:t>
            </a:r>
          </a:p>
          <a:p>
            <a:pPr marL="285750" indent="-285750">
              <a:buFont typeface="Wingdings" panose="05000000000000000000" pitchFamily="2" charset="2"/>
              <a:buChar char="§"/>
            </a:pPr>
            <a:r>
              <a:rPr lang="en-GB" sz="1800" b="0" dirty="0">
                <a:solidFill>
                  <a:srgbClr val="222222"/>
                </a:solidFill>
                <a:effectLst/>
                <a:highlight>
                  <a:srgbClr val="FFFFFF"/>
                </a:highlight>
                <a:ea typeface="Calibri" panose="020F0502020204030204" pitchFamily="34" charset="0"/>
              </a:rPr>
              <a:t>The </a:t>
            </a:r>
            <a:r>
              <a:rPr lang="en-GB" sz="1800" dirty="0">
                <a:solidFill>
                  <a:srgbClr val="222222"/>
                </a:solidFill>
                <a:effectLst/>
                <a:highlight>
                  <a:srgbClr val="FFFFFF"/>
                </a:highlight>
                <a:ea typeface="Calibri" panose="020F0502020204030204" pitchFamily="34" charset="0"/>
              </a:rPr>
              <a:t>interaction</a:t>
            </a:r>
            <a:r>
              <a:rPr lang="en-GB" sz="1800" b="0" dirty="0">
                <a:solidFill>
                  <a:srgbClr val="222222"/>
                </a:solidFill>
                <a:effectLst/>
                <a:highlight>
                  <a:srgbClr val="FFFFFF"/>
                </a:highlight>
                <a:ea typeface="Calibri" panose="020F0502020204030204" pitchFamily="34" charset="0"/>
              </a:rPr>
              <a:t> between those different languages </a:t>
            </a:r>
          </a:p>
          <a:p>
            <a:pPr marL="285750" indent="-285750">
              <a:buFont typeface="Wingdings" panose="05000000000000000000" pitchFamily="2" charset="2"/>
              <a:buChar char="§"/>
            </a:pPr>
            <a:r>
              <a:rPr lang="en-GB" sz="1800" dirty="0">
                <a:solidFill>
                  <a:srgbClr val="222222"/>
                </a:solidFill>
                <a:highlight>
                  <a:srgbClr val="FFFFFF"/>
                </a:highlight>
                <a:ea typeface="Calibri" panose="020F0502020204030204" pitchFamily="34" charset="0"/>
              </a:rPr>
              <a:t>I</a:t>
            </a:r>
            <a:r>
              <a:rPr lang="en-GB" sz="1800" dirty="0">
                <a:solidFill>
                  <a:srgbClr val="222222"/>
                </a:solidFill>
                <a:effectLst/>
                <a:highlight>
                  <a:srgbClr val="FFFFFF"/>
                </a:highlight>
                <a:ea typeface="Calibri" panose="020F0502020204030204" pitchFamily="34" charset="0"/>
              </a:rPr>
              <a:t>nternational</a:t>
            </a:r>
            <a:r>
              <a:rPr lang="en-GB" sz="1800" b="0" dirty="0">
                <a:solidFill>
                  <a:srgbClr val="222222"/>
                </a:solidFill>
                <a:effectLst/>
                <a:highlight>
                  <a:srgbClr val="FFFFFF"/>
                </a:highlight>
                <a:ea typeface="Calibri" panose="020F0502020204030204" pitchFamily="34" charset="0"/>
              </a:rPr>
              <a:t> exams like TOEFL or IELTS </a:t>
            </a:r>
          </a:p>
          <a:p>
            <a:pPr marL="285750" indent="-285750">
              <a:buFont typeface="Wingdings" panose="05000000000000000000" pitchFamily="2" charset="2"/>
              <a:buChar char="§"/>
            </a:pPr>
            <a:r>
              <a:rPr lang="en-GB" sz="1800" dirty="0">
                <a:solidFill>
                  <a:srgbClr val="222222"/>
                </a:solidFill>
                <a:effectLst/>
                <a:highlight>
                  <a:srgbClr val="FFFFFF"/>
                </a:highlight>
                <a:ea typeface="Calibri" panose="020F0502020204030204" pitchFamily="34" charset="0"/>
              </a:rPr>
              <a:t>Interfaith</a:t>
            </a:r>
            <a:r>
              <a:rPr lang="en-GB" sz="1800" b="0" dirty="0">
                <a:solidFill>
                  <a:srgbClr val="222222"/>
                </a:solidFill>
                <a:effectLst/>
                <a:highlight>
                  <a:srgbClr val="FFFFFF"/>
                </a:highlight>
                <a:ea typeface="Calibri" panose="020F0502020204030204" pitchFamily="34" charset="0"/>
              </a:rPr>
              <a:t> dialogue </a:t>
            </a:r>
          </a:p>
          <a:p>
            <a:endParaRPr lang="en-GB" dirty="0"/>
          </a:p>
          <a:p>
            <a:r>
              <a:rPr lang="en-GB" dirty="0"/>
              <a:t>Answers</a:t>
            </a:r>
          </a:p>
          <a:p>
            <a:r>
              <a:rPr lang="en-GB" sz="1800" b="0" dirty="0">
                <a:solidFill>
                  <a:srgbClr val="222222"/>
                </a:solidFill>
                <a:highlight>
                  <a:srgbClr val="FFFFFF"/>
                </a:highlight>
                <a:ea typeface="Calibri" panose="020F0502020204030204" pitchFamily="34" charset="0"/>
              </a:rPr>
              <a:t>The prefix ‘inter’ is connected to things that happen ‘between’, ‘among’, ‘during’ or ‘together’</a:t>
            </a:r>
          </a:p>
          <a:p>
            <a:r>
              <a:rPr lang="en-GB" sz="1800" b="0" dirty="0">
                <a:solidFill>
                  <a:srgbClr val="222222"/>
                </a:solidFill>
                <a:highlight>
                  <a:srgbClr val="FFFFFF"/>
                </a:highlight>
                <a:ea typeface="Calibri" panose="020F0502020204030204" pitchFamily="34" charset="0"/>
              </a:rPr>
              <a:t>Other words beginning pre include: internet; intersect; intermission interact; interim; interjection; interrupt; internal; and interview. </a:t>
            </a:r>
            <a:endParaRPr lang="en-GB" sz="1800"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8462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Collocations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512000"/>
            <a:ext cx="8584135" cy="4500000"/>
          </a:xfrm>
        </p:spPr>
        <p:txBody>
          <a:bodyPr/>
          <a:lstStyle/>
          <a:p>
            <a:r>
              <a:rPr lang="en-GB" dirty="0"/>
              <a:t>A collocation is a word which commonly appears with another word, at a high rate of frequency. </a:t>
            </a:r>
          </a:p>
          <a:p>
            <a:r>
              <a:rPr lang="en-GB" dirty="0"/>
              <a:t>Some examples from the text: </a:t>
            </a:r>
          </a:p>
          <a:p>
            <a:endParaRPr lang="en-GB" sz="1200" dirty="0"/>
          </a:p>
          <a:p>
            <a:pPr marL="342900" indent="-342900">
              <a:buFont typeface="+mj-lt"/>
              <a:buAutoNum type="arabicPeriod"/>
            </a:pPr>
            <a:r>
              <a:rPr lang="en-GB" sz="1800" b="0" dirty="0">
                <a:solidFill>
                  <a:srgbClr val="000000"/>
                </a:solidFill>
              </a:rPr>
              <a:t>There should be a </a:t>
            </a:r>
            <a:r>
              <a:rPr lang="en-GB" sz="1800" b="0" u="sng" dirty="0">
                <a:solidFill>
                  <a:srgbClr val="000000"/>
                </a:solidFill>
              </a:rPr>
              <a:t>needs analysis </a:t>
            </a:r>
            <a:r>
              <a:rPr lang="en-GB" sz="1800" b="0" dirty="0">
                <a:solidFill>
                  <a:srgbClr val="000000"/>
                </a:solidFill>
              </a:rPr>
              <a:t>that considers the stakeholders and the needs of the students.</a:t>
            </a:r>
          </a:p>
          <a:p>
            <a:pPr marL="342900" indent="-342900">
              <a:buFont typeface="+mj-lt"/>
              <a:buAutoNum type="arabicPeriod"/>
            </a:pPr>
            <a:r>
              <a:rPr lang="en-GB" sz="1800" b="0" dirty="0">
                <a:solidFill>
                  <a:srgbClr val="000000"/>
                </a:solidFill>
              </a:rPr>
              <a:t>A group of learners, that need this </a:t>
            </a:r>
            <a:r>
              <a:rPr lang="en-GB" sz="1800" b="0" u="sng" dirty="0">
                <a:solidFill>
                  <a:srgbClr val="000000"/>
                </a:solidFill>
              </a:rPr>
              <a:t>particular skill </a:t>
            </a:r>
            <a:r>
              <a:rPr lang="en-GB" sz="1800" b="0" dirty="0">
                <a:solidFill>
                  <a:srgbClr val="000000"/>
                </a:solidFill>
              </a:rPr>
              <a:t>or this </a:t>
            </a:r>
            <a:r>
              <a:rPr lang="en-GB" sz="1800" b="0" u="sng" dirty="0">
                <a:solidFill>
                  <a:srgbClr val="000000"/>
                </a:solidFill>
              </a:rPr>
              <a:t>particular purpose</a:t>
            </a:r>
            <a:r>
              <a:rPr lang="en-GB" sz="1800" b="0" dirty="0">
                <a:solidFill>
                  <a:srgbClr val="000000"/>
                </a:solidFill>
              </a:rPr>
              <a:t>.</a:t>
            </a:r>
          </a:p>
          <a:p>
            <a:pPr marL="342900" indent="-342900">
              <a:buFont typeface="+mj-lt"/>
              <a:buAutoNum type="arabicPeriod"/>
            </a:pPr>
            <a:r>
              <a:rPr lang="en-GB" sz="1800" b="0" dirty="0">
                <a:solidFill>
                  <a:srgbClr val="000000"/>
                </a:solidFill>
              </a:rPr>
              <a:t>When you </a:t>
            </a:r>
            <a:r>
              <a:rPr lang="en-GB" sz="1800" b="0" u="sng" dirty="0">
                <a:solidFill>
                  <a:srgbClr val="000000"/>
                </a:solidFill>
              </a:rPr>
              <a:t>triangulate data </a:t>
            </a:r>
            <a:r>
              <a:rPr lang="en-GB" sz="1800" b="0" dirty="0">
                <a:solidFill>
                  <a:srgbClr val="000000"/>
                </a:solidFill>
              </a:rPr>
              <a:t>from different sources you get better results.</a:t>
            </a:r>
          </a:p>
          <a:p>
            <a:endParaRPr lang="en-GB" sz="1200" dirty="0"/>
          </a:p>
          <a:p>
            <a:r>
              <a:rPr lang="en-GB" dirty="0"/>
              <a:t>Question: What other words can be used in the structure: </a:t>
            </a:r>
          </a:p>
          <a:p>
            <a:r>
              <a:rPr lang="en-GB" dirty="0"/>
              <a:t>(1) “Noun + </a:t>
            </a:r>
            <a:r>
              <a:rPr lang="en-GB" i="1" dirty="0"/>
              <a:t>analysis</a:t>
            </a:r>
            <a:r>
              <a:rPr lang="en-GB" dirty="0"/>
              <a:t>”; (2) “</a:t>
            </a:r>
            <a:r>
              <a:rPr lang="en-GB" i="1" dirty="0"/>
              <a:t>Particular</a:t>
            </a:r>
            <a:r>
              <a:rPr lang="en-GB" dirty="0"/>
              <a:t> + noun”; (3) “Verb + </a:t>
            </a:r>
            <a:r>
              <a:rPr lang="en-GB" i="1" dirty="0"/>
              <a:t>data</a:t>
            </a:r>
            <a:r>
              <a:rPr lang="en-GB" dirty="0"/>
              <a:t>”</a:t>
            </a:r>
            <a:endParaRPr lang="en-GB"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1932</Words>
  <Application>Microsoft Office PowerPoint</Application>
  <PresentationFormat>Widescreen</PresentationFormat>
  <Paragraphs>125</Paragraphs>
  <Slides>17</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British Council Sans</vt:lpstr>
      <vt:lpstr>British Council Sans Headline</vt:lpstr>
      <vt:lpstr>Arial</vt:lpstr>
      <vt:lpstr>Calibri</vt:lpstr>
      <vt:lpstr>Wingdings</vt:lpstr>
      <vt:lpstr>Cover - white</vt:lpstr>
      <vt:lpstr>Cover - indigo</vt:lpstr>
      <vt:lpstr>British Council</vt:lpstr>
      <vt:lpstr>1_British Council</vt:lpstr>
      <vt:lpstr>British Council blank</vt:lpstr>
      <vt:lpstr>What is English for Specific Purposes, and how is it different from General English?</vt:lpstr>
      <vt:lpstr>1. Speaking Task</vt:lpstr>
      <vt:lpstr>1. Speaking task</vt:lpstr>
      <vt:lpstr>2. Grammar task</vt:lpstr>
      <vt:lpstr>2. Grammar task – Prefixes </vt:lpstr>
      <vt:lpstr>2. Grammar task – Prefixes </vt:lpstr>
      <vt:lpstr>2. Grammar task – Prefixes </vt:lpstr>
      <vt:lpstr>3. Language task</vt:lpstr>
      <vt:lpstr>Collocations </vt:lpstr>
      <vt:lpstr>Collocations: “noun + analysis” </vt:lpstr>
      <vt:lpstr>Collocations: “particular + noun” </vt:lpstr>
      <vt:lpstr>Collocations: “verb + data” </vt:lpstr>
      <vt:lpstr>4. Listening task</vt:lpstr>
      <vt:lpstr>Listen to the following extract from the podcast, and answer these questions.</vt:lpstr>
      <vt:lpstr>PowerPoint Presentation</vt:lpstr>
      <vt:lpstr>Answers</vt:lpstr>
      <vt:lpstr>What is English for Specific Purposes, and how is it different from General English?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23</cp:revision>
  <cp:lastPrinted>2019-09-18T09:30:23Z</cp:lastPrinted>
  <dcterms:created xsi:type="dcterms:W3CDTF">2022-11-28T14:09:03Z</dcterms:created>
  <dcterms:modified xsi:type="dcterms:W3CDTF">2023-03-19T10:11:57Z</dcterms:modified>
  <cp:category/>
</cp:coreProperties>
</file>