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660" r:id="rId3"/>
    <p:sldMasterId id="2147483759" r:id="rId4"/>
    <p:sldMasterId id="2147483700" r:id="rId5"/>
  </p:sldMasterIdLst>
  <p:notesMasterIdLst>
    <p:notesMasterId r:id="rId18"/>
  </p:notesMasterIdLst>
  <p:handoutMasterIdLst>
    <p:handoutMasterId r:id="rId19"/>
  </p:handoutMasterIdLst>
  <p:sldIdLst>
    <p:sldId id="305" r:id="rId6"/>
    <p:sldId id="304" r:id="rId7"/>
    <p:sldId id="282" r:id="rId8"/>
    <p:sldId id="309" r:id="rId9"/>
    <p:sldId id="331" r:id="rId10"/>
    <p:sldId id="332" r:id="rId11"/>
    <p:sldId id="310" r:id="rId12"/>
    <p:sldId id="314" r:id="rId13"/>
    <p:sldId id="317" r:id="rId14"/>
    <p:sldId id="326" r:id="rId15"/>
    <p:sldId id="330" r:id="rId16"/>
    <p:sldId id="303" r:id="rId17"/>
  </p:sldIdLst>
  <p:sldSz cx="12192000" cy="6858000"/>
  <p:notesSz cx="6858000" cy="9144000"/>
  <p:embeddedFontLst>
    <p:embeddedFont>
      <p:font typeface="British Council Sans" panose="020B0604020202020204" charset="0"/>
      <p:regular r:id="rId20"/>
      <p:bold r:id="rId21"/>
      <p:italic r:id="rId22"/>
      <p:boldItalic r:id="rId23"/>
    </p:embeddedFont>
    <p:embeddedFont>
      <p:font typeface="British Council Sans Headline"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72615" autoAdjust="0"/>
  </p:normalViewPr>
  <p:slideViewPr>
    <p:cSldViewPr snapToGrid="0" snapToObjects="1">
      <p:cViewPr>
        <p:scale>
          <a:sx n="70" d="100"/>
          <a:sy n="70" d="100"/>
        </p:scale>
        <p:origin x="32" y="-968"/>
      </p:cViewPr>
      <p:guideLst>
        <p:guide orient="horz" pos="2160"/>
        <p:guide pos="3840"/>
      </p:guideLst>
    </p:cSldViewPr>
  </p:slideViewPr>
  <p:outlineViewPr>
    <p:cViewPr>
      <p:scale>
        <a:sx n="33" d="100"/>
        <a:sy n="33" d="100"/>
      </p:scale>
      <p:origin x="0" y="0"/>
    </p:cViewPr>
  </p:outlineViewPr>
  <p:notesTextViewPr>
    <p:cViewPr>
      <p:scale>
        <a:sx n="1" d="1"/>
        <a:sy n="1" d="1"/>
      </p:scale>
      <p:origin x="0" y="-16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owton" userId="b75a0b89fe49b026" providerId="LiveId" clId="{9B209723-E859-450C-ADF5-6949D1D0B23A}"/>
    <pc:docChg chg="undo custSel addSld delSld modSld sldOrd">
      <pc:chgData name="Chris Sowton" userId="b75a0b89fe49b026" providerId="LiveId" clId="{9B209723-E859-450C-ADF5-6949D1D0B23A}" dt="2023-02-02T11:14:29.961" v="2670" actId="20577"/>
      <pc:docMkLst>
        <pc:docMk/>
      </pc:docMkLst>
      <pc:sldChg chg="modSp mod">
        <pc:chgData name="Chris Sowton" userId="b75a0b89fe49b026" providerId="LiveId" clId="{9B209723-E859-450C-ADF5-6949D1D0B23A}" dt="2023-01-31T17:06:06.454" v="344" actId="20577"/>
        <pc:sldMkLst>
          <pc:docMk/>
          <pc:sldMk cId="437202649" sldId="282"/>
        </pc:sldMkLst>
        <pc:spChg chg="mod">
          <ac:chgData name="Chris Sowton" userId="b75a0b89fe49b026" providerId="LiveId" clId="{9B209723-E859-450C-ADF5-6949D1D0B23A}" dt="2023-01-31T17:06:06.454" v="344" actId="20577"/>
          <ac:spMkLst>
            <pc:docMk/>
            <pc:sldMk cId="437202649" sldId="282"/>
            <ac:spMk id="4" creationId="{E2A0CB86-8D61-744C-8C38-3EE23DFB811B}"/>
          </ac:spMkLst>
        </pc:spChg>
      </pc:sldChg>
      <pc:sldChg chg="modSp mod">
        <pc:chgData name="Chris Sowton" userId="b75a0b89fe49b026" providerId="LiveId" clId="{9B209723-E859-450C-ADF5-6949D1D0B23A}" dt="2023-01-31T12:34:52.448" v="62" actId="313"/>
        <pc:sldMkLst>
          <pc:docMk/>
          <pc:sldMk cId="1348785245" sldId="303"/>
        </pc:sldMkLst>
        <pc:spChg chg="mod">
          <ac:chgData name="Chris Sowton" userId="b75a0b89fe49b026" providerId="LiveId" clId="{9B209723-E859-450C-ADF5-6949D1D0B23A}" dt="2023-01-31T12:34:52.448" v="62" actId="313"/>
          <ac:spMkLst>
            <pc:docMk/>
            <pc:sldMk cId="1348785245" sldId="303"/>
            <ac:spMk id="6" creationId="{B168D673-5D0D-D541-B92F-3B1F7A86DED6}"/>
          </ac:spMkLst>
        </pc:spChg>
      </pc:sldChg>
      <pc:sldChg chg="modSp mod">
        <pc:chgData name="Chris Sowton" userId="b75a0b89fe49b026" providerId="LiveId" clId="{9B209723-E859-450C-ADF5-6949D1D0B23A}" dt="2023-02-02T07:58:58.279" v="1022" actId="20577"/>
        <pc:sldMkLst>
          <pc:docMk/>
          <pc:sldMk cId="1918260589" sldId="305"/>
        </pc:sldMkLst>
        <pc:spChg chg="mod">
          <ac:chgData name="Chris Sowton" userId="b75a0b89fe49b026" providerId="LiveId" clId="{9B209723-E859-450C-ADF5-6949D1D0B23A}" dt="2023-01-31T12:33:50.156" v="23" actId="313"/>
          <ac:spMkLst>
            <pc:docMk/>
            <pc:sldMk cId="1918260589" sldId="305"/>
            <ac:spMk id="3" creationId="{1550F4C3-E7DE-DD16-0B63-FB1DE1B62B7C}"/>
          </ac:spMkLst>
        </pc:spChg>
        <pc:spChg chg="mod">
          <ac:chgData name="Chris Sowton" userId="b75a0b89fe49b026" providerId="LiveId" clId="{9B209723-E859-450C-ADF5-6949D1D0B23A}" dt="2023-02-02T07:58:58.279" v="1022" actId="20577"/>
          <ac:spMkLst>
            <pc:docMk/>
            <pc:sldMk cId="1918260589" sldId="305"/>
            <ac:spMk id="5" creationId="{C98DC46C-470D-C217-F3C4-A8CFA7B397E3}"/>
          </ac:spMkLst>
        </pc:spChg>
      </pc:sldChg>
      <pc:sldChg chg="modSp del mod">
        <pc:chgData name="Chris Sowton" userId="b75a0b89fe49b026" providerId="LiveId" clId="{9B209723-E859-450C-ADF5-6949D1D0B23A}" dt="2023-02-02T06:34:50.634" v="544" actId="47"/>
        <pc:sldMkLst>
          <pc:docMk/>
          <pc:sldMk cId="1744318998" sldId="308"/>
        </pc:sldMkLst>
        <pc:spChg chg="mod">
          <ac:chgData name="Chris Sowton" userId="b75a0b89fe49b026" providerId="LiveId" clId="{9B209723-E859-450C-ADF5-6949D1D0B23A}" dt="2023-01-31T12:35:13.231" v="70" actId="5793"/>
          <ac:spMkLst>
            <pc:docMk/>
            <pc:sldMk cId="1744318998" sldId="308"/>
            <ac:spMk id="2" creationId="{E9724CB6-1833-F63B-1213-CB07B43F3B8C}"/>
          </ac:spMkLst>
        </pc:spChg>
        <pc:spChg chg="mod">
          <ac:chgData name="Chris Sowton" userId="b75a0b89fe49b026" providerId="LiveId" clId="{9B209723-E859-450C-ADF5-6949D1D0B23A}" dt="2023-01-31T12:35:16.280" v="74" actId="5793"/>
          <ac:spMkLst>
            <pc:docMk/>
            <pc:sldMk cId="1744318998" sldId="308"/>
            <ac:spMk id="3" creationId="{2011BD56-0F17-BE9E-2292-45889E478EE5}"/>
          </ac:spMkLst>
        </pc:spChg>
      </pc:sldChg>
      <pc:sldChg chg="modSp mod modNotesTx">
        <pc:chgData name="Chris Sowton" userId="b75a0b89fe49b026" providerId="LiveId" clId="{9B209723-E859-450C-ADF5-6949D1D0B23A}" dt="2023-02-02T11:14:29.961" v="2670" actId="20577"/>
        <pc:sldMkLst>
          <pc:docMk/>
          <pc:sldMk cId="1939007607" sldId="314"/>
        </pc:sldMkLst>
        <pc:spChg chg="mod">
          <ac:chgData name="Chris Sowton" userId="b75a0b89fe49b026" providerId="LiveId" clId="{9B209723-E859-450C-ADF5-6949D1D0B23A}" dt="2023-02-02T06:37:55.095" v="575" actId="20577"/>
          <ac:spMkLst>
            <pc:docMk/>
            <pc:sldMk cId="1939007607" sldId="314"/>
            <ac:spMk id="2" creationId="{E9724CB6-1833-F63B-1213-CB07B43F3B8C}"/>
          </ac:spMkLst>
        </pc:spChg>
        <pc:spChg chg="mod">
          <ac:chgData name="Chris Sowton" userId="b75a0b89fe49b026" providerId="LiveId" clId="{9B209723-E859-450C-ADF5-6949D1D0B23A}" dt="2023-02-02T06:45:33.119" v="1013" actId="114"/>
          <ac:spMkLst>
            <pc:docMk/>
            <pc:sldMk cId="1939007607" sldId="314"/>
            <ac:spMk id="3" creationId="{2011BD56-0F17-BE9E-2292-45889E478EE5}"/>
          </ac:spMkLst>
        </pc:spChg>
      </pc:sldChg>
      <pc:sldChg chg="modSp del mod">
        <pc:chgData name="Chris Sowton" userId="b75a0b89fe49b026" providerId="LiveId" clId="{9B209723-E859-450C-ADF5-6949D1D0B23A}" dt="2023-02-01T15:06:24.940" v="505" actId="47"/>
        <pc:sldMkLst>
          <pc:docMk/>
          <pc:sldMk cId="3487705665" sldId="320"/>
        </pc:sldMkLst>
        <pc:spChg chg="mod">
          <ac:chgData name="Chris Sowton" userId="b75a0b89fe49b026" providerId="LiveId" clId="{9B209723-E859-450C-ADF5-6949D1D0B23A}" dt="2023-01-31T12:34:45.110" v="47" actId="5793"/>
          <ac:spMkLst>
            <pc:docMk/>
            <pc:sldMk cId="3487705665" sldId="320"/>
            <ac:spMk id="3" creationId="{E7396F48-3BC9-1382-1CEA-E69C0084A72B}"/>
          </ac:spMkLst>
        </pc:spChg>
      </pc:sldChg>
      <pc:sldChg chg="modSp mod modNotesTx">
        <pc:chgData name="Chris Sowton" userId="b75a0b89fe49b026" providerId="LiveId" clId="{9B209723-E859-450C-ADF5-6949D1D0B23A}" dt="2023-02-01T15:06:20.939" v="504" actId="20577"/>
        <pc:sldMkLst>
          <pc:docMk/>
          <pc:sldMk cId="2348072908" sldId="326"/>
        </pc:sldMkLst>
        <pc:spChg chg="mod">
          <ac:chgData name="Chris Sowton" userId="b75a0b89fe49b026" providerId="LiveId" clId="{9B209723-E859-450C-ADF5-6949D1D0B23A}" dt="2023-02-01T15:04:39.586" v="429" actId="20577"/>
          <ac:spMkLst>
            <pc:docMk/>
            <pc:sldMk cId="2348072908" sldId="326"/>
            <ac:spMk id="3" creationId="{E7396F48-3BC9-1382-1CEA-E69C0084A72B}"/>
          </ac:spMkLst>
        </pc:spChg>
      </pc:sldChg>
      <pc:sldChg chg="del">
        <pc:chgData name="Chris Sowton" userId="b75a0b89fe49b026" providerId="LiveId" clId="{9B209723-E859-450C-ADF5-6949D1D0B23A}" dt="2023-01-31T12:34:25.001" v="35" actId="47"/>
        <pc:sldMkLst>
          <pc:docMk/>
          <pc:sldMk cId="2042689622" sldId="327"/>
        </pc:sldMkLst>
      </pc:sldChg>
      <pc:sldChg chg="del">
        <pc:chgData name="Chris Sowton" userId="b75a0b89fe49b026" providerId="LiveId" clId="{9B209723-E859-450C-ADF5-6949D1D0B23A}" dt="2023-01-31T12:34:23.843" v="34" actId="47"/>
        <pc:sldMkLst>
          <pc:docMk/>
          <pc:sldMk cId="3300307825" sldId="328"/>
        </pc:sldMkLst>
      </pc:sldChg>
      <pc:sldChg chg="del">
        <pc:chgData name="Chris Sowton" userId="b75a0b89fe49b026" providerId="LiveId" clId="{9B209723-E859-450C-ADF5-6949D1D0B23A}" dt="2023-01-31T12:34:09.757" v="28" actId="47"/>
        <pc:sldMkLst>
          <pc:docMk/>
          <pc:sldMk cId="1799618761" sldId="329"/>
        </pc:sldMkLst>
      </pc:sldChg>
      <pc:sldChg chg="modSp mod">
        <pc:chgData name="Chris Sowton" userId="b75a0b89fe49b026" providerId="LiveId" clId="{9B209723-E859-450C-ADF5-6949D1D0B23A}" dt="2023-02-01T15:03:17.536" v="350" actId="14100"/>
        <pc:sldMkLst>
          <pc:docMk/>
          <pc:sldMk cId="2854220930" sldId="330"/>
        </pc:sldMkLst>
        <pc:spChg chg="mod">
          <ac:chgData name="Chris Sowton" userId="b75a0b89fe49b026" providerId="LiveId" clId="{9B209723-E859-450C-ADF5-6949D1D0B23A}" dt="2023-02-01T15:03:17.536" v="350" actId="14100"/>
          <ac:spMkLst>
            <pc:docMk/>
            <pc:sldMk cId="2854220930" sldId="330"/>
            <ac:spMk id="3" creationId="{E7396F48-3BC9-1382-1CEA-E69C0084A72B}"/>
          </ac:spMkLst>
        </pc:spChg>
      </pc:sldChg>
      <pc:sldChg chg="modSp add mod ord modNotesTx">
        <pc:chgData name="Chris Sowton" userId="b75a0b89fe49b026" providerId="LiveId" clId="{9B209723-E859-450C-ADF5-6949D1D0B23A}" dt="2023-02-02T11:03:52.171" v="1988" actId="20577"/>
        <pc:sldMkLst>
          <pc:docMk/>
          <pc:sldMk cId="3441526103" sldId="331"/>
        </pc:sldMkLst>
        <pc:spChg chg="mod">
          <ac:chgData name="Chris Sowton" userId="b75a0b89fe49b026" providerId="LiveId" clId="{9B209723-E859-450C-ADF5-6949D1D0B23A}" dt="2023-02-02T10:56:32.983" v="1818" actId="20577"/>
          <ac:spMkLst>
            <pc:docMk/>
            <pc:sldMk cId="3441526103" sldId="331"/>
            <ac:spMk id="3" creationId="{2011BD56-0F17-BE9E-2292-45889E478EE5}"/>
          </ac:spMkLst>
        </pc:spChg>
      </pc:sldChg>
      <pc:sldChg chg="modSp add mod modNotesTx">
        <pc:chgData name="Chris Sowton" userId="b75a0b89fe49b026" providerId="LiveId" clId="{9B209723-E859-450C-ADF5-6949D1D0B23A}" dt="2023-02-02T11:03:19.703" v="1851" actId="20577"/>
        <pc:sldMkLst>
          <pc:docMk/>
          <pc:sldMk cId="14238112" sldId="332"/>
        </pc:sldMkLst>
        <pc:spChg chg="mod">
          <ac:chgData name="Chris Sowton" userId="b75a0b89fe49b026" providerId="LiveId" clId="{9B209723-E859-450C-ADF5-6949D1D0B23A}" dt="2023-02-02T10:57:05.727" v="1834" actId="13926"/>
          <ac:spMkLst>
            <pc:docMk/>
            <pc:sldMk cId="14238112" sldId="332"/>
            <ac:spMk id="3" creationId="{2011BD56-0F17-BE9E-2292-45889E478E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01/02/2023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dirty="0"/>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01/02/2023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dirty="0"/>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5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may be surprised to see this here as they do not think it is ‘grammar’ – but you should emphasise that writing style is directly linked to grammatical choices.  </a:t>
            </a:r>
          </a:p>
          <a:p>
            <a:r>
              <a:rPr lang="en-GB" dirty="0"/>
              <a:t>*After students have done this task, you could ask them to find out more examples of this kind of style in the transcript.  </a:t>
            </a:r>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dirty="0"/>
          </a:p>
        </p:txBody>
      </p:sp>
    </p:spTree>
    <p:extLst>
      <p:ext uri="{BB962C8B-B14F-4D97-AF65-F5344CB8AC3E}">
        <p14:creationId xmlns:p14="http://schemas.microsoft.com/office/powerpoint/2010/main" val="305032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This creates a nice ‘echo effect’ – using a word and then its negative – shows a link between the sentences. </a:t>
            </a:r>
          </a:p>
          <a:p>
            <a:pPr marL="228600" indent="-228600">
              <a:buAutoNum type="arabicPeriod"/>
            </a:pPr>
            <a:r>
              <a:rPr lang="en-GB" dirty="0"/>
              <a:t>This ‘rule of three’ – three items with the same introductory phrase – creates a nice link between the sections, and emphasises their relationship.</a:t>
            </a:r>
          </a:p>
          <a:p>
            <a:pPr marL="0" indent="0">
              <a:buNone/>
            </a:pPr>
            <a:r>
              <a:rPr lang="en-GB" dirty="0"/>
              <a:t>3, 4 and 5. The speaker has used the same phrase but then added information to it, building on the previous idea.</a:t>
            </a:r>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dirty="0"/>
          </a:p>
        </p:txBody>
      </p:sp>
    </p:spTree>
    <p:extLst>
      <p:ext uri="{BB962C8B-B14F-4D97-AF65-F5344CB8AC3E}">
        <p14:creationId xmlns:p14="http://schemas.microsoft.com/office/powerpoint/2010/main" val="376711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focuses on getting students to think about higher level language, and how it can be used in a more specialist and focused way. </a:t>
            </a:r>
          </a:p>
          <a:p>
            <a:r>
              <a:rPr lang="en-GB" dirty="0"/>
              <a:t>*Suggested answers are as follows:</a:t>
            </a:r>
          </a:p>
          <a:p>
            <a:r>
              <a:rPr lang="en-GB" dirty="0"/>
              <a:t>1 ‘Intriguing’ is a strong word than ‘interesting’ – means it is of special interest </a:t>
            </a:r>
          </a:p>
          <a:p>
            <a:r>
              <a:rPr lang="en-GB" dirty="0"/>
              <a:t>2 ‘Narrative’ suggest something deeper and more meaningful than ‘story.’</a:t>
            </a:r>
          </a:p>
          <a:p>
            <a:r>
              <a:rPr lang="en-GB" dirty="0"/>
              <a:t>3 ‘Incorporate’ is a strong word than ‘include’ – again it suggests it is at a deeper and more fundamental level</a:t>
            </a:r>
          </a:p>
          <a:p>
            <a:r>
              <a:rPr lang="en-GB" dirty="0"/>
              <a:t>4 ‘Illusion’ has a more positive meaning than ‘trick’</a:t>
            </a:r>
          </a:p>
          <a:p>
            <a:r>
              <a:rPr lang="en-GB" dirty="0"/>
              <a:t>5 ‘Flourish’ implies success, but on </a:t>
            </a:r>
            <a:r>
              <a:rPr lang="en-GB"/>
              <a:t>a longer-term basis </a:t>
            </a:r>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dirty="0"/>
          </a:p>
        </p:txBody>
      </p:sp>
    </p:spTree>
    <p:extLst>
      <p:ext uri="{BB962C8B-B14F-4D97-AF65-F5344CB8AC3E}">
        <p14:creationId xmlns:p14="http://schemas.microsoft.com/office/powerpoint/2010/main" val="11931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GB" dirty="0"/>
              <a:t>Suggested answers: </a:t>
            </a:r>
          </a:p>
          <a:p>
            <a:pPr algn="l">
              <a:buFont typeface="+mj-lt"/>
              <a:buNone/>
            </a:pPr>
            <a:endParaRPr lang="en-GB" b="0" i="0" dirty="0">
              <a:solidFill>
                <a:srgbClr val="374151"/>
              </a:solidFill>
              <a:effectLst/>
              <a:latin typeface="Söhne"/>
            </a:endParaRPr>
          </a:p>
          <a:p>
            <a:pPr algn="l">
              <a:buFont typeface="+mj-lt"/>
              <a:buNone/>
            </a:pPr>
            <a:r>
              <a:rPr lang="en-GB" b="0" i="0" dirty="0">
                <a:solidFill>
                  <a:srgbClr val="374151"/>
                </a:solidFill>
                <a:effectLst/>
                <a:latin typeface="Söhne"/>
              </a:rPr>
              <a:t>1. The main idea of the text is that teaching language can be improved by incorporating storytelling and narrative elements, as opposed to simply stating objectives.</a:t>
            </a:r>
          </a:p>
          <a:p>
            <a:pPr algn="l">
              <a:buFont typeface="+mj-lt"/>
              <a:buNone/>
            </a:pPr>
            <a:r>
              <a:rPr lang="en-GB" b="0" i="0" dirty="0">
                <a:solidFill>
                  <a:srgbClr val="374151"/>
                </a:solidFill>
                <a:effectLst/>
                <a:latin typeface="Söhne"/>
              </a:rPr>
              <a:t>2. Jamie is not saying that traditional teaching methods of adverbs of frequency should not be used, but that there are different ways to do it and incorporating storytelling can be a more engaging approach.</a:t>
            </a:r>
          </a:p>
          <a:p>
            <a:pPr algn="l">
              <a:buFont typeface="+mj-lt"/>
              <a:buNone/>
            </a:pPr>
            <a:r>
              <a:rPr lang="en-GB" b="0" i="0" dirty="0">
                <a:solidFill>
                  <a:srgbClr val="374151"/>
                </a:solidFill>
                <a:effectLst/>
                <a:latin typeface="Söhne"/>
              </a:rPr>
              <a:t>3. Jamie suggests that instead of starting the lesson by stating the objectives, the teacher can start by telling a story that incorporates the target language (adverbs of frequency in this case). After the story and discussion, the teacher can then look at the language.</a:t>
            </a:r>
          </a:p>
          <a:p>
            <a:pPr algn="l">
              <a:buFont typeface="+mj-lt"/>
              <a:buNone/>
            </a:pPr>
            <a:r>
              <a:rPr lang="en-GB" b="0" i="0" dirty="0">
                <a:solidFill>
                  <a:srgbClr val="374151"/>
                </a:solidFill>
                <a:effectLst/>
                <a:latin typeface="Söhne"/>
              </a:rPr>
              <a:t>4. Jamie believes that stating the objectives at the start of the lesson can kill the story and kill the students' curiosity. He argues that not all students need to know the objectives and that a bit of surprise can be beneficial.</a:t>
            </a:r>
          </a:p>
          <a:p>
            <a:pPr algn="l">
              <a:buFont typeface="+mj-lt"/>
              <a:buNone/>
            </a:pPr>
            <a:r>
              <a:rPr lang="en-GB" b="0" i="0" dirty="0">
                <a:solidFill>
                  <a:srgbClr val="374151"/>
                </a:solidFill>
                <a:effectLst/>
                <a:latin typeface="Söhne"/>
              </a:rPr>
              <a:t>5. Jamie's overall message is that the traditional way of teaching language can be improved by recognizing the story aspect within it and strengthening the narrative. It is not about throwing out traditional methods, but about doing what is already done better by incorporating storytelling elements.</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83062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dirty="0"/>
          </a:p>
        </p:txBody>
      </p:sp>
    </p:spTree>
    <p:extLst>
      <p:ext uri="{BB962C8B-B14F-4D97-AF65-F5344CB8AC3E}">
        <p14:creationId xmlns:p14="http://schemas.microsoft.com/office/powerpoint/2010/main" val="144471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74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1"/>
                </a:solidFill>
              </a:rPr>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p:txBody>
          <a:bodyPr/>
          <a:lstStyle/>
          <a:p>
            <a:r>
              <a:rPr lang="en-US" dirty="0"/>
              <a:t>Using ‘story’</a:t>
            </a:r>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p:txBody>
          <a:bodyPr/>
          <a:lstStyle/>
          <a:p>
            <a:r>
              <a:rPr lang="en-GB" dirty="0"/>
              <a:t>TeachingEnglish</a:t>
            </a:r>
            <a:endParaRPr lang="en-US" dirty="0"/>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p:txBody>
          <a:bodyPr/>
          <a:lstStyle/>
          <a:p>
            <a:r>
              <a:rPr lang="en-US" dirty="0"/>
              <a:t>February 2023</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Listen to the following extract from the podcast, and answer these questions.</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839145"/>
            <a:ext cx="8542496" cy="3468579"/>
          </a:xfrm>
        </p:spPr>
        <p:txBody>
          <a:bodyPr/>
          <a:lstStyle/>
          <a:p>
            <a:pPr algn="l">
              <a:buFont typeface="+mj-lt"/>
              <a:buAutoNum type="arabicPeriod"/>
            </a:pPr>
            <a:r>
              <a:rPr lang="en-GB" b="0" i="0" dirty="0">
                <a:solidFill>
                  <a:srgbClr val="374151"/>
                </a:solidFill>
                <a:effectLst/>
              </a:rPr>
              <a:t> What is the main idea of the text?</a:t>
            </a:r>
          </a:p>
          <a:p>
            <a:pPr algn="l">
              <a:buFont typeface="+mj-lt"/>
              <a:buAutoNum type="arabicPeriod"/>
            </a:pPr>
            <a:r>
              <a:rPr lang="en-GB" b="0" i="0" dirty="0">
                <a:solidFill>
                  <a:srgbClr val="374151"/>
                </a:solidFill>
                <a:effectLst/>
              </a:rPr>
              <a:t> What is Jamie’s opinion on teaching adverbs of frequency in a traditional way?</a:t>
            </a:r>
          </a:p>
          <a:p>
            <a:pPr algn="l">
              <a:buFont typeface="+mj-lt"/>
              <a:buAutoNum type="arabicPeriod"/>
            </a:pPr>
            <a:r>
              <a:rPr lang="en-GB" b="0" i="0" dirty="0">
                <a:solidFill>
                  <a:srgbClr val="374151"/>
                </a:solidFill>
                <a:effectLst/>
              </a:rPr>
              <a:t> What is Jamie’s approach to teaching language through a story?</a:t>
            </a:r>
          </a:p>
          <a:p>
            <a:pPr algn="l">
              <a:buFont typeface="+mj-lt"/>
              <a:buAutoNum type="arabicPeriod"/>
            </a:pPr>
            <a:r>
              <a:rPr lang="en-GB" b="0" i="0" dirty="0">
                <a:solidFill>
                  <a:srgbClr val="374151"/>
                </a:solidFill>
                <a:effectLst/>
              </a:rPr>
              <a:t> How does Jamie believe students react to being told the objective of a lesson?</a:t>
            </a:r>
          </a:p>
          <a:p>
            <a:pPr algn="l">
              <a:buFont typeface="+mj-lt"/>
              <a:buAutoNum type="arabicPeriod"/>
            </a:pPr>
            <a:r>
              <a:rPr lang="en-GB" b="0" i="0" dirty="0">
                <a:solidFill>
                  <a:srgbClr val="374151"/>
                </a:solidFill>
                <a:effectLst/>
              </a:rPr>
              <a:t> What is </a:t>
            </a:r>
            <a:r>
              <a:rPr lang="en-GB" b="0" dirty="0">
                <a:solidFill>
                  <a:srgbClr val="374151"/>
                </a:solidFill>
              </a:rPr>
              <a:t>Jamie’s </a:t>
            </a:r>
            <a:r>
              <a:rPr lang="en-GB" b="0" i="0" dirty="0">
                <a:solidFill>
                  <a:srgbClr val="374151"/>
                </a:solidFill>
                <a:effectLst/>
              </a:rPr>
              <a:t>overall message about teaching language?</a:t>
            </a:r>
            <a:endParaRPr lang="en-GB" b="0" dirty="0"/>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10</a:t>
            </a:fld>
            <a:endParaRPr lang="en-GB" noProof="0"/>
          </a:p>
        </p:txBody>
      </p:sp>
    </p:spTree>
    <p:extLst>
      <p:ext uri="{BB962C8B-B14F-4D97-AF65-F5344CB8AC3E}">
        <p14:creationId xmlns:p14="http://schemas.microsoft.com/office/powerpoint/2010/main" val="2348072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501041"/>
            <a:ext cx="8608734" cy="5690959"/>
          </a:xfrm>
        </p:spPr>
        <p:txBody>
          <a:bodyPr/>
          <a:lstStyle/>
          <a:p>
            <a:pPr algn="l"/>
            <a:r>
              <a:rPr lang="en-GB" sz="1700" b="0" i="0" dirty="0">
                <a:solidFill>
                  <a:schemeClr val="tx1"/>
                </a:solidFill>
                <a:effectLst/>
              </a:rPr>
              <a:t>Everything that we do that they do, can be done. It's just a case of strengthening the narrative or recognising the story aspect within it. To give you an example back here, I'm not saying that if the requirements dictate that we have to teach adverbs of frequency, I'm not saying we should not I’m just saying there's different ways to do it. Don't let your students know that's where they're going, for example. I mean, if I would prefer to go into the classroom and tell students a very short story about something that I do, and try to incorporate into the text some of the target language in this case adverbs of frequency that students are then required to, to look at and after the story after the discussion, then we could see finally look at this language. I think, you know, as soon as you state your objectives at the start of the lesson that's going to kill the story. A lot of students all over the world need to know what their objectives are, and I know that. But not all of them, I think that's an easy excuse for teachers to make, that my students needs to know and expect this and I know,  I've got lots of experiences of students and I don’t think that they always do need to know that I think the students like a bit more of a surprise, they like that curiosity to be nurtured. So it's not about saying you take all this, throw it out the window, it's about doing what we do, but doing it better, and doing it better specifically, by recognising the story and strengthening the narrative that accompanies it.</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11</a:t>
            </a:fld>
            <a:endParaRPr lang="en-GB" noProof="0" dirty="0"/>
          </a:p>
        </p:txBody>
      </p:sp>
    </p:spTree>
    <p:extLst>
      <p:ext uri="{BB962C8B-B14F-4D97-AF65-F5344CB8AC3E}">
        <p14:creationId xmlns:p14="http://schemas.microsoft.com/office/powerpoint/2010/main" val="285422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US" dirty="0"/>
              <a:t>Using ‘story’</a:t>
            </a:r>
          </a:p>
        </p:txBody>
      </p:sp>
      <p:pic>
        <p:nvPicPr>
          <p:cNvPr id="3" name="Picture 2" descr="A black and white logo&#10;&#10;Description automatically generated with low confidence">
            <a:extLst>
              <a:ext uri="{FF2B5EF4-FFF2-40B4-BE49-F238E27FC236}">
                <a16:creationId xmlns:a16="http://schemas.microsoft.com/office/drawing/2014/main" id="{50240D4F-F72C-E007-F912-6DC78EE2928C}"/>
              </a:ext>
            </a:extLst>
          </p:cNvPr>
          <p:cNvPicPr>
            <a:picLocks noChangeAspect="1"/>
          </p:cNvPicPr>
          <p:nvPr/>
        </p:nvPicPr>
        <p:blipFill>
          <a:blip r:embed="rId3"/>
          <a:stretch>
            <a:fillRect/>
          </a:stretch>
        </p:blipFill>
        <p:spPr>
          <a:xfrm>
            <a:off x="648000" y="625584"/>
            <a:ext cx="1371600" cy="393700"/>
          </a:xfrm>
          <a:prstGeom prst="rect">
            <a:avLst/>
          </a:prstGeom>
        </p:spPr>
      </p:pic>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1. Speaking Task</a:t>
            </a:r>
          </a:p>
        </p:txBody>
      </p:sp>
    </p:spTree>
    <p:extLst>
      <p:ext uri="{BB962C8B-B14F-4D97-AF65-F5344CB8AC3E}">
        <p14:creationId xmlns:p14="http://schemas.microsoft.com/office/powerpoint/2010/main" val="30469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1. Speaking task</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a:xfrm>
            <a:off x="648000" y="1512000"/>
            <a:ext cx="8020512" cy="4500000"/>
          </a:xfrm>
        </p:spPr>
        <p:txBody>
          <a:bodyPr/>
          <a:lstStyle/>
          <a:p>
            <a:r>
              <a:rPr lang="en-GB" b="0" i="0" u="none" strike="noStrike" dirty="0">
                <a:solidFill>
                  <a:schemeClr val="tx2">
                    <a:lumMod val="90000"/>
                    <a:lumOff val="10000"/>
                  </a:schemeClr>
                </a:solidFill>
                <a:effectLst/>
                <a:latin typeface="British Council Sans Headline" panose="020B0504020202020204" pitchFamily="34" charset="0"/>
              </a:rPr>
              <a:t>Discuss the following questions in small groups.</a:t>
            </a:r>
          </a:p>
          <a:p>
            <a:endParaRPr lang="en-GB" b="0" i="0" u="none" strike="noStrike" dirty="0">
              <a:solidFill>
                <a:schemeClr val="tx2">
                  <a:lumMod val="90000"/>
                  <a:lumOff val="10000"/>
                </a:schemeClr>
              </a:solidFill>
              <a:effectLst/>
              <a:latin typeface="British Council Sans Headline" panose="020B0504020202020204" pitchFamily="34" charset="0"/>
            </a:endParaRPr>
          </a:p>
          <a:p>
            <a:pPr lvl="3"/>
            <a:r>
              <a:rPr lang="en-GB" dirty="0"/>
              <a:t>What are the characteristics of a good story? </a:t>
            </a:r>
          </a:p>
          <a:p>
            <a:pPr lvl="3"/>
            <a:r>
              <a:rPr lang="en-GB" dirty="0"/>
              <a:t>What are your favourite types of story? What is it that you like about them?</a:t>
            </a:r>
          </a:p>
          <a:p>
            <a:pPr lvl="3"/>
            <a:r>
              <a:rPr lang="en-GB" dirty="0"/>
              <a:t>What do you think makes a good character in a story? Who are some of your favourite characters?</a:t>
            </a:r>
          </a:p>
          <a:p>
            <a:pPr lvl="3"/>
            <a:r>
              <a:rPr lang="en-GB" dirty="0"/>
              <a:t>Do you prefer to read or listen to stories? Why?</a:t>
            </a:r>
          </a:p>
          <a:p>
            <a:pPr lvl="3"/>
            <a:r>
              <a:rPr lang="en-GB" dirty="0"/>
              <a:t>Do you think there are ‘universal stories’, which are similar in all different cultures?</a:t>
            </a:r>
          </a:p>
          <a:p>
            <a:pPr lvl="3"/>
            <a:endParaRPr lang="en-GB" dirty="0"/>
          </a:p>
          <a:p>
            <a:pPr lvl="3"/>
            <a:endParaRPr lang="en-GB" dirty="0"/>
          </a:p>
          <a:p>
            <a:pPr lvl="3"/>
            <a:endParaRPr lang="en-GB" dirty="0"/>
          </a:p>
          <a:p>
            <a:pPr lvl="3"/>
            <a:endParaRPr lang="en-GB" dirty="0"/>
          </a:p>
          <a:p>
            <a:pPr lvl="3"/>
            <a:endParaRPr lang="en-GB" dirty="0"/>
          </a:p>
          <a:p>
            <a:pPr marL="180000" lvl="4" indent="0">
              <a:buNone/>
            </a:pP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US"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372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2. Grammar task</a:t>
            </a:r>
          </a:p>
        </p:txBody>
      </p:sp>
    </p:spTree>
    <p:extLst>
      <p:ext uri="{BB962C8B-B14F-4D97-AF65-F5344CB8AC3E}">
        <p14:creationId xmlns:p14="http://schemas.microsoft.com/office/powerpoint/2010/main" val="27661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Style and word choices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8000" y="1512000"/>
            <a:ext cx="8532576" cy="4500000"/>
          </a:xfrm>
        </p:spPr>
        <p:txBody>
          <a:bodyPr/>
          <a:lstStyle/>
          <a:p>
            <a:r>
              <a:rPr lang="en-GB" dirty="0"/>
              <a:t>What grammatical choices have the speakers made in these sentences? What impact does this have on the listener?</a:t>
            </a:r>
          </a:p>
          <a:p>
            <a:pPr marL="457200" indent="-457200">
              <a:buFont typeface="+mj-lt"/>
              <a:buAutoNum type="arabicPeriod"/>
            </a:pPr>
            <a:r>
              <a:rPr lang="en-GB" sz="1800" b="0" dirty="0">
                <a:solidFill>
                  <a:srgbClr val="000000"/>
                </a:solidFill>
              </a:rPr>
              <a:t>If I can give you one more thing, is don't go for the remarkable. Try and find the stories which are unremarkable, but meaningful.</a:t>
            </a:r>
          </a:p>
          <a:p>
            <a:pPr marL="457200" indent="-457200">
              <a:buFont typeface="+mj-lt"/>
              <a:buAutoNum type="arabicPeriod"/>
            </a:pPr>
            <a:r>
              <a:rPr lang="en-GB" sz="1800" b="0" dirty="0">
                <a:solidFill>
                  <a:srgbClr val="000000"/>
                </a:solidFill>
              </a:rPr>
              <a:t>I always think it's impossible to teach without using story in some way or another because it's there in the authentic materials, it’s there in the people, it’s there in the language.</a:t>
            </a:r>
          </a:p>
          <a:p>
            <a:pPr marL="457200" indent="-457200">
              <a:buFont typeface="+mj-lt"/>
              <a:buAutoNum type="arabicPeriod"/>
            </a:pPr>
            <a:r>
              <a:rPr lang="en-GB" sz="1800" b="0" dirty="0">
                <a:solidFill>
                  <a:srgbClr val="000000"/>
                </a:solidFill>
              </a:rPr>
              <a:t>Storytelling is the thing and story is the thing that we do.</a:t>
            </a:r>
          </a:p>
          <a:p>
            <a:pPr marL="457200" indent="-457200">
              <a:buFont typeface="+mj-lt"/>
              <a:buAutoNum type="arabicPeriod"/>
            </a:pPr>
            <a:r>
              <a:rPr lang="en-GB" sz="1800" b="0" dirty="0">
                <a:solidFill>
                  <a:srgbClr val="000000"/>
                </a:solidFill>
              </a:rPr>
              <a:t>We have to lead by example. We have to stop being scared of talking for short periods of times.</a:t>
            </a:r>
          </a:p>
          <a:p>
            <a:pPr marL="457200" indent="-457200">
              <a:buFont typeface="+mj-lt"/>
              <a:buAutoNum type="arabicPeriod"/>
            </a:pPr>
            <a:r>
              <a:rPr lang="en-GB" sz="1800" b="0" dirty="0">
                <a:solidFill>
                  <a:srgbClr val="000000"/>
                </a:solidFill>
              </a:rPr>
              <a:t>If you've got 15 students in your class, you've got 15 different narratives taking place at once there</a:t>
            </a: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344152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Style and word choices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8000" y="1512000"/>
            <a:ext cx="8532576" cy="4500000"/>
          </a:xfrm>
        </p:spPr>
        <p:txBody>
          <a:bodyPr/>
          <a:lstStyle/>
          <a:p>
            <a:r>
              <a:rPr lang="en-GB" dirty="0"/>
              <a:t>What grammatical choices have the speakers made in these sentences? What impact does this have on the listener?</a:t>
            </a:r>
          </a:p>
          <a:p>
            <a:pPr marL="457200" indent="-457200">
              <a:buFont typeface="+mj-lt"/>
              <a:buAutoNum type="arabicPeriod"/>
            </a:pPr>
            <a:r>
              <a:rPr lang="en-GB" sz="1800" b="0" dirty="0">
                <a:solidFill>
                  <a:srgbClr val="000000"/>
                </a:solidFill>
              </a:rPr>
              <a:t>If I can give you one more thing, is don't go for the </a:t>
            </a:r>
            <a:r>
              <a:rPr lang="en-GB" sz="1800" b="0" dirty="0">
                <a:solidFill>
                  <a:srgbClr val="000000"/>
                </a:solidFill>
                <a:highlight>
                  <a:srgbClr val="FFFF00"/>
                </a:highlight>
              </a:rPr>
              <a:t>remarkable</a:t>
            </a:r>
            <a:r>
              <a:rPr lang="en-GB" sz="1800" b="0" dirty="0">
                <a:solidFill>
                  <a:srgbClr val="000000"/>
                </a:solidFill>
              </a:rPr>
              <a:t>. Try and find the stories which are </a:t>
            </a:r>
            <a:r>
              <a:rPr lang="en-GB" sz="1800" b="0" dirty="0">
                <a:solidFill>
                  <a:srgbClr val="000000"/>
                </a:solidFill>
                <a:highlight>
                  <a:srgbClr val="FFFF00"/>
                </a:highlight>
              </a:rPr>
              <a:t>unremarkable</a:t>
            </a:r>
            <a:r>
              <a:rPr lang="en-GB" sz="1800" b="0" dirty="0">
                <a:solidFill>
                  <a:srgbClr val="000000"/>
                </a:solidFill>
              </a:rPr>
              <a:t>, but meaningful.</a:t>
            </a:r>
          </a:p>
          <a:p>
            <a:pPr marL="457200" indent="-457200">
              <a:buFont typeface="+mj-lt"/>
              <a:buAutoNum type="arabicPeriod"/>
            </a:pPr>
            <a:r>
              <a:rPr lang="en-GB" sz="1800" b="0" dirty="0">
                <a:solidFill>
                  <a:srgbClr val="000000"/>
                </a:solidFill>
              </a:rPr>
              <a:t>I always think it's impossible to teach without using story in some way or another because </a:t>
            </a:r>
            <a:r>
              <a:rPr lang="en-GB" sz="1800" b="0" dirty="0">
                <a:solidFill>
                  <a:srgbClr val="000000"/>
                </a:solidFill>
                <a:highlight>
                  <a:srgbClr val="FFFF00"/>
                </a:highlight>
              </a:rPr>
              <a:t>it's there in</a:t>
            </a:r>
            <a:r>
              <a:rPr lang="en-GB" sz="1800" b="0" dirty="0">
                <a:solidFill>
                  <a:srgbClr val="000000"/>
                </a:solidFill>
              </a:rPr>
              <a:t> the authentic materials, </a:t>
            </a:r>
            <a:r>
              <a:rPr lang="en-GB" sz="1800" b="0" dirty="0">
                <a:solidFill>
                  <a:srgbClr val="000000"/>
                </a:solidFill>
                <a:highlight>
                  <a:srgbClr val="FFFF00"/>
                </a:highlight>
              </a:rPr>
              <a:t>it’s there in </a:t>
            </a:r>
            <a:r>
              <a:rPr lang="en-GB" sz="1800" b="0" dirty="0">
                <a:solidFill>
                  <a:srgbClr val="000000"/>
                </a:solidFill>
              </a:rPr>
              <a:t>the people, </a:t>
            </a:r>
            <a:r>
              <a:rPr lang="en-GB" sz="1800" b="0" dirty="0">
                <a:solidFill>
                  <a:srgbClr val="000000"/>
                </a:solidFill>
                <a:highlight>
                  <a:srgbClr val="FFFF00"/>
                </a:highlight>
              </a:rPr>
              <a:t>it’s there in</a:t>
            </a:r>
            <a:r>
              <a:rPr lang="en-GB" sz="1800" b="0" dirty="0">
                <a:solidFill>
                  <a:srgbClr val="000000"/>
                </a:solidFill>
              </a:rPr>
              <a:t> the language.</a:t>
            </a:r>
          </a:p>
          <a:p>
            <a:pPr marL="457200" indent="-457200">
              <a:buFont typeface="+mj-lt"/>
              <a:buAutoNum type="arabicPeriod"/>
            </a:pPr>
            <a:r>
              <a:rPr lang="en-GB" sz="1800" b="0" dirty="0">
                <a:solidFill>
                  <a:srgbClr val="000000"/>
                </a:solidFill>
              </a:rPr>
              <a:t>Storytelling is </a:t>
            </a:r>
            <a:r>
              <a:rPr lang="en-GB" sz="1800" b="0" dirty="0">
                <a:solidFill>
                  <a:srgbClr val="000000"/>
                </a:solidFill>
                <a:highlight>
                  <a:srgbClr val="FFFF00"/>
                </a:highlight>
              </a:rPr>
              <a:t>the thing </a:t>
            </a:r>
            <a:r>
              <a:rPr lang="en-GB" sz="1800" b="0" dirty="0">
                <a:solidFill>
                  <a:srgbClr val="000000"/>
                </a:solidFill>
              </a:rPr>
              <a:t>and story is </a:t>
            </a:r>
            <a:r>
              <a:rPr lang="en-GB" sz="1800" b="0" dirty="0">
                <a:solidFill>
                  <a:srgbClr val="000000"/>
                </a:solidFill>
                <a:highlight>
                  <a:srgbClr val="FFFF00"/>
                </a:highlight>
              </a:rPr>
              <a:t>the thing that we do.</a:t>
            </a:r>
          </a:p>
          <a:p>
            <a:pPr marL="457200" indent="-457200">
              <a:buFont typeface="+mj-lt"/>
              <a:buAutoNum type="arabicPeriod"/>
            </a:pPr>
            <a:r>
              <a:rPr lang="en-GB" sz="1800" b="0" dirty="0">
                <a:solidFill>
                  <a:srgbClr val="000000"/>
                </a:solidFill>
                <a:highlight>
                  <a:srgbClr val="FFFF00"/>
                </a:highlight>
              </a:rPr>
              <a:t>We have to </a:t>
            </a:r>
            <a:r>
              <a:rPr lang="en-GB" sz="1800" b="0" dirty="0">
                <a:solidFill>
                  <a:srgbClr val="000000"/>
                </a:solidFill>
              </a:rPr>
              <a:t>lead by example. </a:t>
            </a:r>
            <a:r>
              <a:rPr lang="en-GB" sz="1800" b="0" dirty="0">
                <a:solidFill>
                  <a:srgbClr val="000000"/>
                </a:solidFill>
                <a:highlight>
                  <a:srgbClr val="FFFF00"/>
                </a:highlight>
              </a:rPr>
              <a:t>We have to </a:t>
            </a:r>
            <a:r>
              <a:rPr lang="en-GB" sz="1800" b="0" dirty="0">
                <a:solidFill>
                  <a:srgbClr val="000000"/>
                </a:solidFill>
              </a:rPr>
              <a:t>stop being scared of talking for short periods of times.</a:t>
            </a:r>
          </a:p>
          <a:p>
            <a:pPr marL="457200" indent="-457200">
              <a:buFont typeface="+mj-lt"/>
              <a:buAutoNum type="arabicPeriod"/>
            </a:pPr>
            <a:r>
              <a:rPr lang="en-GB" sz="1800" b="0" dirty="0">
                <a:solidFill>
                  <a:srgbClr val="000000"/>
                </a:solidFill>
              </a:rPr>
              <a:t>If you've got </a:t>
            </a:r>
            <a:r>
              <a:rPr lang="en-GB" sz="1800" b="0" dirty="0">
                <a:solidFill>
                  <a:srgbClr val="000000"/>
                </a:solidFill>
                <a:highlight>
                  <a:srgbClr val="FFFF00"/>
                </a:highlight>
              </a:rPr>
              <a:t>15 students </a:t>
            </a:r>
            <a:r>
              <a:rPr lang="en-GB" sz="1800" b="0" dirty="0">
                <a:solidFill>
                  <a:srgbClr val="000000"/>
                </a:solidFill>
              </a:rPr>
              <a:t>in your class, you've got </a:t>
            </a:r>
            <a:r>
              <a:rPr lang="en-GB" sz="1800" b="0" dirty="0">
                <a:solidFill>
                  <a:srgbClr val="000000"/>
                </a:solidFill>
                <a:highlight>
                  <a:srgbClr val="FFFF00"/>
                </a:highlight>
              </a:rPr>
              <a:t>15 different narratives </a:t>
            </a:r>
            <a:r>
              <a:rPr lang="en-GB" sz="1800" b="0" dirty="0">
                <a:solidFill>
                  <a:srgbClr val="000000"/>
                </a:solidFill>
              </a:rPr>
              <a:t>taking place at once there.</a:t>
            </a: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423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3. Language task</a:t>
            </a:r>
          </a:p>
        </p:txBody>
      </p:sp>
    </p:spTree>
    <p:extLst>
      <p:ext uri="{BB962C8B-B14F-4D97-AF65-F5344CB8AC3E}">
        <p14:creationId xmlns:p14="http://schemas.microsoft.com/office/powerpoint/2010/main" val="17104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Advanced language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The following sentences include C2-level words. An ‘equivalent’ lower-level word is given in brackets afterwards. What would be the difference in meaning in the sentence?  </a:t>
            </a:r>
          </a:p>
          <a:p>
            <a:pPr marL="457200" indent="-457200">
              <a:buFont typeface="+mj-lt"/>
              <a:buAutoNum type="arabicPeriod"/>
            </a:pPr>
            <a:r>
              <a:rPr lang="en-GB" sz="1800" b="0" dirty="0">
                <a:solidFill>
                  <a:srgbClr val="000000"/>
                </a:solidFill>
              </a:rPr>
              <a:t>When a teacher comes to the classroom and tells a story, I find it very </a:t>
            </a:r>
            <a:r>
              <a:rPr lang="en-GB" sz="1800" b="0" dirty="0">
                <a:solidFill>
                  <a:srgbClr val="000000"/>
                </a:solidFill>
                <a:highlight>
                  <a:srgbClr val="00FFFF"/>
                </a:highlight>
              </a:rPr>
              <a:t>intriguing</a:t>
            </a:r>
            <a:r>
              <a:rPr lang="en-GB" sz="1800" b="0" dirty="0">
                <a:solidFill>
                  <a:srgbClr val="000000"/>
                </a:solidFill>
              </a:rPr>
              <a:t> and I would listen to them more carefully. (</a:t>
            </a:r>
            <a:r>
              <a:rPr lang="en-GB" sz="1800" b="0" i="1" dirty="0">
                <a:solidFill>
                  <a:srgbClr val="000000"/>
                </a:solidFill>
              </a:rPr>
              <a:t>interesting</a:t>
            </a:r>
            <a:r>
              <a:rPr lang="en-GB" sz="1800" b="0" dirty="0">
                <a:solidFill>
                  <a:srgbClr val="000000"/>
                </a:solidFill>
              </a:rPr>
              <a:t>)</a:t>
            </a:r>
          </a:p>
          <a:p>
            <a:pPr marL="457200" indent="-457200">
              <a:buFont typeface="+mj-lt"/>
              <a:buAutoNum type="arabicPeriod"/>
            </a:pPr>
            <a:r>
              <a:rPr lang="en-GB" sz="1800" b="0" dirty="0">
                <a:solidFill>
                  <a:srgbClr val="000000"/>
                </a:solidFill>
              </a:rPr>
              <a:t>If you've got 15 students in your class, you've got 15 different </a:t>
            </a:r>
            <a:r>
              <a:rPr lang="en-GB" sz="1800" b="0" dirty="0">
                <a:solidFill>
                  <a:srgbClr val="000000"/>
                </a:solidFill>
                <a:highlight>
                  <a:srgbClr val="00FFFF"/>
                </a:highlight>
              </a:rPr>
              <a:t>narratives</a:t>
            </a:r>
            <a:r>
              <a:rPr lang="en-GB" sz="1800" b="0" dirty="0">
                <a:solidFill>
                  <a:srgbClr val="000000"/>
                </a:solidFill>
              </a:rPr>
              <a:t> taking place at once there. (</a:t>
            </a:r>
            <a:r>
              <a:rPr lang="en-GB" sz="1800" b="0" i="1" dirty="0">
                <a:solidFill>
                  <a:srgbClr val="000000"/>
                </a:solidFill>
              </a:rPr>
              <a:t>stories)</a:t>
            </a:r>
          </a:p>
          <a:p>
            <a:pPr marL="457200" indent="-457200">
              <a:buFont typeface="+mj-lt"/>
              <a:buAutoNum type="arabicPeriod"/>
            </a:pPr>
            <a:r>
              <a:rPr lang="en-GB" sz="1800" b="0" dirty="0">
                <a:solidFill>
                  <a:srgbClr val="000000"/>
                </a:solidFill>
              </a:rPr>
              <a:t>[I] try to </a:t>
            </a:r>
            <a:r>
              <a:rPr lang="en-GB" sz="1800" b="0" dirty="0">
                <a:solidFill>
                  <a:srgbClr val="000000"/>
                </a:solidFill>
                <a:highlight>
                  <a:srgbClr val="00FFFF"/>
                </a:highlight>
              </a:rPr>
              <a:t>incorporate</a:t>
            </a:r>
            <a:r>
              <a:rPr lang="en-GB" sz="1800" b="0" dirty="0">
                <a:solidFill>
                  <a:srgbClr val="000000"/>
                </a:solidFill>
              </a:rPr>
              <a:t> into the text some of the target language. (</a:t>
            </a:r>
            <a:r>
              <a:rPr lang="en-GB" sz="1800" b="0" i="1" dirty="0">
                <a:solidFill>
                  <a:srgbClr val="000000"/>
                </a:solidFill>
              </a:rPr>
              <a:t>include</a:t>
            </a:r>
            <a:r>
              <a:rPr lang="en-GB" sz="1800" b="0" dirty="0">
                <a:solidFill>
                  <a:srgbClr val="000000"/>
                </a:solidFill>
              </a:rPr>
              <a:t>)</a:t>
            </a:r>
          </a:p>
          <a:p>
            <a:pPr marL="457200" indent="-457200">
              <a:buFont typeface="+mj-lt"/>
              <a:buAutoNum type="arabicPeriod"/>
            </a:pPr>
            <a:r>
              <a:rPr lang="en-GB" sz="1800" b="0" dirty="0">
                <a:solidFill>
                  <a:srgbClr val="000000"/>
                </a:solidFill>
              </a:rPr>
              <a:t>All good storytellers make that part completely, well, it's invisible but not apparent either. And that's an </a:t>
            </a:r>
            <a:r>
              <a:rPr lang="en-GB" sz="1800" b="0" dirty="0">
                <a:solidFill>
                  <a:srgbClr val="000000"/>
                </a:solidFill>
                <a:highlight>
                  <a:srgbClr val="00FFFF"/>
                </a:highlight>
              </a:rPr>
              <a:t>illusion</a:t>
            </a:r>
            <a:r>
              <a:rPr lang="en-GB" sz="1800" b="0" dirty="0">
                <a:solidFill>
                  <a:srgbClr val="000000"/>
                </a:solidFill>
              </a:rPr>
              <a:t>. (</a:t>
            </a:r>
            <a:r>
              <a:rPr lang="en-GB" sz="1800" b="0" i="1" dirty="0">
                <a:solidFill>
                  <a:srgbClr val="000000"/>
                </a:solidFill>
              </a:rPr>
              <a:t>trick</a:t>
            </a:r>
            <a:r>
              <a:rPr lang="en-GB" sz="1800" b="0" dirty="0">
                <a:solidFill>
                  <a:srgbClr val="000000"/>
                </a:solidFill>
              </a:rPr>
              <a:t>)</a:t>
            </a:r>
          </a:p>
          <a:p>
            <a:pPr marL="457200" indent="-457200">
              <a:buFont typeface="+mj-lt"/>
              <a:buAutoNum type="arabicPeriod"/>
            </a:pPr>
            <a:r>
              <a:rPr lang="en-GB" sz="1800" b="0" dirty="0">
                <a:solidFill>
                  <a:srgbClr val="000000"/>
                </a:solidFill>
              </a:rPr>
              <a:t>When students </a:t>
            </a:r>
            <a:r>
              <a:rPr lang="en-GB" sz="1800" b="0" dirty="0">
                <a:solidFill>
                  <a:srgbClr val="000000"/>
                </a:solidFill>
                <a:highlight>
                  <a:srgbClr val="00FFFF"/>
                </a:highlight>
              </a:rPr>
              <a:t>flourish</a:t>
            </a:r>
            <a:r>
              <a:rPr lang="en-GB" sz="1800" b="0" dirty="0">
                <a:solidFill>
                  <a:srgbClr val="000000"/>
                </a:solidFill>
              </a:rPr>
              <a:t>, they're very happy. (</a:t>
            </a:r>
            <a:r>
              <a:rPr lang="en-GB" sz="1800" b="0" i="1" dirty="0">
                <a:solidFill>
                  <a:srgbClr val="000000"/>
                </a:solidFill>
              </a:rPr>
              <a:t>succeed</a:t>
            </a:r>
            <a:r>
              <a:rPr lang="en-GB" sz="1800" b="0" dirty="0">
                <a:solidFill>
                  <a:srgbClr val="000000"/>
                </a:solidFill>
              </a:rPr>
              <a:t>)</a:t>
            </a: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93900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4. Listening task</a:t>
            </a:r>
          </a:p>
        </p:txBody>
      </p:sp>
    </p:spTree>
    <p:extLst>
      <p:ext uri="{BB962C8B-B14F-4D97-AF65-F5344CB8AC3E}">
        <p14:creationId xmlns:p14="http://schemas.microsoft.com/office/powerpoint/2010/main" val="3000449738"/>
      </p:ext>
    </p:extLst>
  </p:cSld>
  <p:clrMapOvr>
    <a:masterClrMapping/>
  </p:clrMapOvr>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white</Template>
  <TotalTime>0</TotalTime>
  <Words>1411</Words>
  <Application>Microsoft Office PowerPoint</Application>
  <PresentationFormat>Widescreen</PresentationFormat>
  <Paragraphs>81</Paragraphs>
  <Slides>12</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Calibri</vt:lpstr>
      <vt:lpstr>Söhne</vt:lpstr>
      <vt:lpstr>British Council Sans</vt:lpstr>
      <vt:lpstr>British Council Sans Headline</vt:lpstr>
      <vt:lpstr>Arial</vt:lpstr>
      <vt:lpstr>Cover - white</vt:lpstr>
      <vt:lpstr>Cover - indigo</vt:lpstr>
      <vt:lpstr>British Council</vt:lpstr>
      <vt:lpstr>1_British Council</vt:lpstr>
      <vt:lpstr>British Council blank</vt:lpstr>
      <vt:lpstr>Using ‘story’</vt:lpstr>
      <vt:lpstr>1. Speaking Task</vt:lpstr>
      <vt:lpstr>1. Speaking task</vt:lpstr>
      <vt:lpstr>2. Grammar task</vt:lpstr>
      <vt:lpstr>Style and word choices </vt:lpstr>
      <vt:lpstr>Style and word choices </vt:lpstr>
      <vt:lpstr>3. Language task</vt:lpstr>
      <vt:lpstr>Advanced language </vt:lpstr>
      <vt:lpstr>4. Listening task</vt:lpstr>
      <vt:lpstr>Listen to the following extract from the podcast, and answer these questions.</vt:lpstr>
      <vt:lpstr>PowerPoint Presentation</vt:lpstr>
      <vt:lpstr>Using ‘story’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Chris Sowton</cp:lastModifiedBy>
  <cp:revision>23</cp:revision>
  <cp:lastPrinted>2019-09-18T09:30:23Z</cp:lastPrinted>
  <dcterms:created xsi:type="dcterms:W3CDTF">2022-11-28T14:09:03Z</dcterms:created>
  <dcterms:modified xsi:type="dcterms:W3CDTF">2023-02-02T11:14:33Z</dcterms:modified>
  <cp:category/>
</cp:coreProperties>
</file>