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660" r:id="rId3"/>
    <p:sldMasterId id="2147483759" r:id="rId4"/>
    <p:sldMasterId id="2147483700" r:id="rId5"/>
  </p:sldMasterIdLst>
  <p:notesMasterIdLst>
    <p:notesMasterId r:id="rId21"/>
  </p:notesMasterIdLst>
  <p:handoutMasterIdLst>
    <p:handoutMasterId r:id="rId22"/>
  </p:handoutMasterIdLst>
  <p:sldIdLst>
    <p:sldId id="305" r:id="rId6"/>
    <p:sldId id="304" r:id="rId7"/>
    <p:sldId id="282" r:id="rId8"/>
    <p:sldId id="309" r:id="rId9"/>
    <p:sldId id="308" r:id="rId10"/>
    <p:sldId id="333" r:id="rId11"/>
    <p:sldId id="310" r:id="rId12"/>
    <p:sldId id="314" r:id="rId13"/>
    <p:sldId id="331" r:id="rId14"/>
    <p:sldId id="332" r:id="rId15"/>
    <p:sldId id="317" r:id="rId16"/>
    <p:sldId id="326" r:id="rId17"/>
    <p:sldId id="330" r:id="rId18"/>
    <p:sldId id="320" r:id="rId19"/>
    <p:sldId id="303" r:id="rId20"/>
  </p:sldIdLst>
  <p:sldSz cx="12192000" cy="6858000"/>
  <p:notesSz cx="6858000" cy="9144000"/>
  <p:embeddedFontLst>
    <p:embeddedFont>
      <p:font typeface="British Council Sans" panose="020B0604020202020204" charset="0"/>
      <p:regular r:id="rId23"/>
      <p:bold r:id="rId24"/>
      <p:italic r:id="rId25"/>
      <p:boldItalic r:id="rId26"/>
    </p:embeddedFont>
    <p:embeddedFont>
      <p:font typeface="British Council Sans Headline" panose="020B0604020202020204"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B2007-89AC-4D37-B62B-EA29918CB4F0}" v="3" dt="2023-02-08T17:29:54.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4" autoAdjust="0"/>
    <p:restoredTop sz="82462" autoAdjust="0"/>
  </p:normalViewPr>
  <p:slideViewPr>
    <p:cSldViewPr snapToGrid="0" snapToObjects="1">
      <p:cViewPr varScale="1">
        <p:scale>
          <a:sx n="48" d="100"/>
          <a:sy n="48" d="100"/>
        </p:scale>
        <p:origin x="600"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owton" userId="b75a0b89fe49b026" providerId="LiveId" clId="{9B209723-E859-450C-ADF5-6949D1D0B23A}"/>
    <pc:docChg chg="custSel delSld modSld">
      <pc:chgData name="Chris Sowton" userId="b75a0b89fe49b026" providerId="LiveId" clId="{9B209723-E859-450C-ADF5-6949D1D0B23A}" dt="2023-01-31T12:35:28.817" v="82" actId="5793"/>
      <pc:docMkLst>
        <pc:docMk/>
      </pc:docMkLst>
      <pc:sldChg chg="modSp mod">
        <pc:chgData name="Chris Sowton" userId="b75a0b89fe49b026" providerId="LiveId" clId="{9B209723-E859-450C-ADF5-6949D1D0B23A}" dt="2023-01-31T12:35:03.267" v="66" actId="5793"/>
        <pc:sldMkLst>
          <pc:docMk/>
          <pc:sldMk cId="437202649" sldId="282"/>
        </pc:sldMkLst>
        <pc:spChg chg="mod">
          <ac:chgData name="Chris Sowton" userId="b75a0b89fe49b026" providerId="LiveId" clId="{9B209723-E859-450C-ADF5-6949D1D0B23A}" dt="2023-01-31T12:35:03.267" v="66" actId="5793"/>
          <ac:spMkLst>
            <pc:docMk/>
            <pc:sldMk cId="437202649" sldId="282"/>
            <ac:spMk id="4" creationId="{E2A0CB86-8D61-744C-8C38-3EE23DFB811B}"/>
          </ac:spMkLst>
        </pc:spChg>
      </pc:sldChg>
      <pc:sldChg chg="modSp mod">
        <pc:chgData name="Chris Sowton" userId="b75a0b89fe49b026" providerId="LiveId" clId="{9B209723-E859-450C-ADF5-6949D1D0B23A}" dt="2023-01-31T12:34:52.448" v="62" actId="313"/>
        <pc:sldMkLst>
          <pc:docMk/>
          <pc:sldMk cId="1348785245" sldId="303"/>
        </pc:sldMkLst>
        <pc:spChg chg="mod">
          <ac:chgData name="Chris Sowton" userId="b75a0b89fe49b026" providerId="LiveId" clId="{9B209723-E859-450C-ADF5-6949D1D0B23A}" dt="2023-01-31T12:34:52.448" v="62" actId="313"/>
          <ac:spMkLst>
            <pc:docMk/>
            <pc:sldMk cId="1348785245" sldId="303"/>
            <ac:spMk id="6" creationId="{B168D673-5D0D-D541-B92F-3B1F7A86DED6}"/>
          </ac:spMkLst>
        </pc:spChg>
      </pc:sldChg>
      <pc:sldChg chg="modSp mod">
        <pc:chgData name="Chris Sowton" userId="b75a0b89fe49b026" providerId="LiveId" clId="{9B209723-E859-450C-ADF5-6949D1D0B23A}" dt="2023-01-31T12:33:50.156" v="23" actId="313"/>
        <pc:sldMkLst>
          <pc:docMk/>
          <pc:sldMk cId="1918260589" sldId="305"/>
        </pc:sldMkLst>
        <pc:spChg chg="mod">
          <ac:chgData name="Chris Sowton" userId="b75a0b89fe49b026" providerId="LiveId" clId="{9B209723-E859-450C-ADF5-6949D1D0B23A}" dt="2023-01-31T12:33:50.156" v="23" actId="313"/>
          <ac:spMkLst>
            <pc:docMk/>
            <pc:sldMk cId="1918260589" sldId="305"/>
            <ac:spMk id="3" creationId="{1550F4C3-E7DE-DD16-0B63-FB1DE1B62B7C}"/>
          </ac:spMkLst>
        </pc:spChg>
      </pc:sldChg>
      <pc:sldChg chg="modSp mod">
        <pc:chgData name="Chris Sowton" userId="b75a0b89fe49b026" providerId="LiveId" clId="{9B209723-E859-450C-ADF5-6949D1D0B23A}" dt="2023-01-31T12:35:16.280" v="74" actId="5793"/>
        <pc:sldMkLst>
          <pc:docMk/>
          <pc:sldMk cId="1744318998" sldId="308"/>
        </pc:sldMkLst>
        <pc:spChg chg="mod">
          <ac:chgData name="Chris Sowton" userId="b75a0b89fe49b026" providerId="LiveId" clId="{9B209723-E859-450C-ADF5-6949D1D0B23A}" dt="2023-01-31T12:35:13.231" v="70" actId="5793"/>
          <ac:spMkLst>
            <pc:docMk/>
            <pc:sldMk cId="1744318998" sldId="308"/>
            <ac:spMk id="2" creationId="{E9724CB6-1833-F63B-1213-CB07B43F3B8C}"/>
          </ac:spMkLst>
        </pc:spChg>
        <pc:spChg chg="mod">
          <ac:chgData name="Chris Sowton" userId="b75a0b89fe49b026" providerId="LiveId" clId="{9B209723-E859-450C-ADF5-6949D1D0B23A}" dt="2023-01-31T12:35:16.280" v="74" actId="5793"/>
          <ac:spMkLst>
            <pc:docMk/>
            <pc:sldMk cId="1744318998" sldId="308"/>
            <ac:spMk id="3" creationId="{2011BD56-0F17-BE9E-2292-45889E478EE5}"/>
          </ac:spMkLst>
        </pc:spChg>
      </pc:sldChg>
      <pc:sldChg chg="modSp mod modNotesTx">
        <pc:chgData name="Chris Sowton" userId="b75a0b89fe49b026" providerId="LiveId" clId="{9B209723-E859-450C-ADF5-6949D1D0B23A}" dt="2023-01-31T12:35:28.817" v="82" actId="5793"/>
        <pc:sldMkLst>
          <pc:docMk/>
          <pc:sldMk cId="1939007607" sldId="314"/>
        </pc:sldMkLst>
        <pc:spChg chg="mod">
          <ac:chgData name="Chris Sowton" userId="b75a0b89fe49b026" providerId="LiveId" clId="{9B209723-E859-450C-ADF5-6949D1D0B23A}" dt="2023-01-31T12:35:22.560" v="78" actId="5793"/>
          <ac:spMkLst>
            <pc:docMk/>
            <pc:sldMk cId="1939007607" sldId="314"/>
            <ac:spMk id="2" creationId="{E9724CB6-1833-F63B-1213-CB07B43F3B8C}"/>
          </ac:spMkLst>
        </pc:spChg>
        <pc:spChg chg="mod">
          <ac:chgData name="Chris Sowton" userId="b75a0b89fe49b026" providerId="LiveId" clId="{9B209723-E859-450C-ADF5-6949D1D0B23A}" dt="2023-01-31T12:35:28.817" v="82" actId="5793"/>
          <ac:spMkLst>
            <pc:docMk/>
            <pc:sldMk cId="1939007607" sldId="314"/>
            <ac:spMk id="3" creationId="{2011BD56-0F17-BE9E-2292-45889E478EE5}"/>
          </ac:spMkLst>
        </pc:spChg>
      </pc:sldChg>
      <pc:sldChg chg="modSp mod">
        <pc:chgData name="Chris Sowton" userId="b75a0b89fe49b026" providerId="LiveId" clId="{9B209723-E859-450C-ADF5-6949D1D0B23A}" dt="2023-01-31T12:34:45.110" v="47" actId="5793"/>
        <pc:sldMkLst>
          <pc:docMk/>
          <pc:sldMk cId="3487705665" sldId="320"/>
        </pc:sldMkLst>
        <pc:spChg chg="mod">
          <ac:chgData name="Chris Sowton" userId="b75a0b89fe49b026" providerId="LiveId" clId="{9B209723-E859-450C-ADF5-6949D1D0B23A}" dt="2023-01-31T12:34:45.110" v="47" actId="5793"/>
          <ac:spMkLst>
            <pc:docMk/>
            <pc:sldMk cId="3487705665" sldId="320"/>
            <ac:spMk id="3" creationId="{E7396F48-3BC9-1382-1CEA-E69C0084A72B}"/>
          </ac:spMkLst>
        </pc:spChg>
      </pc:sldChg>
      <pc:sldChg chg="modSp mod">
        <pc:chgData name="Chris Sowton" userId="b75a0b89fe49b026" providerId="LiveId" clId="{9B209723-E859-450C-ADF5-6949D1D0B23A}" dt="2023-01-31T12:34:30.981" v="39" actId="5793"/>
        <pc:sldMkLst>
          <pc:docMk/>
          <pc:sldMk cId="2348072908" sldId="326"/>
        </pc:sldMkLst>
        <pc:spChg chg="mod">
          <ac:chgData name="Chris Sowton" userId="b75a0b89fe49b026" providerId="LiveId" clId="{9B209723-E859-450C-ADF5-6949D1D0B23A}" dt="2023-01-31T12:34:30.981" v="39" actId="5793"/>
          <ac:spMkLst>
            <pc:docMk/>
            <pc:sldMk cId="2348072908" sldId="326"/>
            <ac:spMk id="3" creationId="{E7396F48-3BC9-1382-1CEA-E69C0084A72B}"/>
          </ac:spMkLst>
        </pc:spChg>
      </pc:sldChg>
      <pc:sldChg chg="del">
        <pc:chgData name="Chris Sowton" userId="b75a0b89fe49b026" providerId="LiveId" clId="{9B209723-E859-450C-ADF5-6949D1D0B23A}" dt="2023-01-31T12:34:25.001" v="35" actId="47"/>
        <pc:sldMkLst>
          <pc:docMk/>
          <pc:sldMk cId="2042689622" sldId="327"/>
        </pc:sldMkLst>
      </pc:sldChg>
      <pc:sldChg chg="del">
        <pc:chgData name="Chris Sowton" userId="b75a0b89fe49b026" providerId="LiveId" clId="{9B209723-E859-450C-ADF5-6949D1D0B23A}" dt="2023-01-31T12:34:23.843" v="34" actId="47"/>
        <pc:sldMkLst>
          <pc:docMk/>
          <pc:sldMk cId="3300307825" sldId="328"/>
        </pc:sldMkLst>
      </pc:sldChg>
      <pc:sldChg chg="del">
        <pc:chgData name="Chris Sowton" userId="b75a0b89fe49b026" providerId="LiveId" clId="{9B209723-E859-450C-ADF5-6949D1D0B23A}" dt="2023-01-31T12:34:09.757" v="28" actId="47"/>
        <pc:sldMkLst>
          <pc:docMk/>
          <pc:sldMk cId="1799618761" sldId="329"/>
        </pc:sldMkLst>
      </pc:sldChg>
      <pc:sldChg chg="modSp mod">
        <pc:chgData name="Chris Sowton" userId="b75a0b89fe49b026" providerId="LiveId" clId="{9B209723-E859-450C-ADF5-6949D1D0B23A}" dt="2023-01-31T12:34:41.347" v="43" actId="5793"/>
        <pc:sldMkLst>
          <pc:docMk/>
          <pc:sldMk cId="2854220930" sldId="330"/>
        </pc:sldMkLst>
        <pc:spChg chg="mod">
          <ac:chgData name="Chris Sowton" userId="b75a0b89fe49b026" providerId="LiveId" clId="{9B209723-E859-450C-ADF5-6949D1D0B23A}" dt="2023-01-31T12:34:41.347" v="43" actId="5793"/>
          <ac:spMkLst>
            <pc:docMk/>
            <pc:sldMk cId="2854220930" sldId="330"/>
            <ac:spMk id="3" creationId="{E7396F48-3BC9-1382-1CEA-E69C0084A72B}"/>
          </ac:spMkLst>
        </pc:spChg>
      </pc:sldChg>
    </pc:docChg>
  </pc:docChgLst>
  <pc:docChgLst>
    <pc:chgData name="Chris Sowton" userId="b75a0b89fe49b026" providerId="LiveId" clId="{16EB2007-89AC-4D37-B62B-EA29918CB4F0}"/>
    <pc:docChg chg="undo custSel addSld modSld">
      <pc:chgData name="Chris Sowton" userId="b75a0b89fe49b026" providerId="LiveId" clId="{16EB2007-89AC-4D37-B62B-EA29918CB4F0}" dt="2023-02-17T20:36:10.994" v="2434" actId="20577"/>
      <pc:docMkLst>
        <pc:docMk/>
      </pc:docMkLst>
      <pc:sldChg chg="modSp mod">
        <pc:chgData name="Chris Sowton" userId="b75a0b89fe49b026" providerId="LiveId" clId="{16EB2007-89AC-4D37-B62B-EA29918CB4F0}" dt="2023-02-17T20:36:10.994" v="2434" actId="20577"/>
        <pc:sldMkLst>
          <pc:docMk/>
          <pc:sldMk cId="437202649" sldId="282"/>
        </pc:sldMkLst>
        <pc:spChg chg="mod">
          <ac:chgData name="Chris Sowton" userId="b75a0b89fe49b026" providerId="LiveId" clId="{16EB2007-89AC-4D37-B62B-EA29918CB4F0}" dt="2023-02-17T20:36:10.994" v="2434" actId="20577"/>
          <ac:spMkLst>
            <pc:docMk/>
            <pc:sldMk cId="437202649" sldId="282"/>
            <ac:spMk id="4" creationId="{E2A0CB86-8D61-744C-8C38-3EE23DFB811B}"/>
          </ac:spMkLst>
        </pc:spChg>
      </pc:sldChg>
      <pc:sldChg chg="modSp mod">
        <pc:chgData name="Chris Sowton" userId="b75a0b89fe49b026" providerId="LiveId" clId="{16EB2007-89AC-4D37-B62B-EA29918CB4F0}" dt="2023-02-06T15:46:03.588" v="88" actId="20577"/>
        <pc:sldMkLst>
          <pc:docMk/>
          <pc:sldMk cId="1348785245" sldId="303"/>
        </pc:sldMkLst>
        <pc:spChg chg="mod">
          <ac:chgData name="Chris Sowton" userId="b75a0b89fe49b026" providerId="LiveId" clId="{16EB2007-89AC-4D37-B62B-EA29918CB4F0}" dt="2023-02-06T15:46:03.588" v="88" actId="20577"/>
          <ac:spMkLst>
            <pc:docMk/>
            <pc:sldMk cId="1348785245" sldId="303"/>
            <ac:spMk id="6" creationId="{B168D673-5D0D-D541-B92F-3B1F7A86DED6}"/>
          </ac:spMkLst>
        </pc:spChg>
      </pc:sldChg>
      <pc:sldChg chg="modSp mod">
        <pc:chgData name="Chris Sowton" userId="b75a0b89fe49b026" providerId="LiveId" clId="{16EB2007-89AC-4D37-B62B-EA29918CB4F0}" dt="2023-02-07T10:53:02.565" v="2051" actId="20577"/>
        <pc:sldMkLst>
          <pc:docMk/>
          <pc:sldMk cId="1918260589" sldId="305"/>
        </pc:sldMkLst>
        <pc:spChg chg="mod">
          <ac:chgData name="Chris Sowton" userId="b75a0b89fe49b026" providerId="LiveId" clId="{16EB2007-89AC-4D37-B62B-EA29918CB4F0}" dt="2023-02-06T15:45:44.840" v="44" actId="20577"/>
          <ac:spMkLst>
            <pc:docMk/>
            <pc:sldMk cId="1918260589" sldId="305"/>
            <ac:spMk id="3" creationId="{1550F4C3-E7DE-DD16-0B63-FB1DE1B62B7C}"/>
          </ac:spMkLst>
        </pc:spChg>
        <pc:spChg chg="mod">
          <ac:chgData name="Chris Sowton" userId="b75a0b89fe49b026" providerId="LiveId" clId="{16EB2007-89AC-4D37-B62B-EA29918CB4F0}" dt="2023-02-07T10:53:02.565" v="2051" actId="20577"/>
          <ac:spMkLst>
            <pc:docMk/>
            <pc:sldMk cId="1918260589" sldId="305"/>
            <ac:spMk id="5" creationId="{C98DC46C-470D-C217-F3C4-A8CFA7B397E3}"/>
          </ac:spMkLst>
        </pc:spChg>
      </pc:sldChg>
      <pc:sldChg chg="modSp mod modNotesTx">
        <pc:chgData name="Chris Sowton" userId="b75a0b89fe49b026" providerId="LiveId" clId="{16EB2007-89AC-4D37-B62B-EA29918CB4F0}" dt="2023-02-07T10:38:22.299" v="1352" actId="20577"/>
        <pc:sldMkLst>
          <pc:docMk/>
          <pc:sldMk cId="1744318998" sldId="308"/>
        </pc:sldMkLst>
        <pc:spChg chg="mod">
          <ac:chgData name="Chris Sowton" userId="b75a0b89fe49b026" providerId="LiveId" clId="{16EB2007-89AC-4D37-B62B-EA29918CB4F0}" dt="2023-02-07T10:29:19.744" v="1132" actId="20577"/>
          <ac:spMkLst>
            <pc:docMk/>
            <pc:sldMk cId="1744318998" sldId="308"/>
            <ac:spMk id="2" creationId="{E9724CB6-1833-F63B-1213-CB07B43F3B8C}"/>
          </ac:spMkLst>
        </pc:spChg>
        <pc:spChg chg="mod">
          <ac:chgData name="Chris Sowton" userId="b75a0b89fe49b026" providerId="LiveId" clId="{16EB2007-89AC-4D37-B62B-EA29918CB4F0}" dt="2023-02-07T10:38:22.299" v="1352" actId="20577"/>
          <ac:spMkLst>
            <pc:docMk/>
            <pc:sldMk cId="1744318998" sldId="308"/>
            <ac:spMk id="3" creationId="{2011BD56-0F17-BE9E-2292-45889E478EE5}"/>
          </ac:spMkLst>
        </pc:spChg>
      </pc:sldChg>
      <pc:sldChg chg="modSp mod">
        <pc:chgData name="Chris Sowton" userId="b75a0b89fe49b026" providerId="LiveId" clId="{16EB2007-89AC-4D37-B62B-EA29918CB4F0}" dt="2023-02-08T18:10:41.622" v="2308" actId="20577"/>
        <pc:sldMkLst>
          <pc:docMk/>
          <pc:sldMk cId="1939007607" sldId="314"/>
        </pc:sldMkLst>
        <pc:spChg chg="mod">
          <ac:chgData name="Chris Sowton" userId="b75a0b89fe49b026" providerId="LiveId" clId="{16EB2007-89AC-4D37-B62B-EA29918CB4F0}" dt="2023-02-07T10:17:43.280" v="384" actId="20577"/>
          <ac:spMkLst>
            <pc:docMk/>
            <pc:sldMk cId="1939007607" sldId="314"/>
            <ac:spMk id="2" creationId="{E9724CB6-1833-F63B-1213-CB07B43F3B8C}"/>
          </ac:spMkLst>
        </pc:spChg>
        <pc:spChg chg="mod">
          <ac:chgData name="Chris Sowton" userId="b75a0b89fe49b026" providerId="LiveId" clId="{16EB2007-89AC-4D37-B62B-EA29918CB4F0}" dt="2023-02-08T18:10:41.622" v="2308" actId="20577"/>
          <ac:spMkLst>
            <pc:docMk/>
            <pc:sldMk cId="1939007607" sldId="314"/>
            <ac:spMk id="3" creationId="{2011BD56-0F17-BE9E-2292-45889E478EE5}"/>
          </ac:spMkLst>
        </pc:spChg>
      </pc:sldChg>
      <pc:sldChg chg="modSp mod">
        <pc:chgData name="Chris Sowton" userId="b75a0b89fe49b026" providerId="LiveId" clId="{16EB2007-89AC-4D37-B62B-EA29918CB4F0}" dt="2023-02-08T18:01:21.485" v="2074" actId="14100"/>
        <pc:sldMkLst>
          <pc:docMk/>
          <pc:sldMk cId="3487705665" sldId="320"/>
        </pc:sldMkLst>
        <pc:spChg chg="mod">
          <ac:chgData name="Chris Sowton" userId="b75a0b89fe49b026" providerId="LiveId" clId="{16EB2007-89AC-4D37-B62B-EA29918CB4F0}" dt="2023-02-08T18:01:21.485" v="2074" actId="14100"/>
          <ac:spMkLst>
            <pc:docMk/>
            <pc:sldMk cId="3487705665" sldId="320"/>
            <ac:spMk id="3" creationId="{E7396F48-3BC9-1382-1CEA-E69C0084A72B}"/>
          </ac:spMkLst>
        </pc:spChg>
      </pc:sldChg>
      <pc:sldChg chg="modSp mod">
        <pc:chgData name="Chris Sowton" userId="b75a0b89fe49b026" providerId="LiveId" clId="{16EB2007-89AC-4D37-B62B-EA29918CB4F0}" dt="2023-02-08T17:29:54.915" v="2054"/>
        <pc:sldMkLst>
          <pc:docMk/>
          <pc:sldMk cId="2348072908" sldId="326"/>
        </pc:sldMkLst>
        <pc:spChg chg="mod">
          <ac:chgData name="Chris Sowton" userId="b75a0b89fe49b026" providerId="LiveId" clId="{16EB2007-89AC-4D37-B62B-EA29918CB4F0}" dt="2023-02-08T17:29:54.915" v="2054"/>
          <ac:spMkLst>
            <pc:docMk/>
            <pc:sldMk cId="2348072908" sldId="326"/>
            <ac:spMk id="3" creationId="{E7396F48-3BC9-1382-1CEA-E69C0084A72B}"/>
          </ac:spMkLst>
        </pc:spChg>
      </pc:sldChg>
      <pc:sldChg chg="modSp mod">
        <pc:chgData name="Chris Sowton" userId="b75a0b89fe49b026" providerId="LiveId" clId="{16EB2007-89AC-4D37-B62B-EA29918CB4F0}" dt="2023-02-08T17:31:18.294" v="2071" actId="255"/>
        <pc:sldMkLst>
          <pc:docMk/>
          <pc:sldMk cId="2854220930" sldId="330"/>
        </pc:sldMkLst>
        <pc:spChg chg="mod">
          <ac:chgData name="Chris Sowton" userId="b75a0b89fe49b026" providerId="LiveId" clId="{16EB2007-89AC-4D37-B62B-EA29918CB4F0}" dt="2023-02-08T17:31:18.294" v="2071" actId="255"/>
          <ac:spMkLst>
            <pc:docMk/>
            <pc:sldMk cId="2854220930" sldId="330"/>
            <ac:spMk id="3" creationId="{E7396F48-3BC9-1382-1CEA-E69C0084A72B}"/>
          </ac:spMkLst>
        </pc:spChg>
      </pc:sldChg>
      <pc:sldChg chg="modSp add mod modNotesTx">
        <pc:chgData name="Chris Sowton" userId="b75a0b89fe49b026" providerId="LiveId" clId="{16EB2007-89AC-4D37-B62B-EA29918CB4F0}" dt="2023-02-08T18:09:38.364" v="2211" actId="20577"/>
        <pc:sldMkLst>
          <pc:docMk/>
          <pc:sldMk cId="2978770808" sldId="331"/>
        </pc:sldMkLst>
        <pc:spChg chg="mod">
          <ac:chgData name="Chris Sowton" userId="b75a0b89fe49b026" providerId="LiveId" clId="{16EB2007-89AC-4D37-B62B-EA29918CB4F0}" dt="2023-02-08T18:09:38.364" v="2211" actId="20577"/>
          <ac:spMkLst>
            <pc:docMk/>
            <pc:sldMk cId="2978770808" sldId="331"/>
            <ac:spMk id="3" creationId="{2011BD56-0F17-BE9E-2292-45889E478EE5}"/>
          </ac:spMkLst>
        </pc:spChg>
      </pc:sldChg>
      <pc:sldChg chg="modSp add mod modNotesTx">
        <pc:chgData name="Chris Sowton" userId="b75a0b89fe49b026" providerId="LiveId" clId="{16EB2007-89AC-4D37-B62B-EA29918CB4F0}" dt="2023-02-08T18:13:45.941" v="2309"/>
        <pc:sldMkLst>
          <pc:docMk/>
          <pc:sldMk cId="2434343812" sldId="332"/>
        </pc:sldMkLst>
        <pc:spChg chg="mod">
          <ac:chgData name="Chris Sowton" userId="b75a0b89fe49b026" providerId="LiveId" clId="{16EB2007-89AC-4D37-B62B-EA29918CB4F0}" dt="2023-02-08T18:13:45.941" v="2309"/>
          <ac:spMkLst>
            <pc:docMk/>
            <pc:sldMk cId="2434343812" sldId="332"/>
            <ac:spMk id="3" creationId="{2011BD56-0F17-BE9E-2292-45889E478EE5}"/>
          </ac:spMkLst>
        </pc:spChg>
      </pc:sldChg>
      <pc:sldChg chg="modSp add mod modAnim modNotesTx">
        <pc:chgData name="Chris Sowton" userId="b75a0b89fe49b026" providerId="LiveId" clId="{16EB2007-89AC-4D37-B62B-EA29918CB4F0}" dt="2023-02-07T10:49:42.514" v="1945" actId="20577"/>
        <pc:sldMkLst>
          <pc:docMk/>
          <pc:sldMk cId="1611053186" sldId="333"/>
        </pc:sldMkLst>
        <pc:spChg chg="mod">
          <ac:chgData name="Chris Sowton" userId="b75a0b89fe49b026" providerId="LiveId" clId="{16EB2007-89AC-4D37-B62B-EA29918CB4F0}" dt="2023-02-07T10:48:12.747" v="1812" actId="20577"/>
          <ac:spMkLst>
            <pc:docMk/>
            <pc:sldMk cId="1611053186" sldId="333"/>
            <ac:spMk id="3" creationId="{2011BD56-0F17-BE9E-2292-45889E478E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17/02/2023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dirty="0"/>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17/02/2023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dirty="0"/>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65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17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dirty="0"/>
          </a:p>
        </p:txBody>
      </p:sp>
    </p:spTree>
    <p:extLst>
      <p:ext uri="{BB962C8B-B14F-4D97-AF65-F5344CB8AC3E}">
        <p14:creationId xmlns:p14="http://schemas.microsoft.com/office/powerpoint/2010/main" val="420570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an extension activity, you might ask students to find other examples of these verb forms in the transcript </a:t>
            </a:r>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dirty="0"/>
          </a:p>
        </p:txBody>
      </p:sp>
    </p:spTree>
    <p:extLst>
      <p:ext uri="{BB962C8B-B14F-4D97-AF65-F5344CB8AC3E}">
        <p14:creationId xmlns:p14="http://schemas.microsoft.com/office/powerpoint/2010/main" val="115499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dirty="0"/>
          </a:p>
        </p:txBody>
      </p:sp>
    </p:spTree>
    <p:extLst>
      <p:ext uri="{BB962C8B-B14F-4D97-AF65-F5344CB8AC3E}">
        <p14:creationId xmlns:p14="http://schemas.microsoft.com/office/powerpoint/2010/main" val="119311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feedback, ask students to share the meaning of these phrases</a:t>
            </a:r>
          </a:p>
          <a:p>
            <a:r>
              <a:rPr lang="en-GB" dirty="0"/>
              <a:t>*In feedback, you might also ask students to talk about their different grammatical construction (i.e. 1, 2 and 5 are adjective _+ noun. 2 and 3 are noun + noun)</a:t>
            </a:r>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dirty="0"/>
          </a:p>
        </p:txBody>
      </p:sp>
    </p:spTree>
    <p:extLst>
      <p:ext uri="{BB962C8B-B14F-4D97-AF65-F5344CB8AC3E}">
        <p14:creationId xmlns:p14="http://schemas.microsoft.com/office/powerpoint/2010/main" val="350285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can be done as a spoken or written activity. </a:t>
            </a:r>
          </a:p>
          <a:p>
            <a:r>
              <a:rPr lang="en-GB" dirty="0"/>
              <a:t>*You can refer students to the transcript to see how the phrases are used there.  </a:t>
            </a:r>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dirty="0"/>
          </a:p>
        </p:txBody>
      </p:sp>
    </p:spTree>
    <p:extLst>
      <p:ext uri="{BB962C8B-B14F-4D97-AF65-F5344CB8AC3E}">
        <p14:creationId xmlns:p14="http://schemas.microsoft.com/office/powerpoint/2010/main" val="409146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12</a:t>
            </a:fld>
            <a:endParaRPr lang="en-GB"/>
          </a:p>
        </p:txBody>
      </p:sp>
    </p:spTree>
    <p:extLst>
      <p:ext uri="{BB962C8B-B14F-4D97-AF65-F5344CB8AC3E}">
        <p14:creationId xmlns:p14="http://schemas.microsoft.com/office/powerpoint/2010/main" val="83062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dirty="0"/>
          </a:p>
        </p:txBody>
      </p:sp>
    </p:spTree>
    <p:extLst>
      <p:ext uri="{BB962C8B-B14F-4D97-AF65-F5344CB8AC3E}">
        <p14:creationId xmlns:p14="http://schemas.microsoft.com/office/powerpoint/2010/main" val="144471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14</a:t>
            </a:fld>
            <a:endParaRPr lang="en-GB" dirty="0"/>
          </a:p>
        </p:txBody>
      </p:sp>
    </p:spTree>
    <p:extLst>
      <p:ext uri="{BB962C8B-B14F-4D97-AF65-F5344CB8AC3E}">
        <p14:creationId xmlns:p14="http://schemas.microsoft.com/office/powerpoint/2010/main" val="830625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46400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14546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74674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02687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991025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06008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379344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ndigo">
    <p:spTree>
      <p:nvGrpSpPr>
        <p:cNvPr id="1" name=""/>
        <p:cNvGrpSpPr/>
        <p:nvPr/>
      </p:nvGrpSpPr>
      <p:grpSpPr>
        <a:xfrm>
          <a:off x="0" y="0"/>
          <a:ext cx="0" cy="0"/>
          <a:chOff x="0" y="0"/>
          <a:chExt cx="0" cy="0"/>
        </a:xfrm>
      </p:grpSpPr>
      <p:pic>
        <p:nvPicPr>
          <p:cNvPr id="12" name="British Council Logo">
            <a:extLst>
              <a:ext uri="{FF2B5EF4-FFF2-40B4-BE49-F238E27FC236}">
                <a16:creationId xmlns:a16="http://schemas.microsoft.com/office/drawing/2014/main" id="{68B4A97B-8C6F-A742-9B60-1B6AE71A14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tx1"/>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6886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indi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tx1"/>
                </a:solidFill>
              </a:defRPr>
            </a:lvl1pPr>
          </a:lstStyle>
          <a:p>
            <a:r>
              <a:rPr lang="en-GB" noProof="0" dirty="0"/>
              <a:t>Click</a:t>
            </a:r>
            <a:r>
              <a:rPr lang="en-US" dirty="0"/>
              <a:t> to edit Master title style</a:t>
            </a:r>
          </a:p>
        </p:txBody>
      </p:sp>
    </p:spTree>
    <p:extLst>
      <p:ext uri="{BB962C8B-B14F-4D97-AF65-F5344CB8AC3E}">
        <p14:creationId xmlns:p14="http://schemas.microsoft.com/office/powerpoint/2010/main" val="111207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D9A66-B80A-5D78-50EA-B3304A62D4BC}"/>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45" r:id="rId2"/>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B126C-A7DF-1799-D6FD-127982733D67}"/>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5CEDD90C-3E8B-AF42-9287-948A68271EC5}"/>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1"/>
                </a:solidFill>
              </a:rPr>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8" r:id="rId2"/>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pic>
        <p:nvPicPr>
          <p:cNvPr id="11" name="Picture 10">
            <a:extLst>
              <a:ext uri="{FF2B5EF4-FFF2-40B4-BE49-F238E27FC236}">
                <a16:creationId xmlns:a16="http://schemas.microsoft.com/office/drawing/2014/main" id="{BF8CFD81-C3E0-37C0-F107-145707C6892C}"/>
              </a:ext>
            </a:extLst>
          </p:cNvPr>
          <p:cNvPicPr>
            <a:picLocks noChangeAspect="1"/>
          </p:cNvPicPr>
          <p:nvPr userDrawn="1"/>
        </p:nvPicPr>
        <p:blipFill>
          <a:blip r:embed="rId8"/>
          <a:stretch>
            <a:fillRect/>
          </a:stretch>
        </p:blipFill>
        <p:spPr>
          <a:xfrm>
            <a:off x="9144000" y="3441700"/>
            <a:ext cx="3048000" cy="3416300"/>
          </a:xfrm>
          <a:prstGeom prst="rect">
            <a:avLst/>
          </a:prstGeom>
        </p:spPr>
      </p:pic>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spTree>
    <p:extLst>
      <p:ext uri="{BB962C8B-B14F-4D97-AF65-F5344CB8AC3E}">
        <p14:creationId xmlns:p14="http://schemas.microsoft.com/office/powerpoint/2010/main" val="25965376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0F4C3-E7DE-DD16-0B63-FB1DE1B62B7C}"/>
              </a:ext>
            </a:extLst>
          </p:cNvPr>
          <p:cNvSpPr>
            <a:spLocks noGrp="1"/>
          </p:cNvSpPr>
          <p:nvPr>
            <p:ph type="ctrTitle"/>
          </p:nvPr>
        </p:nvSpPr>
        <p:spPr/>
        <p:txBody>
          <a:bodyPr/>
          <a:lstStyle/>
          <a:p>
            <a:r>
              <a:rPr lang="en-US" dirty="0"/>
              <a:t>Teaching in crisis and emergency situations </a:t>
            </a:r>
          </a:p>
        </p:txBody>
      </p:sp>
      <p:sp>
        <p:nvSpPr>
          <p:cNvPr id="4" name="Subtitle 3">
            <a:extLst>
              <a:ext uri="{FF2B5EF4-FFF2-40B4-BE49-F238E27FC236}">
                <a16:creationId xmlns:a16="http://schemas.microsoft.com/office/drawing/2014/main" id="{A023CCAA-5766-7183-F4A2-125573254CC1}"/>
              </a:ext>
            </a:extLst>
          </p:cNvPr>
          <p:cNvSpPr>
            <a:spLocks noGrp="1"/>
          </p:cNvSpPr>
          <p:nvPr>
            <p:ph type="subTitle" idx="1"/>
          </p:nvPr>
        </p:nvSpPr>
        <p:spPr/>
        <p:txBody>
          <a:bodyPr/>
          <a:lstStyle/>
          <a:p>
            <a:r>
              <a:rPr lang="en-GB" dirty="0"/>
              <a:t>TeachingEnglish</a:t>
            </a:r>
            <a:endParaRPr lang="en-US" dirty="0"/>
          </a:p>
        </p:txBody>
      </p:sp>
      <p:sp>
        <p:nvSpPr>
          <p:cNvPr id="5" name="Text Placeholder 4">
            <a:extLst>
              <a:ext uri="{FF2B5EF4-FFF2-40B4-BE49-F238E27FC236}">
                <a16:creationId xmlns:a16="http://schemas.microsoft.com/office/drawing/2014/main" id="{C98DC46C-470D-C217-F3C4-A8CFA7B397E3}"/>
              </a:ext>
            </a:extLst>
          </p:cNvPr>
          <p:cNvSpPr>
            <a:spLocks noGrp="1"/>
          </p:cNvSpPr>
          <p:nvPr>
            <p:ph type="body" sz="quarter" idx="13"/>
          </p:nvPr>
        </p:nvSpPr>
        <p:spPr/>
        <p:txBody>
          <a:bodyPr/>
          <a:lstStyle/>
          <a:p>
            <a:r>
              <a:rPr lang="en-US" dirty="0"/>
              <a:t>February 2023</a:t>
            </a:r>
          </a:p>
        </p:txBody>
      </p:sp>
    </p:spTree>
    <p:extLst>
      <p:ext uri="{BB962C8B-B14F-4D97-AF65-F5344CB8AC3E}">
        <p14:creationId xmlns:p14="http://schemas.microsoft.com/office/powerpoint/2010/main" val="19182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Noun phrases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Now show your understanding of these noun phrases by using them correctly </a:t>
            </a:r>
          </a:p>
          <a:p>
            <a:pPr marL="457200" indent="-457200">
              <a:buFont typeface="+mj-lt"/>
              <a:buAutoNum type="arabicPeriod"/>
            </a:pPr>
            <a:r>
              <a:rPr lang="en-GB" sz="1800" b="0" dirty="0">
                <a:solidFill>
                  <a:srgbClr val="000000"/>
                </a:solidFill>
              </a:rPr>
              <a:t>natural immunity </a:t>
            </a:r>
          </a:p>
          <a:p>
            <a:pPr marL="457200" indent="-457200">
              <a:buFont typeface="+mj-lt"/>
              <a:buAutoNum type="arabicPeriod"/>
            </a:pPr>
            <a:r>
              <a:rPr lang="en-GB" sz="1800" b="0" dirty="0">
                <a:solidFill>
                  <a:srgbClr val="000000"/>
                </a:solidFill>
              </a:rPr>
              <a:t>mental state </a:t>
            </a:r>
          </a:p>
          <a:p>
            <a:pPr marL="457200" indent="-457200">
              <a:buFont typeface="+mj-lt"/>
              <a:buAutoNum type="arabicPeriod"/>
            </a:pPr>
            <a:r>
              <a:rPr lang="en-GB" sz="1800" b="0" dirty="0">
                <a:solidFill>
                  <a:srgbClr val="000000"/>
                </a:solidFill>
              </a:rPr>
              <a:t>electricity shortage </a:t>
            </a:r>
          </a:p>
          <a:p>
            <a:pPr marL="457200" indent="-457200">
              <a:buFont typeface="+mj-lt"/>
              <a:buAutoNum type="arabicPeriod"/>
            </a:pPr>
            <a:r>
              <a:rPr lang="en-GB" sz="1800" b="0" dirty="0">
                <a:solidFill>
                  <a:srgbClr val="000000"/>
                </a:solidFill>
              </a:rPr>
              <a:t>state school</a:t>
            </a:r>
          </a:p>
          <a:p>
            <a:pPr marL="457200" indent="-457200">
              <a:buFont typeface="+mj-lt"/>
              <a:buAutoNum type="arabicPeriod"/>
            </a:pPr>
            <a:r>
              <a:rPr lang="en-GB" sz="1800" b="0" dirty="0">
                <a:solidFill>
                  <a:srgbClr val="000000"/>
                </a:solidFill>
              </a:rPr>
              <a:t>foreign language </a:t>
            </a:r>
          </a:p>
          <a:p>
            <a:pPr marL="457200" indent="-457200">
              <a:buFont typeface="+mj-lt"/>
              <a:buAutoNum type="arabicPeriod"/>
            </a:pPr>
            <a:r>
              <a:rPr lang="en-GB" sz="1800" b="0" dirty="0">
                <a:solidFill>
                  <a:srgbClr val="000000"/>
                </a:solidFill>
              </a:rPr>
              <a:t>human right</a:t>
            </a:r>
          </a:p>
          <a:p>
            <a:pPr marL="457200" indent="-457200">
              <a:buFont typeface="+mj-lt"/>
              <a:buAutoNum type="arabicPeriod"/>
            </a:pPr>
            <a:r>
              <a:rPr lang="en-GB" sz="1800" b="0" dirty="0">
                <a:solidFill>
                  <a:srgbClr val="000000"/>
                </a:solidFill>
              </a:rPr>
              <a:t>digital literacy </a:t>
            </a:r>
          </a:p>
          <a:p>
            <a:pPr marL="457200" indent="-457200">
              <a:buFont typeface="+mj-lt"/>
              <a:buAutoNum type="arabicPeriod"/>
            </a:pPr>
            <a:r>
              <a:rPr lang="en-GB" sz="1800" b="0">
                <a:solidFill>
                  <a:srgbClr val="000000"/>
                </a:solidFill>
              </a:rPr>
              <a:t>turning point</a:t>
            </a:r>
            <a:endParaRPr lang="en-GB" sz="1800" b="0" u="sng"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434343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4. Listening task</a:t>
            </a:r>
          </a:p>
        </p:txBody>
      </p:sp>
    </p:spTree>
    <p:extLst>
      <p:ext uri="{BB962C8B-B14F-4D97-AF65-F5344CB8AC3E}">
        <p14:creationId xmlns:p14="http://schemas.microsoft.com/office/powerpoint/2010/main" val="3000449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Listen to the following extract from the podcast, and answer these questions.</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839145"/>
            <a:ext cx="8542496" cy="3468579"/>
          </a:xfrm>
        </p:spPr>
        <p:txBody>
          <a:bodyPr/>
          <a:lstStyle/>
          <a:p>
            <a:pPr algn="l">
              <a:buFont typeface="+mj-lt"/>
              <a:buAutoNum type="arabicPeriod"/>
            </a:pPr>
            <a:r>
              <a:rPr lang="en-GB" b="0" dirty="0"/>
              <a:t>What is the general approach of teachers in regards to unexpected events in the Palestinian context?</a:t>
            </a:r>
          </a:p>
          <a:p>
            <a:pPr algn="l">
              <a:buFont typeface="+mj-lt"/>
              <a:buAutoNum type="arabicPeriod"/>
            </a:pPr>
            <a:r>
              <a:rPr lang="en-GB" b="0" dirty="0"/>
              <a:t>What measures does Diana have in place for crisis situations in her teaching?</a:t>
            </a:r>
          </a:p>
          <a:p>
            <a:pPr algn="l">
              <a:buFont typeface="+mj-lt"/>
              <a:buAutoNum type="arabicPeriod"/>
            </a:pPr>
            <a:r>
              <a:rPr lang="en-GB" b="0" dirty="0"/>
              <a:t>How does Diana describe her role as a teacher during hard times?</a:t>
            </a:r>
          </a:p>
          <a:p>
            <a:pPr algn="l">
              <a:buFont typeface="+mj-lt"/>
              <a:buAutoNum type="arabicPeriod"/>
            </a:pPr>
            <a:r>
              <a:rPr lang="en-GB" b="0" dirty="0"/>
              <a:t>How did Diana engage her students during the COVID-19 pandemic?</a:t>
            </a:r>
          </a:p>
          <a:p>
            <a:pPr algn="l">
              <a:buFont typeface="+mj-lt"/>
              <a:buAutoNum type="arabicPeriod"/>
            </a:pPr>
            <a:r>
              <a:rPr lang="en-GB" b="0" dirty="0"/>
              <a:t>What is the impact of resilient teachers on the role of education during crisis situations?</a:t>
            </a:r>
          </a:p>
          <a:p>
            <a:pPr algn="l">
              <a:buFont typeface="+mj-lt"/>
              <a:buAutoNum type="arabicPeriod"/>
            </a:pPr>
            <a:endParaRPr lang="en-GB" b="0" dirty="0"/>
          </a:p>
          <a:p>
            <a:pPr algn="l">
              <a:buFont typeface="+mj-lt"/>
              <a:buAutoNum type="arabicPeriod"/>
            </a:pPr>
            <a:endParaRPr lang="en-GB" b="0" dirty="0"/>
          </a:p>
          <a:p>
            <a:pPr algn="l">
              <a:buFont typeface="+mj-lt"/>
              <a:buAutoNum type="arabicPeriod"/>
            </a:pPr>
            <a:endParaRPr lang="en-GB" b="0" dirty="0"/>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12</a:t>
            </a:fld>
            <a:endParaRPr lang="en-GB" noProof="0"/>
          </a:p>
        </p:txBody>
      </p:sp>
    </p:spTree>
    <p:extLst>
      <p:ext uri="{BB962C8B-B14F-4D97-AF65-F5344CB8AC3E}">
        <p14:creationId xmlns:p14="http://schemas.microsoft.com/office/powerpoint/2010/main" val="234807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501041"/>
            <a:ext cx="8608734" cy="4806683"/>
          </a:xfrm>
        </p:spPr>
        <p:txBody>
          <a:bodyPr/>
          <a:lstStyle/>
          <a:p>
            <a:pPr algn="l"/>
            <a:r>
              <a:rPr lang="en-GB" sz="1600" i="0" dirty="0">
                <a:solidFill>
                  <a:schemeClr val="tx1"/>
                </a:solidFill>
                <a:effectLst/>
              </a:rPr>
              <a:t>Diana</a:t>
            </a:r>
            <a:r>
              <a:rPr lang="en-GB" sz="1600" b="0" i="0" dirty="0">
                <a:solidFill>
                  <a:schemeClr val="tx1"/>
                </a:solidFill>
                <a:effectLst/>
              </a:rPr>
              <a:t>: In general, we have some common approaches. But regarding the Palestinian context, it's not because the time or the period of the hard times or the crisis are too long. It's not something temporary. We as teachers are waiting for unexpected events at any time. So must be ready for ups and downs all the time. As a teacher I have a plan B. For example, I have my own curriculum designed for crisis time, I have my own online and digital materials. If this happened that day today, I will send this to my students. I will not interrupt their education. But the Palestinian context is completely different and sensitive as is full of unexpected events anytime. For example, here we have the destruction of a school. We have some schools can be sheltered in any time. So losing the infrastructure is expected.</a:t>
            </a:r>
          </a:p>
          <a:p>
            <a:pPr algn="l"/>
            <a:r>
              <a:rPr lang="en-GB" sz="1600" i="0" dirty="0">
                <a:solidFill>
                  <a:schemeClr val="tx1"/>
                </a:solidFill>
                <a:effectLst/>
              </a:rPr>
              <a:t>We’am</a:t>
            </a:r>
            <a:r>
              <a:rPr lang="en-GB" sz="1600" b="0" i="0" dirty="0">
                <a:solidFill>
                  <a:schemeClr val="tx1"/>
                </a:solidFill>
                <a:effectLst/>
              </a:rPr>
              <a:t>: Yes, I think Gaza witnessed this many times in the past so teachers had to adapt and work in really difficult circumstances. And I salute you for that for being that strong educator. What's your role as a teacher or educator during these times, Diana?</a:t>
            </a:r>
          </a:p>
          <a:p>
            <a:pPr algn="l"/>
            <a:r>
              <a:rPr lang="en-GB" sz="1600" i="0" dirty="0">
                <a:solidFill>
                  <a:schemeClr val="tx1"/>
                </a:solidFill>
                <a:effectLst/>
              </a:rPr>
              <a:t>Diana</a:t>
            </a:r>
            <a:r>
              <a:rPr lang="en-GB" sz="1600" b="0" i="0" dirty="0">
                <a:solidFill>
                  <a:schemeClr val="tx1"/>
                </a:solidFill>
                <a:effectLst/>
              </a:rPr>
              <a:t>: For me, I believe I should be the unknown soldier who encouraged the students to learn. For example, in COVID-19 I did some sessions. I started with only nine students, later that number increased to more than one hundred students came to my sessions. Why did they keep coming to these sessions? Because they weren't 100% academic. We've played together, I used a show and tell presentation, I used drama with them, we talk about their favourite movies, I ask them to bring their favourite chocolate and we talk about food. I did also twinning activities with the students from Poland Turkey, so if you have resilience teachers, they can advance and empower the role of education in that time.</a:t>
            </a:r>
          </a:p>
          <a:p>
            <a:pPr algn="l"/>
            <a:endParaRPr lang="en-GB" sz="1600" b="0" i="0" dirty="0">
              <a:solidFill>
                <a:schemeClr val="tx1"/>
              </a:solidFill>
              <a:effectLst/>
            </a:endParaRP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13</a:t>
            </a:fld>
            <a:endParaRPr lang="en-GB" noProof="0" dirty="0"/>
          </a:p>
        </p:txBody>
      </p:sp>
    </p:spTree>
    <p:extLst>
      <p:ext uri="{BB962C8B-B14F-4D97-AF65-F5344CB8AC3E}">
        <p14:creationId xmlns:p14="http://schemas.microsoft.com/office/powerpoint/2010/main" val="285422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296000"/>
            <a:ext cx="8570428" cy="4011724"/>
          </a:xfrm>
        </p:spPr>
        <p:txBody>
          <a:bodyPr/>
          <a:lstStyle/>
          <a:p>
            <a:pPr algn="l">
              <a:buFont typeface="+mj-lt"/>
              <a:buAutoNum type="arabicPeriod"/>
            </a:pPr>
            <a:r>
              <a:rPr lang="en-GB" sz="1600" b="0" i="0" dirty="0">
                <a:solidFill>
                  <a:srgbClr val="374151"/>
                </a:solidFill>
                <a:effectLst/>
              </a:rPr>
              <a:t>The general approach of teachers in regards to unexpected events in the Palestinian context is to always be ready for ups and downs and to have a plan B in place. Diana mentions that she has her own curriculum and online materials ready for crisis situations.</a:t>
            </a:r>
          </a:p>
          <a:p>
            <a:pPr algn="l">
              <a:buFont typeface="+mj-lt"/>
              <a:buAutoNum type="arabicPeriod"/>
            </a:pPr>
            <a:r>
              <a:rPr lang="en-GB" sz="1600" b="0" i="0" dirty="0">
                <a:solidFill>
                  <a:srgbClr val="374151"/>
                </a:solidFill>
                <a:effectLst/>
              </a:rPr>
              <a:t>Diana has her own curriculum designed for crisis situations, and she also has her own online and digital materials.</a:t>
            </a:r>
          </a:p>
          <a:p>
            <a:pPr algn="l">
              <a:buFont typeface="+mj-lt"/>
              <a:buAutoNum type="arabicPeriod"/>
            </a:pPr>
            <a:r>
              <a:rPr lang="en-GB" sz="1600" b="0" i="0" dirty="0">
                <a:solidFill>
                  <a:srgbClr val="374151"/>
                </a:solidFill>
                <a:effectLst/>
              </a:rPr>
              <a:t>Diana believes she should be the unknown soldier who encourages the students to learn, even during hard times. She wants to be a source of support and encouragement for her students.</a:t>
            </a:r>
          </a:p>
          <a:p>
            <a:pPr algn="l">
              <a:buFont typeface="+mj-lt"/>
              <a:buAutoNum type="arabicPeriod"/>
            </a:pPr>
            <a:r>
              <a:rPr lang="en-GB" sz="1600" b="0" i="0" dirty="0">
                <a:solidFill>
                  <a:srgbClr val="374151"/>
                </a:solidFill>
                <a:effectLst/>
              </a:rPr>
              <a:t>During the COVID-19 pandemic, Diana held sessions with her students that were not 100% academic. She engaged her students by playing with them, using a show and tell presentation, drama, talking about their favourite movies, and food. She also did twinning activities with students from Poland and Turkey.</a:t>
            </a:r>
          </a:p>
          <a:p>
            <a:pPr algn="l">
              <a:buFont typeface="+mj-lt"/>
              <a:buAutoNum type="arabicPeriod"/>
            </a:pPr>
            <a:r>
              <a:rPr lang="en-GB" sz="1600" b="0" i="0" dirty="0">
                <a:solidFill>
                  <a:srgbClr val="374151"/>
                </a:solidFill>
                <a:effectLst/>
              </a:rPr>
              <a:t>If there are resilient teachers, they can advance and empower the role of education during crisis situations. Diana believes that her resilience as a teacher helped her to continue her teaching and engage her students during the pandemic.</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14</a:t>
            </a:fld>
            <a:endParaRPr lang="en-GB" noProof="0" dirty="0"/>
          </a:p>
        </p:txBody>
      </p:sp>
      <p:sp>
        <p:nvSpPr>
          <p:cNvPr id="2" name="Title 1">
            <a:extLst>
              <a:ext uri="{FF2B5EF4-FFF2-40B4-BE49-F238E27FC236}">
                <a16:creationId xmlns:a16="http://schemas.microsoft.com/office/drawing/2014/main" id="{8101761D-C1FE-DC4B-6671-656DD3260223}"/>
              </a:ext>
            </a:extLst>
          </p:cNvPr>
          <p:cNvSpPr>
            <a:spLocks noGrp="1"/>
          </p:cNvSpPr>
          <p:nvPr>
            <p:ph type="title"/>
          </p:nvPr>
        </p:nvSpPr>
        <p:spPr>
          <a:xfrm>
            <a:off x="648000" y="504000"/>
            <a:ext cx="10944000" cy="792000"/>
          </a:xfrm>
        </p:spPr>
        <p:txBody>
          <a:bodyPr/>
          <a:lstStyle/>
          <a:p>
            <a:r>
              <a:rPr lang="en-GB" dirty="0"/>
              <a:t>Answers</a:t>
            </a:r>
          </a:p>
        </p:txBody>
      </p:sp>
    </p:spTree>
    <p:extLst>
      <p:ext uri="{BB962C8B-B14F-4D97-AF65-F5344CB8AC3E}">
        <p14:creationId xmlns:p14="http://schemas.microsoft.com/office/powerpoint/2010/main" val="348770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p:txBody>
          <a:bodyPr/>
          <a:lstStyle/>
          <a:p>
            <a:r>
              <a:rPr lang="en-US" dirty="0"/>
              <a:t>Teaching in crisis and emergency situations </a:t>
            </a:r>
          </a:p>
        </p:txBody>
      </p:sp>
      <p:pic>
        <p:nvPicPr>
          <p:cNvPr id="3" name="Picture 2" descr="A black and white logo&#10;&#10;Description automatically generated with low confidence">
            <a:extLst>
              <a:ext uri="{FF2B5EF4-FFF2-40B4-BE49-F238E27FC236}">
                <a16:creationId xmlns:a16="http://schemas.microsoft.com/office/drawing/2014/main" id="{50240D4F-F72C-E007-F912-6DC78EE2928C}"/>
              </a:ext>
            </a:extLst>
          </p:cNvPr>
          <p:cNvPicPr>
            <a:picLocks noChangeAspect="1"/>
          </p:cNvPicPr>
          <p:nvPr/>
        </p:nvPicPr>
        <p:blipFill>
          <a:blip r:embed="rId3"/>
          <a:stretch>
            <a:fillRect/>
          </a:stretch>
        </p:blipFill>
        <p:spPr>
          <a:xfrm>
            <a:off x="648000" y="625584"/>
            <a:ext cx="1371600" cy="393700"/>
          </a:xfrm>
          <a:prstGeom prst="rect">
            <a:avLst/>
          </a:prstGeom>
        </p:spPr>
      </p:pic>
    </p:spTree>
    <p:extLst>
      <p:ext uri="{BB962C8B-B14F-4D97-AF65-F5344CB8AC3E}">
        <p14:creationId xmlns:p14="http://schemas.microsoft.com/office/powerpoint/2010/main" val="134878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1. Speaking Task</a:t>
            </a:r>
          </a:p>
        </p:txBody>
      </p:sp>
    </p:spTree>
    <p:extLst>
      <p:ext uri="{BB962C8B-B14F-4D97-AF65-F5344CB8AC3E}">
        <p14:creationId xmlns:p14="http://schemas.microsoft.com/office/powerpoint/2010/main" val="30469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n-US" dirty="0"/>
              <a:t>1. Speaking task</a:t>
            </a:r>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idx="1"/>
          </p:nvPr>
        </p:nvSpPr>
        <p:spPr/>
        <p:txBody>
          <a:bodyPr/>
          <a:lstStyle/>
          <a:p>
            <a:r>
              <a:rPr lang="en-GB" b="0" i="0" u="none" strike="noStrike" dirty="0">
                <a:solidFill>
                  <a:schemeClr val="tx2">
                    <a:lumMod val="90000"/>
                    <a:lumOff val="10000"/>
                  </a:schemeClr>
                </a:solidFill>
                <a:effectLst/>
                <a:latin typeface="British Council Sans Headline" panose="020B0504020202020204" pitchFamily="34" charset="0"/>
              </a:rPr>
              <a:t>Discuss the following questions in small groups.</a:t>
            </a:r>
          </a:p>
          <a:p>
            <a:endParaRPr lang="en-GB" b="0" i="0" u="none" strike="noStrike" dirty="0">
              <a:solidFill>
                <a:schemeClr val="tx2">
                  <a:lumMod val="90000"/>
                  <a:lumOff val="10000"/>
                </a:schemeClr>
              </a:solidFill>
              <a:effectLst/>
              <a:latin typeface="British Council Sans Headline" panose="020B0504020202020204" pitchFamily="34" charset="0"/>
            </a:endParaRPr>
          </a:p>
          <a:p>
            <a:pPr lvl="3"/>
            <a:r>
              <a:rPr lang="en-GB" dirty="0"/>
              <a:t>What parts of the world are currently experiencing conflict? Do you know the reason these conflicts started? </a:t>
            </a:r>
          </a:p>
          <a:p>
            <a:pPr lvl="3"/>
            <a:r>
              <a:rPr lang="en-GB" dirty="0"/>
              <a:t>What do you think would be some of the challenges teaching and learning in conflict areas? </a:t>
            </a:r>
          </a:p>
          <a:p>
            <a:pPr lvl="3"/>
            <a:r>
              <a:rPr lang="en-GB" dirty="0"/>
              <a:t>What do you know about the situation in Palestine / Israel? What is the source of your information?</a:t>
            </a:r>
          </a:p>
          <a:p>
            <a:pPr lvl="3"/>
            <a:r>
              <a:rPr lang="en-GB" dirty="0"/>
              <a:t>What is the value of teaching English, or other languages, in crisis and emergency situations? </a:t>
            </a:r>
          </a:p>
          <a:p>
            <a:pPr lvl="3"/>
            <a:r>
              <a:rPr lang="en-GB" dirty="0"/>
              <a:t>What kind of English do you think would be useful in crisis and emergency situations? </a:t>
            </a:r>
          </a:p>
          <a:p>
            <a:pPr lvl="3"/>
            <a:endParaRPr lang="en-GB" dirty="0"/>
          </a:p>
          <a:p>
            <a:pPr lvl="3"/>
            <a:endParaRPr lang="en-GB" dirty="0"/>
          </a:p>
          <a:p>
            <a:pPr lvl="3"/>
            <a:endParaRPr lang="en-GB" dirty="0"/>
          </a:p>
          <a:p>
            <a:pPr lvl="3"/>
            <a:endParaRPr lang="en-GB" dirty="0"/>
          </a:p>
          <a:p>
            <a:pPr marL="180000" lvl="4" indent="0">
              <a:buNone/>
            </a:pPr>
            <a:endParaRPr lang="en-GB" dirty="0"/>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US"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43720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2. Grammar task</a:t>
            </a:r>
          </a:p>
        </p:txBody>
      </p:sp>
    </p:spTree>
    <p:extLst>
      <p:ext uri="{BB962C8B-B14F-4D97-AF65-F5344CB8AC3E}">
        <p14:creationId xmlns:p14="http://schemas.microsoft.com/office/powerpoint/2010/main" val="276614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Review of verb forms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296000"/>
            <a:ext cx="8834203" cy="4716000"/>
          </a:xfrm>
        </p:spPr>
        <p:txBody>
          <a:bodyPr/>
          <a:lstStyle/>
          <a:p>
            <a:r>
              <a:rPr lang="en-GB" dirty="0"/>
              <a:t>Look at the following sentences from the field report. In each case, say (a) which verb form is being used and (b) why</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“I’m currently just working as a trainer for the British Council.”</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“Our participants have mentioned that we are lucky.” </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“In the future we will rebuild Ukraine.”</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 am Dasha, I am an English teacher as well.”</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“My students became more responsible.” </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“I've been working with Ukrainian teachers for a very long time.”</a:t>
            </a: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74431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Review of verb forms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296000"/>
            <a:ext cx="8834203" cy="4716000"/>
          </a:xfrm>
        </p:spPr>
        <p:txBody>
          <a:bodyPr/>
          <a:lstStyle/>
          <a:p>
            <a:r>
              <a:rPr lang="en-GB" dirty="0"/>
              <a:t>Look at the following sentences from the field report. In each case, say (a) which verb form is being used and (b) why</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“I’m currently just working as a trainer for the British Council.” </a:t>
            </a:r>
            <a:r>
              <a:rPr lang="en-GB" sz="1800" b="0" i="1" dirty="0">
                <a:solidFill>
                  <a:schemeClr val="accent2"/>
                </a:solidFill>
                <a:effectLst/>
                <a:highlight>
                  <a:srgbClr val="FFFFFF"/>
                </a:highlight>
                <a:latin typeface="Arial" panose="020B0604020202020204" pitchFamily="34" charset="0"/>
                <a:ea typeface="Calibri" panose="020F0502020204030204" pitchFamily="34" charset="0"/>
              </a:rPr>
              <a:t>Present continuous – talking about a temporary situation </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“Our participants have mentioned that we are lucky.” </a:t>
            </a:r>
            <a:r>
              <a:rPr lang="en-GB" sz="1800" b="0" i="1" dirty="0">
                <a:solidFill>
                  <a:schemeClr val="accent2"/>
                </a:solidFill>
                <a:effectLst/>
                <a:highlight>
                  <a:srgbClr val="FFFFFF"/>
                </a:highlight>
                <a:latin typeface="Arial" panose="020B0604020202020204" pitchFamily="34" charset="0"/>
                <a:ea typeface="Calibri" panose="020F0502020204030204" pitchFamily="34" charset="0"/>
              </a:rPr>
              <a:t>Present perfect – talking about something which happened before now, at an unspecified time  </a:t>
            </a:r>
            <a:endParaRPr lang="en-GB" sz="1800" b="0" dirty="0">
              <a:solidFill>
                <a:srgbClr val="222222"/>
              </a:solidFill>
              <a:effectLst/>
              <a:highlight>
                <a:srgbClr val="FFFFFF"/>
              </a:highlight>
              <a:latin typeface="Arial" panose="020B0604020202020204" pitchFamily="34" charset="0"/>
              <a:ea typeface="Calibri" panose="020F0502020204030204" pitchFamily="34" charset="0"/>
            </a:endParaRP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“In the future we will rebuild Ukraine.” </a:t>
            </a:r>
            <a:r>
              <a:rPr lang="en-GB" sz="1800" b="0" i="1" dirty="0">
                <a:solidFill>
                  <a:schemeClr val="accent2"/>
                </a:solidFill>
                <a:effectLst/>
                <a:highlight>
                  <a:srgbClr val="FFFFFF"/>
                </a:highlight>
                <a:latin typeface="Arial" panose="020B0604020202020204" pitchFamily="34" charset="0"/>
                <a:ea typeface="Calibri" panose="020F0502020204030204" pitchFamily="34" charset="0"/>
              </a:rPr>
              <a:t>Future simple – making a prediction </a:t>
            </a:r>
            <a:endParaRPr lang="en-GB" sz="1800" b="0" dirty="0">
              <a:solidFill>
                <a:srgbClr val="222222"/>
              </a:solidFill>
              <a:effectLst/>
              <a:highlight>
                <a:srgbClr val="FFFFFF"/>
              </a:highlight>
              <a:latin typeface="Arial" panose="020B0604020202020204" pitchFamily="34" charset="0"/>
              <a:ea typeface="Calibri" panose="020F0502020204030204" pitchFamily="34" charset="0"/>
            </a:endParaRP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 am Dasha, I am an English teacher as well.” </a:t>
            </a:r>
            <a:r>
              <a:rPr lang="en-GB" sz="1800" b="0" i="1" dirty="0">
                <a:solidFill>
                  <a:schemeClr val="accent2"/>
                </a:solidFill>
                <a:effectLst/>
                <a:highlight>
                  <a:srgbClr val="FFFFFF"/>
                </a:highlight>
                <a:latin typeface="Arial" panose="020B0604020202020204" pitchFamily="34" charset="0"/>
                <a:ea typeface="Calibri" panose="020F0502020204030204" pitchFamily="34" charset="0"/>
              </a:rPr>
              <a:t>Present simple – general state / situation</a:t>
            </a:r>
            <a:endParaRPr lang="en-GB" sz="1800" b="0" dirty="0">
              <a:solidFill>
                <a:srgbClr val="222222"/>
              </a:solidFill>
              <a:effectLst/>
              <a:highlight>
                <a:srgbClr val="FFFFFF"/>
              </a:highlight>
              <a:latin typeface="Arial" panose="020B0604020202020204" pitchFamily="34" charset="0"/>
              <a:ea typeface="Calibri" panose="020F0502020204030204" pitchFamily="34" charset="0"/>
            </a:endParaRP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“My students became more responsible.” </a:t>
            </a:r>
            <a:r>
              <a:rPr lang="en-GB" sz="1800" b="0" i="1" dirty="0">
                <a:solidFill>
                  <a:schemeClr val="accent2"/>
                </a:solidFill>
                <a:highlight>
                  <a:srgbClr val="FFFFFF"/>
                </a:highlight>
                <a:latin typeface="Arial" panose="020B0604020202020204" pitchFamily="34" charset="0"/>
                <a:ea typeface="Calibri" panose="020F0502020204030204" pitchFamily="34" charset="0"/>
              </a:rPr>
              <a:t>Past simple – state which changed in the past </a:t>
            </a:r>
            <a:endParaRPr lang="en-GB" sz="1800" b="0" dirty="0">
              <a:solidFill>
                <a:srgbClr val="222222"/>
              </a:solidFill>
              <a:effectLst/>
              <a:highlight>
                <a:srgbClr val="FFFFFF"/>
              </a:highlight>
              <a:latin typeface="Arial" panose="020B0604020202020204" pitchFamily="34" charset="0"/>
              <a:ea typeface="Calibri" panose="020F0502020204030204" pitchFamily="34" charset="0"/>
            </a:endParaRP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“I've been working with Ukrainian teachers for a very long time.” </a:t>
            </a:r>
            <a:r>
              <a:rPr lang="en-GB" sz="1800" b="0" i="1" dirty="0">
                <a:solidFill>
                  <a:schemeClr val="accent2"/>
                </a:solidFill>
                <a:effectLst/>
                <a:highlight>
                  <a:srgbClr val="FFFFFF"/>
                </a:highlight>
                <a:latin typeface="Arial" panose="020B0604020202020204" pitchFamily="34" charset="0"/>
                <a:ea typeface="Calibri" panose="020F0502020204030204" pitchFamily="34" charset="0"/>
              </a:rPr>
              <a:t>Present perfect continuous – started before now, but it still true</a:t>
            </a:r>
            <a:endParaRPr lang="en-GB" sz="1800" b="0" dirty="0">
              <a:solidFill>
                <a:srgbClr val="222222"/>
              </a:solidFill>
              <a:effectLst/>
              <a:highlight>
                <a:srgbClr val="FFFFFF"/>
              </a:highlight>
              <a:latin typeface="Arial" panose="020B0604020202020204" pitchFamily="34" charset="0"/>
              <a:ea typeface="Calibri" panose="020F0502020204030204" pitchFamily="34" charset="0"/>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61105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3. Language task</a:t>
            </a:r>
          </a:p>
        </p:txBody>
      </p:sp>
    </p:spTree>
    <p:extLst>
      <p:ext uri="{BB962C8B-B14F-4D97-AF65-F5344CB8AC3E}">
        <p14:creationId xmlns:p14="http://schemas.microsoft.com/office/powerpoint/2010/main" val="17104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Noun phrases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Create noun phrases by combining a word from column A and a word from column B</a:t>
            </a:r>
          </a:p>
          <a:p>
            <a:r>
              <a:rPr lang="en-GB" sz="1800" b="0" u="sng" dirty="0">
                <a:solidFill>
                  <a:srgbClr val="000000"/>
                </a:solidFill>
              </a:rPr>
              <a:t>Column A</a:t>
            </a:r>
            <a:r>
              <a:rPr lang="en-GB" sz="1800" b="0" dirty="0">
                <a:solidFill>
                  <a:srgbClr val="000000"/>
                </a:solidFill>
              </a:rPr>
              <a:t>					</a:t>
            </a:r>
            <a:r>
              <a:rPr lang="en-GB" sz="1800" b="0" u="sng" dirty="0">
                <a:solidFill>
                  <a:srgbClr val="000000"/>
                </a:solidFill>
              </a:rPr>
              <a:t>Column B</a:t>
            </a:r>
          </a:p>
          <a:p>
            <a:r>
              <a:rPr lang="en-GB" sz="1800" b="0" dirty="0">
                <a:solidFill>
                  <a:srgbClr val="000000"/>
                </a:solidFill>
              </a:rPr>
              <a:t>natural						state</a:t>
            </a:r>
          </a:p>
          <a:p>
            <a:r>
              <a:rPr lang="en-GB" sz="1800" b="0" dirty="0">
                <a:solidFill>
                  <a:srgbClr val="000000"/>
                </a:solidFill>
              </a:rPr>
              <a:t>mental						point</a:t>
            </a:r>
          </a:p>
          <a:p>
            <a:r>
              <a:rPr lang="en-GB" sz="1800" b="0" dirty="0">
                <a:solidFill>
                  <a:srgbClr val="000000"/>
                </a:solidFill>
              </a:rPr>
              <a:t>electricity					right</a:t>
            </a:r>
          </a:p>
          <a:p>
            <a:r>
              <a:rPr lang="en-GB" sz="1800" b="0" dirty="0">
                <a:solidFill>
                  <a:srgbClr val="000000"/>
                </a:solidFill>
              </a:rPr>
              <a:t>state						immunity</a:t>
            </a:r>
          </a:p>
          <a:p>
            <a:r>
              <a:rPr lang="en-GB" sz="1800" b="0" dirty="0">
                <a:solidFill>
                  <a:srgbClr val="000000"/>
                </a:solidFill>
              </a:rPr>
              <a:t>foreign						school</a:t>
            </a:r>
          </a:p>
          <a:p>
            <a:r>
              <a:rPr lang="en-GB" sz="1800" b="0" dirty="0">
                <a:solidFill>
                  <a:srgbClr val="000000"/>
                </a:solidFill>
              </a:rPr>
              <a:t>human						shortage </a:t>
            </a:r>
          </a:p>
          <a:p>
            <a:r>
              <a:rPr lang="en-GB" sz="1800" b="0" dirty="0">
                <a:solidFill>
                  <a:srgbClr val="000000"/>
                </a:solidFill>
              </a:rPr>
              <a:t>digital						language</a:t>
            </a:r>
          </a:p>
          <a:p>
            <a:r>
              <a:rPr lang="en-GB" sz="1800" b="0" dirty="0">
                <a:solidFill>
                  <a:srgbClr val="000000"/>
                </a:solidFill>
              </a:rPr>
              <a:t>turning 						literacy</a:t>
            </a:r>
          </a:p>
          <a:p>
            <a:endParaRPr lang="en-GB" sz="1800" b="0" dirty="0">
              <a:solidFill>
                <a:srgbClr val="000000"/>
              </a:solidFill>
            </a:endParaRPr>
          </a:p>
          <a:p>
            <a:endParaRPr lang="en-GB" sz="1800" b="0" u="sng"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93900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Noun phrases </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Create noun phrases by combining a word from column A and a word from column B</a:t>
            </a:r>
          </a:p>
          <a:p>
            <a:pPr marL="457200" indent="-457200">
              <a:buFont typeface="+mj-lt"/>
              <a:buAutoNum type="arabicPeriod"/>
            </a:pPr>
            <a:r>
              <a:rPr lang="en-GB" sz="1800" b="0" dirty="0">
                <a:solidFill>
                  <a:srgbClr val="000000"/>
                </a:solidFill>
              </a:rPr>
              <a:t>natural immunity </a:t>
            </a:r>
          </a:p>
          <a:p>
            <a:pPr marL="457200" indent="-457200">
              <a:buFont typeface="+mj-lt"/>
              <a:buAutoNum type="arabicPeriod"/>
            </a:pPr>
            <a:r>
              <a:rPr lang="en-GB" sz="1800" b="0" dirty="0">
                <a:solidFill>
                  <a:srgbClr val="000000"/>
                </a:solidFill>
              </a:rPr>
              <a:t>mental state </a:t>
            </a:r>
          </a:p>
          <a:p>
            <a:pPr marL="457200" indent="-457200">
              <a:buFont typeface="+mj-lt"/>
              <a:buAutoNum type="arabicPeriod"/>
            </a:pPr>
            <a:r>
              <a:rPr lang="en-GB" sz="1800" b="0" dirty="0">
                <a:solidFill>
                  <a:srgbClr val="000000"/>
                </a:solidFill>
              </a:rPr>
              <a:t>electricity shortage </a:t>
            </a:r>
          </a:p>
          <a:p>
            <a:pPr marL="457200" indent="-457200">
              <a:buFont typeface="+mj-lt"/>
              <a:buAutoNum type="arabicPeriod"/>
            </a:pPr>
            <a:r>
              <a:rPr lang="en-GB" sz="1800" b="0" dirty="0">
                <a:solidFill>
                  <a:srgbClr val="000000"/>
                </a:solidFill>
              </a:rPr>
              <a:t>state school</a:t>
            </a:r>
          </a:p>
          <a:p>
            <a:pPr marL="457200" indent="-457200">
              <a:buFont typeface="+mj-lt"/>
              <a:buAutoNum type="arabicPeriod"/>
            </a:pPr>
            <a:r>
              <a:rPr lang="en-GB" sz="1800" b="0" dirty="0">
                <a:solidFill>
                  <a:srgbClr val="000000"/>
                </a:solidFill>
              </a:rPr>
              <a:t>foreign language </a:t>
            </a:r>
          </a:p>
          <a:p>
            <a:pPr marL="457200" indent="-457200">
              <a:buFont typeface="+mj-lt"/>
              <a:buAutoNum type="arabicPeriod"/>
            </a:pPr>
            <a:r>
              <a:rPr lang="en-GB" sz="1800" b="0" dirty="0">
                <a:solidFill>
                  <a:srgbClr val="000000"/>
                </a:solidFill>
              </a:rPr>
              <a:t>human right</a:t>
            </a:r>
          </a:p>
          <a:p>
            <a:pPr marL="457200" indent="-457200">
              <a:buFont typeface="+mj-lt"/>
              <a:buAutoNum type="arabicPeriod"/>
            </a:pPr>
            <a:r>
              <a:rPr lang="en-GB" sz="1800" b="0" dirty="0">
                <a:solidFill>
                  <a:srgbClr val="000000"/>
                </a:solidFill>
              </a:rPr>
              <a:t>digital literacy </a:t>
            </a:r>
          </a:p>
          <a:p>
            <a:pPr marL="457200" indent="-457200">
              <a:buFont typeface="+mj-lt"/>
              <a:buAutoNum type="arabicPeriod"/>
            </a:pPr>
            <a:r>
              <a:rPr lang="en-GB" sz="1800" b="0" dirty="0">
                <a:solidFill>
                  <a:srgbClr val="000000"/>
                </a:solidFill>
              </a:rPr>
              <a:t>turning point </a:t>
            </a:r>
          </a:p>
          <a:p>
            <a:endParaRPr lang="en-GB" sz="1800" b="0" u="sng"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978770808"/>
      </p:ext>
    </p:extLst>
  </p:cSld>
  <p:clrMapOvr>
    <a:masterClrMapping/>
  </p:clrMapOvr>
</p:sld>
</file>

<file path=ppt/theme/theme1.xml><?xml version="1.0" encoding="utf-8"?>
<a:theme xmlns:a="http://schemas.openxmlformats.org/drawingml/2006/main" name="Cover - white">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0D9960F1-7DC7-E34F-9FD5-F3017CAA18F0}"/>
    </a:ext>
  </a:extLst>
</a:theme>
</file>

<file path=ppt/theme/theme2.xml><?xml version="1.0" encoding="utf-8"?>
<a:theme xmlns:a="http://schemas.openxmlformats.org/drawingml/2006/main" name="Cover - indigo">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4F39A615-6AAA-E24A-8338-2FC3678340B1}"/>
    </a:ext>
  </a:extLst>
</a:theme>
</file>

<file path=ppt/theme/theme3.xml><?xml version="1.0" encoding="utf-8"?>
<a:theme xmlns:a="http://schemas.openxmlformats.org/drawingml/2006/main" name="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AF179B3-711B-894E-9881-19894B6A5AC2}"/>
    </a:ext>
  </a:extLst>
</a:theme>
</file>

<file path=ppt/theme/theme4.xml><?xml version="1.0" encoding="utf-8"?>
<a:theme xmlns:a="http://schemas.openxmlformats.org/drawingml/2006/main" name="1_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BAFCED1-AFD1-A24C-874E-6F2E199A4020}"/>
    </a:ext>
  </a:extLst>
</a:theme>
</file>

<file path=ppt/theme/theme5.xml><?xml version="1.0" encoding="utf-8"?>
<a:theme xmlns:a="http://schemas.openxmlformats.org/drawingml/2006/main" name="British Council blank">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E6E3A005-8261-9945-A4F1-A008696EA67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white</Template>
  <TotalTime>0</TotalTime>
  <Words>1309</Words>
  <Application>Microsoft Office PowerPoint</Application>
  <PresentationFormat>Widescreen</PresentationFormat>
  <Paragraphs>112</Paragraphs>
  <Slides>15</Slides>
  <Notes>10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15</vt:i4>
      </vt:variant>
    </vt:vector>
  </HeadingPairs>
  <TitlesOfParts>
    <vt:vector size="24" baseType="lpstr">
      <vt:lpstr>British Council Sans Headline</vt:lpstr>
      <vt:lpstr>Calibri</vt:lpstr>
      <vt:lpstr>British Council Sans</vt:lpstr>
      <vt:lpstr>Arial</vt:lpstr>
      <vt:lpstr>Cover - white</vt:lpstr>
      <vt:lpstr>Cover - indigo</vt:lpstr>
      <vt:lpstr>British Council</vt:lpstr>
      <vt:lpstr>1_British Council</vt:lpstr>
      <vt:lpstr>British Council blank</vt:lpstr>
      <vt:lpstr>Teaching in crisis and emergency situations </vt:lpstr>
      <vt:lpstr>1. Speaking Task</vt:lpstr>
      <vt:lpstr>1. Speaking task</vt:lpstr>
      <vt:lpstr>2. Grammar task</vt:lpstr>
      <vt:lpstr>2. Review of verb forms </vt:lpstr>
      <vt:lpstr>2. Review of verb forms </vt:lpstr>
      <vt:lpstr>3. Language task</vt:lpstr>
      <vt:lpstr>Noun phrases </vt:lpstr>
      <vt:lpstr>Noun phrases </vt:lpstr>
      <vt:lpstr>Noun phrases </vt:lpstr>
      <vt:lpstr>4. Listening task</vt:lpstr>
      <vt:lpstr>Listen to the following extract from the podcast, and answer these questions.</vt:lpstr>
      <vt:lpstr>PowerPoint Presentation</vt:lpstr>
      <vt:lpstr>Answers</vt:lpstr>
      <vt:lpstr>Teaching in crisis and emergency situations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Braddock</dc:creator>
  <cp:keywords/>
  <dc:description/>
  <cp:lastModifiedBy>Chris Sowton</cp:lastModifiedBy>
  <cp:revision>23</cp:revision>
  <cp:lastPrinted>2019-09-18T09:30:23Z</cp:lastPrinted>
  <dcterms:created xsi:type="dcterms:W3CDTF">2022-11-28T14:09:03Z</dcterms:created>
  <dcterms:modified xsi:type="dcterms:W3CDTF">2023-02-17T20:36:19Z</dcterms:modified>
  <cp:category/>
</cp:coreProperties>
</file>