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660" r:id="rId3"/>
    <p:sldMasterId id="2147483759" r:id="rId4"/>
    <p:sldMasterId id="2147483700" r:id="rId5"/>
  </p:sldMasterIdLst>
  <p:notesMasterIdLst>
    <p:notesMasterId r:id="rId21"/>
  </p:notesMasterIdLst>
  <p:handoutMasterIdLst>
    <p:handoutMasterId r:id="rId22"/>
  </p:handoutMasterIdLst>
  <p:sldIdLst>
    <p:sldId id="305" r:id="rId6"/>
    <p:sldId id="304" r:id="rId7"/>
    <p:sldId id="282" r:id="rId8"/>
    <p:sldId id="309" r:id="rId9"/>
    <p:sldId id="308" r:id="rId10"/>
    <p:sldId id="329" r:id="rId11"/>
    <p:sldId id="310" r:id="rId12"/>
    <p:sldId id="314" r:id="rId13"/>
    <p:sldId id="328" r:id="rId14"/>
    <p:sldId id="327" r:id="rId15"/>
    <p:sldId id="317" r:id="rId16"/>
    <p:sldId id="326" r:id="rId17"/>
    <p:sldId id="330" r:id="rId18"/>
    <p:sldId id="320" r:id="rId19"/>
    <p:sldId id="303" r:id="rId20"/>
  </p:sldIdLst>
  <p:sldSz cx="12192000" cy="6858000"/>
  <p:notesSz cx="6858000" cy="9144000"/>
  <p:embeddedFontLst>
    <p:embeddedFont>
      <p:font typeface="British Council Sans" panose="020B0604020202020204" charset="0"/>
      <p:regular r:id="rId23"/>
      <p:bold r:id="rId24"/>
      <p:italic r:id="rId25"/>
      <p:boldItalic r:id="rId26"/>
    </p:embeddedFont>
    <p:embeddedFont>
      <p:font typeface="British Council Sans Headline" panose="020B0604020202020204" charset="0"/>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133659-91FD-47F5-B613-1E22A49C9083}" v="3" dt="2023-01-18T17:47:18.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84" autoAdjust="0"/>
    <p:restoredTop sz="70308" autoAdjust="0"/>
  </p:normalViewPr>
  <p:slideViewPr>
    <p:cSldViewPr snapToGrid="0" snapToObjects="1">
      <p:cViewPr varScale="1">
        <p:scale>
          <a:sx n="41" d="100"/>
          <a:sy n="41" d="100"/>
        </p:scale>
        <p:origin x="864" y="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48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owton" userId="b75a0b89fe49b026" providerId="LiveId" clId="{DF133659-91FD-47F5-B613-1E22A49C9083}"/>
    <pc:docChg chg="undo custSel addSld delSld modSld sldOrd">
      <pc:chgData name="Chris Sowton" userId="b75a0b89fe49b026" providerId="LiveId" clId="{DF133659-91FD-47F5-B613-1E22A49C9083}" dt="2023-01-24T08:55:13.189" v="3190" actId="20577"/>
      <pc:docMkLst>
        <pc:docMk/>
      </pc:docMkLst>
      <pc:sldChg chg="modSp mod modNotesTx">
        <pc:chgData name="Chris Sowton" userId="b75a0b89fe49b026" providerId="LiveId" clId="{DF133659-91FD-47F5-B613-1E22A49C9083}" dt="2023-01-14T09:18:17.581" v="1044" actId="6549"/>
        <pc:sldMkLst>
          <pc:docMk/>
          <pc:sldMk cId="437202649" sldId="282"/>
        </pc:sldMkLst>
        <pc:spChg chg="mod">
          <ac:chgData name="Chris Sowton" userId="b75a0b89fe49b026" providerId="LiveId" clId="{DF133659-91FD-47F5-B613-1E22A49C9083}" dt="2023-01-14T09:18:17.581" v="1044" actId="6549"/>
          <ac:spMkLst>
            <pc:docMk/>
            <pc:sldMk cId="437202649" sldId="282"/>
            <ac:spMk id="4" creationId="{E2A0CB86-8D61-744C-8C38-3EE23DFB811B}"/>
          </ac:spMkLst>
        </pc:spChg>
      </pc:sldChg>
      <pc:sldChg chg="modSp mod">
        <pc:chgData name="Chris Sowton" userId="b75a0b89fe49b026" providerId="LiveId" clId="{DF133659-91FD-47F5-B613-1E22A49C9083}" dt="2023-01-13T17:22:53.446" v="92" actId="20577"/>
        <pc:sldMkLst>
          <pc:docMk/>
          <pc:sldMk cId="1348785245" sldId="303"/>
        </pc:sldMkLst>
        <pc:spChg chg="mod">
          <ac:chgData name="Chris Sowton" userId="b75a0b89fe49b026" providerId="LiveId" clId="{DF133659-91FD-47F5-B613-1E22A49C9083}" dt="2023-01-13T17:22:53.446" v="92" actId="20577"/>
          <ac:spMkLst>
            <pc:docMk/>
            <pc:sldMk cId="1348785245" sldId="303"/>
            <ac:spMk id="6" creationId="{B168D673-5D0D-D541-B92F-3B1F7A86DED6}"/>
          </ac:spMkLst>
        </pc:spChg>
      </pc:sldChg>
      <pc:sldChg chg="modSp mod">
        <pc:chgData name="Chris Sowton" userId="b75a0b89fe49b026" providerId="LiveId" clId="{DF133659-91FD-47F5-B613-1E22A49C9083}" dt="2023-01-13T17:21:39.085" v="47" actId="20577"/>
        <pc:sldMkLst>
          <pc:docMk/>
          <pc:sldMk cId="1918260589" sldId="305"/>
        </pc:sldMkLst>
        <pc:spChg chg="mod">
          <ac:chgData name="Chris Sowton" userId="b75a0b89fe49b026" providerId="LiveId" clId="{DF133659-91FD-47F5-B613-1E22A49C9083}" dt="2023-01-13T17:21:39.085" v="47" actId="20577"/>
          <ac:spMkLst>
            <pc:docMk/>
            <pc:sldMk cId="1918260589" sldId="305"/>
            <ac:spMk id="3" creationId="{1550F4C3-E7DE-DD16-0B63-FB1DE1B62B7C}"/>
          </ac:spMkLst>
        </pc:spChg>
      </pc:sldChg>
      <pc:sldChg chg="modSp mod modNotesTx">
        <pc:chgData name="Chris Sowton" userId="b75a0b89fe49b026" providerId="LiveId" clId="{DF133659-91FD-47F5-B613-1E22A49C9083}" dt="2023-01-24T08:55:13.189" v="3190" actId="20577"/>
        <pc:sldMkLst>
          <pc:docMk/>
          <pc:sldMk cId="1744318998" sldId="308"/>
        </pc:sldMkLst>
        <pc:spChg chg="mod">
          <ac:chgData name="Chris Sowton" userId="b75a0b89fe49b026" providerId="LiveId" clId="{DF133659-91FD-47F5-B613-1E22A49C9083}" dt="2023-01-14T14:08:43.751" v="2632" actId="20577"/>
          <ac:spMkLst>
            <pc:docMk/>
            <pc:sldMk cId="1744318998" sldId="308"/>
            <ac:spMk id="2" creationId="{E9724CB6-1833-F63B-1213-CB07B43F3B8C}"/>
          </ac:spMkLst>
        </pc:spChg>
        <pc:spChg chg="mod">
          <ac:chgData name="Chris Sowton" userId="b75a0b89fe49b026" providerId="LiveId" clId="{DF133659-91FD-47F5-B613-1E22A49C9083}" dt="2023-01-24T08:55:13.189" v="3190" actId="20577"/>
          <ac:spMkLst>
            <pc:docMk/>
            <pc:sldMk cId="1744318998" sldId="308"/>
            <ac:spMk id="3" creationId="{2011BD56-0F17-BE9E-2292-45889E478EE5}"/>
          </ac:spMkLst>
        </pc:spChg>
      </pc:sldChg>
      <pc:sldChg chg="modSp mod modNotesTx">
        <pc:chgData name="Chris Sowton" userId="b75a0b89fe49b026" providerId="LiveId" clId="{DF133659-91FD-47F5-B613-1E22A49C9083}" dt="2023-01-14T13:06:58.476" v="1920" actId="20577"/>
        <pc:sldMkLst>
          <pc:docMk/>
          <pc:sldMk cId="1939007607" sldId="314"/>
        </pc:sldMkLst>
        <pc:spChg chg="mod">
          <ac:chgData name="Chris Sowton" userId="b75a0b89fe49b026" providerId="LiveId" clId="{DF133659-91FD-47F5-B613-1E22A49C9083}" dt="2023-01-13T17:34:40.955" v="398" actId="20577"/>
          <ac:spMkLst>
            <pc:docMk/>
            <pc:sldMk cId="1939007607" sldId="314"/>
            <ac:spMk id="2" creationId="{E9724CB6-1833-F63B-1213-CB07B43F3B8C}"/>
          </ac:spMkLst>
        </pc:spChg>
        <pc:spChg chg="mod">
          <ac:chgData name="Chris Sowton" userId="b75a0b89fe49b026" providerId="LiveId" clId="{DF133659-91FD-47F5-B613-1E22A49C9083}" dt="2023-01-14T09:29:25.365" v="1495" actId="5793"/>
          <ac:spMkLst>
            <pc:docMk/>
            <pc:sldMk cId="1939007607" sldId="314"/>
            <ac:spMk id="3" creationId="{2011BD56-0F17-BE9E-2292-45889E478EE5}"/>
          </ac:spMkLst>
        </pc:spChg>
      </pc:sldChg>
      <pc:sldChg chg="addSp modSp mod modNotesTx">
        <pc:chgData name="Chris Sowton" userId="b75a0b89fe49b026" providerId="LiveId" clId="{DF133659-91FD-47F5-B613-1E22A49C9083}" dt="2023-01-18T17:49:10.908" v="3188" actId="6549"/>
        <pc:sldMkLst>
          <pc:docMk/>
          <pc:sldMk cId="3487705665" sldId="320"/>
        </pc:sldMkLst>
        <pc:spChg chg="add mod">
          <ac:chgData name="Chris Sowton" userId="b75a0b89fe49b026" providerId="LiveId" clId="{DF133659-91FD-47F5-B613-1E22A49C9083}" dt="2023-01-18T17:47:27.049" v="3177" actId="20577"/>
          <ac:spMkLst>
            <pc:docMk/>
            <pc:sldMk cId="3487705665" sldId="320"/>
            <ac:spMk id="2" creationId="{8101761D-C1FE-DC4B-6671-656DD3260223}"/>
          </ac:spMkLst>
        </pc:spChg>
        <pc:spChg chg="mod">
          <ac:chgData name="Chris Sowton" userId="b75a0b89fe49b026" providerId="LiveId" clId="{DF133659-91FD-47F5-B613-1E22A49C9083}" dt="2023-01-18T17:48:39.122" v="3186" actId="14100"/>
          <ac:spMkLst>
            <pc:docMk/>
            <pc:sldMk cId="3487705665" sldId="320"/>
            <ac:spMk id="3" creationId="{E7396F48-3BC9-1382-1CEA-E69C0084A72B}"/>
          </ac:spMkLst>
        </pc:spChg>
      </pc:sldChg>
      <pc:sldChg chg="del">
        <pc:chgData name="Chris Sowton" userId="b75a0b89fe49b026" providerId="LiveId" clId="{DF133659-91FD-47F5-B613-1E22A49C9083}" dt="2023-01-13T17:22:25.210" v="58" actId="47"/>
        <pc:sldMkLst>
          <pc:docMk/>
          <pc:sldMk cId="492398778" sldId="321"/>
        </pc:sldMkLst>
      </pc:sldChg>
      <pc:sldChg chg="del">
        <pc:chgData name="Chris Sowton" userId="b75a0b89fe49b026" providerId="LiveId" clId="{DF133659-91FD-47F5-B613-1E22A49C9083}" dt="2023-01-14T09:18:36.893" v="1045" actId="47"/>
        <pc:sldMkLst>
          <pc:docMk/>
          <pc:sldMk cId="190059170" sldId="322"/>
        </pc:sldMkLst>
      </pc:sldChg>
      <pc:sldChg chg="del">
        <pc:chgData name="Chris Sowton" userId="b75a0b89fe49b026" providerId="LiveId" clId="{DF133659-91FD-47F5-B613-1E22A49C9083}" dt="2023-01-13T17:21:56.933" v="49" actId="47"/>
        <pc:sldMkLst>
          <pc:docMk/>
          <pc:sldMk cId="2088234126" sldId="324"/>
        </pc:sldMkLst>
      </pc:sldChg>
      <pc:sldChg chg="del">
        <pc:chgData name="Chris Sowton" userId="b75a0b89fe49b026" providerId="LiveId" clId="{DF133659-91FD-47F5-B613-1E22A49C9083}" dt="2023-01-13T17:21:56.933" v="49" actId="47"/>
        <pc:sldMkLst>
          <pc:docMk/>
          <pc:sldMk cId="1565364088" sldId="325"/>
        </pc:sldMkLst>
      </pc:sldChg>
      <pc:sldChg chg="modSp mod modNotesTx">
        <pc:chgData name="Chris Sowton" userId="b75a0b89fe49b026" providerId="LiveId" clId="{DF133659-91FD-47F5-B613-1E22A49C9083}" dt="2023-01-18T17:45:42.568" v="3161" actId="14100"/>
        <pc:sldMkLst>
          <pc:docMk/>
          <pc:sldMk cId="2348072908" sldId="326"/>
        </pc:sldMkLst>
        <pc:spChg chg="mod">
          <ac:chgData name="Chris Sowton" userId="b75a0b89fe49b026" providerId="LiveId" clId="{DF133659-91FD-47F5-B613-1E22A49C9083}" dt="2023-01-18T17:45:42.568" v="3161" actId="14100"/>
          <ac:spMkLst>
            <pc:docMk/>
            <pc:sldMk cId="2348072908" sldId="326"/>
            <ac:spMk id="3" creationId="{E7396F48-3BC9-1382-1CEA-E69C0084A72B}"/>
          </ac:spMkLst>
        </pc:spChg>
      </pc:sldChg>
      <pc:sldChg chg="modSp add mod modNotesTx">
        <pc:chgData name="Chris Sowton" userId="b75a0b89fe49b026" providerId="LiveId" clId="{DF133659-91FD-47F5-B613-1E22A49C9083}" dt="2023-01-14T13:12:01.976" v="2134" actId="20577"/>
        <pc:sldMkLst>
          <pc:docMk/>
          <pc:sldMk cId="2042689622" sldId="327"/>
        </pc:sldMkLst>
        <pc:spChg chg="mod">
          <ac:chgData name="Chris Sowton" userId="b75a0b89fe49b026" providerId="LiveId" clId="{DF133659-91FD-47F5-B613-1E22A49C9083}" dt="2023-01-14T09:18:46.865" v="1057" actId="20577"/>
          <ac:spMkLst>
            <pc:docMk/>
            <pc:sldMk cId="2042689622" sldId="327"/>
            <ac:spMk id="2" creationId="{E9724CB6-1833-F63B-1213-CB07B43F3B8C}"/>
          </ac:spMkLst>
        </pc:spChg>
        <pc:spChg chg="mod">
          <ac:chgData name="Chris Sowton" userId="b75a0b89fe49b026" providerId="LiveId" clId="{DF133659-91FD-47F5-B613-1E22A49C9083}" dt="2023-01-14T13:02:01.337" v="1646" actId="20577"/>
          <ac:spMkLst>
            <pc:docMk/>
            <pc:sldMk cId="2042689622" sldId="327"/>
            <ac:spMk id="3" creationId="{2011BD56-0F17-BE9E-2292-45889E478EE5}"/>
          </ac:spMkLst>
        </pc:spChg>
      </pc:sldChg>
      <pc:sldChg chg="modSp add mod modNotesTx">
        <pc:chgData name="Chris Sowton" userId="b75a0b89fe49b026" providerId="LiveId" clId="{DF133659-91FD-47F5-B613-1E22A49C9083}" dt="2023-01-14T13:11:47.568" v="2133" actId="20577"/>
        <pc:sldMkLst>
          <pc:docMk/>
          <pc:sldMk cId="3300307825" sldId="328"/>
        </pc:sldMkLst>
        <pc:spChg chg="mod">
          <ac:chgData name="Chris Sowton" userId="b75a0b89fe49b026" providerId="LiveId" clId="{DF133659-91FD-47F5-B613-1E22A49C9083}" dt="2023-01-14T13:01:51.422" v="1632" actId="115"/>
          <ac:spMkLst>
            <pc:docMk/>
            <pc:sldMk cId="3300307825" sldId="328"/>
            <ac:spMk id="3" creationId="{2011BD56-0F17-BE9E-2292-45889E478EE5}"/>
          </ac:spMkLst>
        </pc:spChg>
      </pc:sldChg>
      <pc:sldChg chg="modSp add mod modNotesTx">
        <pc:chgData name="Chris Sowton" userId="b75a0b89fe49b026" providerId="LiveId" clId="{DF133659-91FD-47F5-B613-1E22A49C9083}" dt="2023-01-14T14:14:23.882" v="3139" actId="20577"/>
        <pc:sldMkLst>
          <pc:docMk/>
          <pc:sldMk cId="1799618761" sldId="329"/>
        </pc:sldMkLst>
        <pc:spChg chg="mod">
          <ac:chgData name="Chris Sowton" userId="b75a0b89fe49b026" providerId="LiveId" clId="{DF133659-91FD-47F5-B613-1E22A49C9083}" dt="2023-01-14T14:14:23.882" v="3139" actId="20577"/>
          <ac:spMkLst>
            <pc:docMk/>
            <pc:sldMk cId="1799618761" sldId="329"/>
            <ac:spMk id="3" creationId="{2011BD56-0F17-BE9E-2292-45889E478EE5}"/>
          </ac:spMkLst>
        </pc:spChg>
      </pc:sldChg>
      <pc:sldChg chg="modSp add mod ord modNotesTx">
        <pc:chgData name="Chris Sowton" userId="b75a0b89fe49b026" providerId="LiveId" clId="{DF133659-91FD-47F5-B613-1E22A49C9083}" dt="2023-01-18T17:49:01.828" v="3187" actId="6549"/>
        <pc:sldMkLst>
          <pc:docMk/>
          <pc:sldMk cId="2854220930" sldId="330"/>
        </pc:sldMkLst>
        <pc:spChg chg="mod">
          <ac:chgData name="Chris Sowton" userId="b75a0b89fe49b026" providerId="LiveId" clId="{DF133659-91FD-47F5-B613-1E22A49C9083}" dt="2023-01-18T17:45:10.374" v="3151" actId="113"/>
          <ac:spMkLst>
            <pc:docMk/>
            <pc:sldMk cId="2854220930" sldId="330"/>
            <ac:spMk id="3" creationId="{E7396F48-3BC9-1382-1CEA-E69C0084A72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24/01/2023</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dirty="0"/>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24/01/2023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dirty="0"/>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651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17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can look in the text, look online, or make a guess based on what sounds right.</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dirty="0"/>
          </a:p>
        </p:txBody>
      </p:sp>
    </p:spTree>
    <p:extLst>
      <p:ext uri="{BB962C8B-B14F-4D97-AF65-F5344CB8AC3E}">
        <p14:creationId xmlns:p14="http://schemas.microsoft.com/office/powerpoint/2010/main" val="420570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follow-up task, you could ask students which other adjectives they know that follows the same patten (e.g. constitutional + al = constitutional; athlete + </a:t>
            </a:r>
            <a:r>
              <a:rPr lang="en-GB" dirty="0" err="1"/>
              <a:t>ic</a:t>
            </a:r>
            <a:r>
              <a:rPr lang="en-GB" dirty="0"/>
              <a:t> = athletic; addict + </a:t>
            </a:r>
            <a:r>
              <a:rPr lang="en-GB" dirty="0" err="1"/>
              <a:t>ive</a:t>
            </a:r>
            <a:r>
              <a:rPr lang="en-GB" dirty="0"/>
              <a:t> addictive)</a:t>
            </a:r>
          </a:p>
        </p:txBody>
      </p:sp>
      <p:sp>
        <p:nvSpPr>
          <p:cNvPr id="4" name="Slide Number Placeholder 3"/>
          <p:cNvSpPr>
            <a:spLocks noGrp="1"/>
          </p:cNvSpPr>
          <p:nvPr>
            <p:ph type="sldNum" sz="quarter" idx="5"/>
          </p:nvPr>
        </p:nvSpPr>
        <p:spPr/>
        <p:txBody>
          <a:bodyPr/>
          <a:lstStyle/>
          <a:p>
            <a:fld id="{A5C7F705-F937-46CB-A48B-0D9E19179A36}" type="slidenum">
              <a:rPr lang="en-GB" smtClean="0"/>
              <a:t>6</a:t>
            </a:fld>
            <a:endParaRPr lang="en-GB" dirty="0"/>
          </a:p>
        </p:txBody>
      </p:sp>
    </p:spTree>
    <p:extLst>
      <p:ext uri="{BB962C8B-B14F-4D97-AF65-F5344CB8AC3E}">
        <p14:creationId xmlns:p14="http://schemas.microsoft.com/office/powerpoint/2010/main" val="127332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 words / phrases in bold appear in the ‘field report’. You could ask your students to look at the transcript if they want to see how the word is used in wider context.</a:t>
            </a:r>
          </a:p>
          <a:p>
            <a:endParaRPr lang="en-GB" dirty="0"/>
          </a:p>
          <a:p>
            <a:r>
              <a:rPr lang="en-GB" dirty="0"/>
              <a:t>Suggested definitions (all come from https://dictionary.cambridge.org/dictionary/english/):</a:t>
            </a:r>
          </a:p>
          <a:p>
            <a:endParaRPr lang="en-GB" dirty="0"/>
          </a:p>
          <a:p>
            <a:r>
              <a:rPr lang="en-GB" dirty="0"/>
              <a:t>1 Mitigate = to make something less harmful, unpleasant, or bad</a:t>
            </a:r>
          </a:p>
          <a:p>
            <a:r>
              <a:rPr lang="en-GB" dirty="0"/>
              <a:t>2a Core = the basic and most important part of something</a:t>
            </a:r>
          </a:p>
          <a:p>
            <a:r>
              <a:rPr lang="en-GB" dirty="0"/>
              <a:t>2b Bear in mind = consider, think about</a:t>
            </a:r>
          </a:p>
          <a:p>
            <a:r>
              <a:rPr lang="en-GB" dirty="0"/>
              <a:t>3 Discriminating = treating a person or particular group of people differently, especially in a worse way from the way in which you treat other people, because of their race, gender, sexuality, etc.</a:t>
            </a:r>
          </a:p>
          <a:p>
            <a:r>
              <a:rPr lang="en-GB" dirty="0"/>
              <a:t>4 Flexible = able to change or be changed easily according to the situation</a:t>
            </a:r>
          </a:p>
          <a:p>
            <a:r>
              <a:rPr lang="en-GB" dirty="0"/>
              <a:t>5 Independently = by yourself </a:t>
            </a:r>
          </a:p>
        </p:txBody>
      </p:sp>
      <p:sp>
        <p:nvSpPr>
          <p:cNvPr id="4" name="Slide Number Placeholder 3"/>
          <p:cNvSpPr>
            <a:spLocks noGrp="1"/>
          </p:cNvSpPr>
          <p:nvPr>
            <p:ph type="sldNum" sz="quarter" idx="5"/>
          </p:nvPr>
        </p:nvSpPr>
        <p:spPr/>
        <p:txBody>
          <a:bodyPr/>
          <a:lstStyle/>
          <a:p>
            <a:fld id="{A5C7F705-F937-46CB-A48B-0D9E19179A36}" type="slidenum">
              <a:rPr lang="en-GB" smtClean="0"/>
              <a:t>8</a:t>
            </a:fld>
            <a:endParaRPr lang="en-GB" dirty="0"/>
          </a:p>
        </p:txBody>
      </p:sp>
    </p:spTree>
    <p:extLst>
      <p:ext uri="{BB962C8B-B14F-4D97-AF65-F5344CB8AC3E}">
        <p14:creationId xmlns:p14="http://schemas.microsoft.com/office/powerpoint/2010/main" val="119311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 words / phrases in bold appear in the ‘field report’. You could ask your students to look at the transcript if they want to see how the word is used in wider context.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Suggested definitions (all come from https://dictionary.cambridge.org/dictionary/english/):</a:t>
            </a:r>
          </a:p>
          <a:p>
            <a:endParaRPr lang="en-GB" dirty="0"/>
          </a:p>
          <a:p>
            <a:r>
              <a:rPr lang="en-GB" dirty="0"/>
              <a:t>6 Schemes = organised plans for doing something</a:t>
            </a:r>
          </a:p>
          <a:p>
            <a:r>
              <a:rPr lang="en-GB" dirty="0"/>
              <a:t>7 In limbo = in a situation where you do not know what will happen or when something will happen</a:t>
            </a:r>
          </a:p>
          <a:p>
            <a:r>
              <a:rPr lang="en-GB" dirty="0"/>
              <a:t>8a Insight = (the ability to have) a clear, deep, and sometimes sudden understanding of a complicated problem or situation</a:t>
            </a:r>
          </a:p>
          <a:p>
            <a:r>
              <a:rPr lang="en-GB" dirty="0"/>
              <a:t>8b Imposing = establishing something as a rule to be obeyed, or to force the acceptance of something</a:t>
            </a:r>
          </a:p>
          <a:p>
            <a:r>
              <a:rPr lang="en-GB" dirty="0"/>
              <a:t>9a Cautious = Someone who is cautious avoids risks</a:t>
            </a:r>
          </a:p>
          <a:p>
            <a:r>
              <a:rPr lang="en-GB" dirty="0"/>
              <a:t>9b Personalisation = the act of changing an object or adding to it so that it is obvious that it belongs to or comes from you</a:t>
            </a:r>
          </a:p>
          <a:p>
            <a:r>
              <a:rPr lang="en-GB" dirty="0"/>
              <a:t>10a Element = part, aspect</a:t>
            </a:r>
          </a:p>
          <a:p>
            <a:r>
              <a:rPr lang="en-GB" dirty="0"/>
              <a:t>10b Justice = fairness, equity  </a:t>
            </a:r>
          </a:p>
        </p:txBody>
      </p:sp>
      <p:sp>
        <p:nvSpPr>
          <p:cNvPr id="4" name="Slide Number Placeholder 3"/>
          <p:cNvSpPr>
            <a:spLocks noGrp="1"/>
          </p:cNvSpPr>
          <p:nvPr>
            <p:ph type="sldNum" sz="quarter" idx="5"/>
          </p:nvPr>
        </p:nvSpPr>
        <p:spPr/>
        <p:txBody>
          <a:bodyPr/>
          <a:lstStyle/>
          <a:p>
            <a:fld id="{A5C7F705-F937-46CB-A48B-0D9E19179A36}" type="slidenum">
              <a:rPr lang="en-GB" smtClean="0"/>
              <a:t>9</a:t>
            </a:fld>
            <a:endParaRPr lang="en-GB" dirty="0"/>
          </a:p>
        </p:txBody>
      </p:sp>
    </p:spTree>
    <p:extLst>
      <p:ext uri="{BB962C8B-B14F-4D97-AF65-F5344CB8AC3E}">
        <p14:creationId xmlns:p14="http://schemas.microsoft.com/office/powerpoint/2010/main" val="307990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If students find it difficult to write a logical paragraph, they can write as a series of independent sentences.</a:t>
            </a:r>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dirty="0"/>
          </a:p>
        </p:txBody>
      </p:sp>
    </p:spTree>
    <p:extLst>
      <p:ext uri="{BB962C8B-B14F-4D97-AF65-F5344CB8AC3E}">
        <p14:creationId xmlns:p14="http://schemas.microsoft.com/office/powerpoint/2010/main" val="302156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12</a:t>
            </a:fld>
            <a:endParaRPr lang="en-GB"/>
          </a:p>
        </p:txBody>
      </p:sp>
    </p:spTree>
    <p:extLst>
      <p:ext uri="{BB962C8B-B14F-4D97-AF65-F5344CB8AC3E}">
        <p14:creationId xmlns:p14="http://schemas.microsoft.com/office/powerpoint/2010/main" val="830625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13</a:t>
            </a:fld>
            <a:endParaRPr lang="en-GB" dirty="0"/>
          </a:p>
        </p:txBody>
      </p:sp>
    </p:spTree>
    <p:extLst>
      <p:ext uri="{BB962C8B-B14F-4D97-AF65-F5344CB8AC3E}">
        <p14:creationId xmlns:p14="http://schemas.microsoft.com/office/powerpoint/2010/main" val="144471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14</a:t>
            </a:fld>
            <a:endParaRPr lang="en-GB" dirty="0"/>
          </a:p>
        </p:txBody>
      </p:sp>
    </p:spTree>
    <p:extLst>
      <p:ext uri="{BB962C8B-B14F-4D97-AF65-F5344CB8AC3E}">
        <p14:creationId xmlns:p14="http://schemas.microsoft.com/office/powerpoint/2010/main" val="830625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464009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14546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74674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1026877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1991025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06008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Tree>
    <p:extLst>
      <p:ext uri="{BB962C8B-B14F-4D97-AF65-F5344CB8AC3E}">
        <p14:creationId xmlns:p14="http://schemas.microsoft.com/office/powerpoint/2010/main" val="379344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ndigo">
    <p:spTree>
      <p:nvGrpSpPr>
        <p:cNvPr id="1" name=""/>
        <p:cNvGrpSpPr/>
        <p:nvPr/>
      </p:nvGrpSpPr>
      <p:grpSpPr>
        <a:xfrm>
          <a:off x="0" y="0"/>
          <a:ext cx="0" cy="0"/>
          <a:chOff x="0" y="0"/>
          <a:chExt cx="0" cy="0"/>
        </a:xfrm>
      </p:grpSpPr>
      <p:pic>
        <p:nvPicPr>
          <p:cNvPr id="12" name="British Council Logo">
            <a:extLst>
              <a:ext uri="{FF2B5EF4-FFF2-40B4-BE49-F238E27FC236}">
                <a16:creationId xmlns:a16="http://schemas.microsoft.com/office/drawing/2014/main" id="{68B4A97B-8C6F-A742-9B60-1B6AE71A141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85900" cy="4318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tx1"/>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406886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indig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tx1"/>
                </a:solidFill>
              </a:defRPr>
            </a:lvl1pPr>
          </a:lstStyle>
          <a:p>
            <a:r>
              <a:rPr lang="en-GB" noProof="0" dirty="0"/>
              <a:t>Click</a:t>
            </a:r>
            <a:r>
              <a:rPr lang="en-US" dirty="0"/>
              <a:t> to edit Master title style</a:t>
            </a:r>
          </a:p>
        </p:txBody>
      </p:sp>
    </p:spTree>
    <p:extLst>
      <p:ext uri="{BB962C8B-B14F-4D97-AF65-F5344CB8AC3E}">
        <p14:creationId xmlns:p14="http://schemas.microsoft.com/office/powerpoint/2010/main" val="111207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FD9A66-B80A-5D78-50EA-B3304A62D4BC}"/>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bg2"/>
                </a:solidFill>
              </a:rPr>
              <a:t>www.britishcouncil.org</a:t>
            </a: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45" r:id="rId2"/>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CB126C-A7DF-1799-D6FD-127982733D67}"/>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5CEDD90C-3E8B-AF42-9287-948A68271EC5}"/>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1"/>
                </a:solidFill>
              </a:rPr>
              <a:t>www.britishcouncil.org</a:t>
            </a:r>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8" r:id="rId2"/>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pic>
        <p:nvPicPr>
          <p:cNvPr id="11" name="Picture 10">
            <a:extLst>
              <a:ext uri="{FF2B5EF4-FFF2-40B4-BE49-F238E27FC236}">
                <a16:creationId xmlns:a16="http://schemas.microsoft.com/office/drawing/2014/main" id="{BF8CFD81-C3E0-37C0-F107-145707C6892C}"/>
              </a:ext>
            </a:extLst>
          </p:cNvPr>
          <p:cNvPicPr>
            <a:picLocks noChangeAspect="1"/>
          </p:cNvPicPr>
          <p:nvPr userDrawn="1"/>
        </p:nvPicPr>
        <p:blipFill>
          <a:blip r:embed="rId8"/>
          <a:stretch>
            <a:fillRect/>
          </a:stretch>
        </p:blipFill>
        <p:spPr>
          <a:xfrm>
            <a:off x="9144000" y="3441700"/>
            <a:ext cx="3048000" cy="3416300"/>
          </a:xfrm>
          <a:prstGeom prst="rect">
            <a:avLst/>
          </a:prstGeom>
        </p:spPr>
      </p:pic>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spTree>
    <p:extLst>
      <p:ext uri="{BB962C8B-B14F-4D97-AF65-F5344CB8AC3E}">
        <p14:creationId xmlns:p14="http://schemas.microsoft.com/office/powerpoint/2010/main" val="25965376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0F4C3-E7DE-DD16-0B63-FB1DE1B62B7C}"/>
              </a:ext>
            </a:extLst>
          </p:cNvPr>
          <p:cNvSpPr>
            <a:spLocks noGrp="1"/>
          </p:cNvSpPr>
          <p:nvPr>
            <p:ph type="ctrTitle"/>
          </p:nvPr>
        </p:nvSpPr>
        <p:spPr/>
        <p:txBody>
          <a:bodyPr/>
          <a:lstStyle/>
          <a:p>
            <a:r>
              <a:rPr lang="en-US" dirty="0"/>
              <a:t>Academic and General English </a:t>
            </a:r>
          </a:p>
        </p:txBody>
      </p:sp>
      <p:sp>
        <p:nvSpPr>
          <p:cNvPr id="4" name="Subtitle 3">
            <a:extLst>
              <a:ext uri="{FF2B5EF4-FFF2-40B4-BE49-F238E27FC236}">
                <a16:creationId xmlns:a16="http://schemas.microsoft.com/office/drawing/2014/main" id="{A023CCAA-5766-7183-F4A2-125573254CC1}"/>
              </a:ext>
            </a:extLst>
          </p:cNvPr>
          <p:cNvSpPr>
            <a:spLocks noGrp="1"/>
          </p:cNvSpPr>
          <p:nvPr>
            <p:ph type="subTitle" idx="1"/>
          </p:nvPr>
        </p:nvSpPr>
        <p:spPr/>
        <p:txBody>
          <a:bodyPr/>
          <a:lstStyle/>
          <a:p>
            <a:r>
              <a:rPr lang="en-GB" dirty="0"/>
              <a:t>TeachingEnglish</a:t>
            </a:r>
            <a:endParaRPr lang="en-US" dirty="0"/>
          </a:p>
        </p:txBody>
      </p:sp>
      <p:sp>
        <p:nvSpPr>
          <p:cNvPr id="5" name="Text Placeholder 4">
            <a:extLst>
              <a:ext uri="{FF2B5EF4-FFF2-40B4-BE49-F238E27FC236}">
                <a16:creationId xmlns:a16="http://schemas.microsoft.com/office/drawing/2014/main" id="{C98DC46C-470D-C217-F3C4-A8CFA7B397E3}"/>
              </a:ext>
            </a:extLst>
          </p:cNvPr>
          <p:cNvSpPr>
            <a:spLocks noGrp="1"/>
          </p:cNvSpPr>
          <p:nvPr>
            <p:ph type="body" sz="quarter" idx="13"/>
          </p:nvPr>
        </p:nvSpPr>
        <p:spPr/>
        <p:txBody>
          <a:bodyPr/>
          <a:lstStyle/>
          <a:p>
            <a:r>
              <a:rPr lang="en-US" dirty="0"/>
              <a:t>January 2023</a:t>
            </a:r>
          </a:p>
        </p:txBody>
      </p:sp>
    </p:spTree>
    <p:extLst>
      <p:ext uri="{BB962C8B-B14F-4D97-AF65-F5344CB8AC3E}">
        <p14:creationId xmlns:p14="http://schemas.microsoft.com/office/powerpoint/2010/main" val="191826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Definitions – in use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r>
              <a:rPr lang="en-GB" dirty="0"/>
              <a:t>Now write a paragraph in which you use at least </a:t>
            </a:r>
            <a:r>
              <a:rPr lang="en-GB" u="sng" dirty="0"/>
              <a:t>five</a:t>
            </a:r>
            <a:r>
              <a:rPr lang="en-GB" dirty="0"/>
              <a:t> of these words / phrases correctly.</a:t>
            </a:r>
          </a:p>
          <a:p>
            <a:r>
              <a:rPr lang="en-GB" sz="1800" b="0" dirty="0">
                <a:solidFill>
                  <a:srgbClr val="000000"/>
                </a:solidFill>
              </a:rPr>
              <a:t>mitigate			core 			bear in mind </a:t>
            </a:r>
          </a:p>
          <a:p>
            <a:r>
              <a:rPr lang="en-GB" sz="1800" b="0" dirty="0">
                <a:solidFill>
                  <a:srgbClr val="000000"/>
                </a:solidFill>
              </a:rPr>
              <a:t>discriminating 		flexible			independently </a:t>
            </a:r>
          </a:p>
          <a:p>
            <a:r>
              <a:rPr lang="en-GB" sz="1800" b="0" dirty="0">
                <a:solidFill>
                  <a:srgbClr val="000000"/>
                </a:solidFill>
              </a:rPr>
              <a:t>schemes		in limbo			insight</a:t>
            </a:r>
          </a:p>
          <a:p>
            <a:r>
              <a:rPr lang="en-GB" sz="1800" b="0" dirty="0">
                <a:solidFill>
                  <a:srgbClr val="000000"/>
                </a:solidFill>
              </a:rPr>
              <a:t>Imposing		cautious			personalisation</a:t>
            </a:r>
          </a:p>
          <a:p>
            <a:r>
              <a:rPr lang="en-GB" sz="1800" b="0" dirty="0">
                <a:solidFill>
                  <a:srgbClr val="000000"/>
                </a:solidFill>
              </a:rPr>
              <a:t>justice 			element</a:t>
            </a:r>
          </a:p>
          <a:p>
            <a:r>
              <a:rPr lang="en-GB" sz="1800" b="0" dirty="0">
                <a:solidFill>
                  <a:srgbClr val="000000"/>
                </a:solidFill>
              </a:rPr>
              <a:t> </a:t>
            </a:r>
          </a:p>
          <a:p>
            <a:endParaRPr lang="en-GB" sz="1800" b="0" dirty="0">
              <a:solidFill>
                <a:srgbClr val="000000"/>
              </a:solidFill>
            </a:endParaRPr>
          </a:p>
          <a:p>
            <a:r>
              <a:rPr lang="en-GB" sz="1800" b="0" dirty="0">
                <a:solidFill>
                  <a:srgbClr val="000000"/>
                </a:solidFill>
              </a:rPr>
              <a:t> </a:t>
            </a:r>
          </a:p>
          <a:p>
            <a:endParaRPr lang="en-GB" sz="1800" b="0" dirty="0">
              <a:solidFill>
                <a:srgbClr val="000000"/>
              </a:solidFill>
            </a:endParaRP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204268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4. Listening task</a:t>
            </a:r>
          </a:p>
        </p:txBody>
      </p:sp>
    </p:spTree>
    <p:extLst>
      <p:ext uri="{BB962C8B-B14F-4D97-AF65-F5344CB8AC3E}">
        <p14:creationId xmlns:p14="http://schemas.microsoft.com/office/powerpoint/2010/main" val="3000449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ED4B-0058-8D98-3C56-5B60A11F6689}"/>
              </a:ext>
            </a:extLst>
          </p:cNvPr>
          <p:cNvSpPr>
            <a:spLocks noGrp="1"/>
          </p:cNvSpPr>
          <p:nvPr>
            <p:ph type="title"/>
          </p:nvPr>
        </p:nvSpPr>
        <p:spPr/>
        <p:txBody>
          <a:bodyPr/>
          <a:lstStyle/>
          <a:p>
            <a:r>
              <a:rPr lang="en-GB" dirty="0"/>
              <a:t>Listen to the following extract from the podcast, and answer these questions.</a:t>
            </a:r>
          </a:p>
        </p:txBody>
      </p:sp>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839145"/>
            <a:ext cx="8542496" cy="3468579"/>
          </a:xfrm>
        </p:spPr>
        <p:txBody>
          <a:bodyPr/>
          <a:lstStyle/>
          <a:p>
            <a:pPr algn="l">
              <a:buFont typeface="+mj-lt"/>
              <a:buAutoNum type="arabicPeriod"/>
            </a:pPr>
            <a:r>
              <a:rPr lang="en-GB" b="0" i="0" dirty="0">
                <a:solidFill>
                  <a:srgbClr val="374151"/>
                </a:solidFill>
                <a:effectLst/>
              </a:rPr>
              <a:t>What is one area that Tracey believes is a difficulty for students when it comes to academic language?</a:t>
            </a:r>
          </a:p>
          <a:p>
            <a:pPr algn="l">
              <a:buFont typeface="+mj-lt"/>
              <a:buAutoNum type="arabicPeriod"/>
            </a:pPr>
            <a:r>
              <a:rPr lang="en-GB" b="0" i="0" dirty="0">
                <a:solidFill>
                  <a:srgbClr val="374151"/>
                </a:solidFill>
                <a:effectLst/>
              </a:rPr>
              <a:t>How does Tracey suggest approaching the use of academic language in the classroom?</a:t>
            </a:r>
          </a:p>
          <a:p>
            <a:pPr algn="l">
              <a:buFont typeface="+mj-lt"/>
              <a:buAutoNum type="arabicPeriod"/>
            </a:pPr>
            <a:r>
              <a:rPr lang="en-GB" b="0" i="0" dirty="0">
                <a:solidFill>
                  <a:srgbClr val="374151"/>
                </a:solidFill>
                <a:effectLst/>
              </a:rPr>
              <a:t>According to Tracey, what is the relationship between academic language and general language?</a:t>
            </a:r>
          </a:p>
          <a:p>
            <a:pPr algn="l">
              <a:buFont typeface="+mj-lt"/>
              <a:buAutoNum type="arabicPeriod"/>
            </a:pPr>
            <a:r>
              <a:rPr lang="en-GB" b="0" i="0" dirty="0">
                <a:solidFill>
                  <a:srgbClr val="374151"/>
                </a:solidFill>
                <a:effectLst/>
              </a:rPr>
              <a:t>Why does Tracey believe it is important to understand where students are coming from in terms of their language use?</a:t>
            </a:r>
          </a:p>
          <a:p>
            <a:pPr algn="l">
              <a:buFont typeface="+mj-lt"/>
              <a:buAutoNum type="arabicPeriod"/>
            </a:pPr>
            <a:r>
              <a:rPr lang="en-GB" b="0" i="0" dirty="0">
                <a:solidFill>
                  <a:srgbClr val="374151"/>
                </a:solidFill>
                <a:effectLst/>
              </a:rPr>
              <a:t>How does Tracey suggest approaching the task of using academic language in terms of assessment or external requirements?</a:t>
            </a:r>
          </a:p>
          <a:p>
            <a:pPr marL="457200" indent="-457200">
              <a:buFont typeface="+mj-lt"/>
              <a:buAutoNum type="arabicPeriod"/>
            </a:pPr>
            <a:endParaRPr lang="en-GB" b="0" dirty="0"/>
          </a:p>
          <a:p>
            <a:pPr marL="457200" indent="-457200">
              <a:buFont typeface="+mj-lt"/>
              <a:buAutoNum type="arabicPeriod"/>
            </a:pPr>
            <a:endParaRPr lang="en-GB" b="0" dirty="0"/>
          </a:p>
          <a:p>
            <a:pPr marL="457200" indent="-457200">
              <a:buFont typeface="+mj-lt"/>
              <a:buAutoNum type="arabicPeriod"/>
            </a:pPr>
            <a:endParaRPr lang="en-GB" b="0" dirty="0"/>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12</a:t>
            </a:fld>
            <a:endParaRPr lang="en-GB" noProof="0"/>
          </a:p>
        </p:txBody>
      </p:sp>
    </p:spTree>
    <p:extLst>
      <p:ext uri="{BB962C8B-B14F-4D97-AF65-F5344CB8AC3E}">
        <p14:creationId xmlns:p14="http://schemas.microsoft.com/office/powerpoint/2010/main" val="2348072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501041"/>
            <a:ext cx="8608734" cy="4806683"/>
          </a:xfrm>
        </p:spPr>
        <p:txBody>
          <a:bodyPr/>
          <a:lstStyle/>
          <a:p>
            <a:pPr algn="l"/>
            <a:r>
              <a:rPr lang="en-GB" sz="1700" i="0" dirty="0">
                <a:solidFill>
                  <a:schemeClr val="tx1"/>
                </a:solidFill>
                <a:effectLst/>
              </a:rPr>
              <a:t>Tracey</a:t>
            </a:r>
            <a:r>
              <a:rPr lang="en-GB" sz="1700" b="0" i="0" dirty="0">
                <a:solidFill>
                  <a:schemeClr val="tx1"/>
                </a:solidFill>
                <a:effectLst/>
              </a:rPr>
              <a:t>: Absolutely. So one, one area I think is how this type of language and these types of institutions I think can often be quite intimidating for people. They don't feel like they should be speaking in these very formal ways or writing in these formal ways. So kind of encouraging people to feel comfortable with that language. I think there's some quite interesting work looking at this idea of academic language and how often it can be put against general language or general English or whatever language we're talking about. Somehow there's an opposite like academic language is better than something. And I think that binary or that tension is often a difficulty for students and something that isn't really necessary I think. So if we think that you know, we have all kinds of language that we use so trying to understand where are students coming from? What language are they coming into the classroom with?  And how can we build on that? Rather than say, you know, this is wrong, you've got to have this language. We say, okay, well, what do we need to do? How do we need to do it? How are people within our different disciplines or different subject areas? How are they talking about these things? And that this type of language is being a choice. So it's not something that kind of comes in and replaces, you know, other language because somehow that other language isn't good enough or isn't appropriate enough, but actually, if we’re trying to achieve this task in a way that is expected of us in terms of assessment or in terms of, you know, other external requirements, then we might need to make adjustments</a:t>
            </a: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13</a:t>
            </a:fld>
            <a:endParaRPr lang="en-GB" noProof="0" dirty="0"/>
          </a:p>
        </p:txBody>
      </p:sp>
    </p:spTree>
    <p:extLst>
      <p:ext uri="{BB962C8B-B14F-4D97-AF65-F5344CB8AC3E}">
        <p14:creationId xmlns:p14="http://schemas.microsoft.com/office/powerpoint/2010/main" val="2854220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296000"/>
            <a:ext cx="7550603" cy="4011724"/>
          </a:xfrm>
        </p:spPr>
        <p:txBody>
          <a:bodyPr/>
          <a:lstStyle/>
          <a:p>
            <a:pPr algn="l">
              <a:buFont typeface="+mj-lt"/>
              <a:buAutoNum type="arabicPeriod"/>
            </a:pPr>
            <a:r>
              <a:rPr lang="en-GB" sz="1400" b="0" i="0" dirty="0">
                <a:solidFill>
                  <a:srgbClr val="374151"/>
                </a:solidFill>
                <a:effectLst/>
              </a:rPr>
              <a:t>One area that Tracey believes is a difficulty for students when it comes to academic language is that it can often be quite intimidating for people and they don't feel like they should be speaking or writing in these formal ways.</a:t>
            </a:r>
          </a:p>
          <a:p>
            <a:pPr algn="l">
              <a:buFont typeface="+mj-lt"/>
              <a:buAutoNum type="arabicPeriod"/>
            </a:pPr>
            <a:r>
              <a:rPr lang="en-GB" sz="1400" b="0" i="0" dirty="0">
                <a:solidFill>
                  <a:srgbClr val="374151"/>
                </a:solidFill>
                <a:effectLst/>
              </a:rPr>
              <a:t>Tracey suggests approaching the use of academic language in the classroom by encouraging people to feel comfortable with that language and building on the language that students come into the classroom with, rather than saying that their language is wrong and needs to be replaced.</a:t>
            </a:r>
          </a:p>
          <a:p>
            <a:pPr algn="l">
              <a:buFont typeface="+mj-lt"/>
              <a:buAutoNum type="arabicPeriod"/>
            </a:pPr>
            <a:r>
              <a:rPr lang="en-GB" sz="1400" b="0" i="0" dirty="0">
                <a:solidFill>
                  <a:srgbClr val="374151"/>
                </a:solidFill>
                <a:effectLst/>
              </a:rPr>
              <a:t> There is a binary or tension often between academic language and general language that is often unnecessary. She suggests understanding where students are coming from in terms of their language use and how people within different disciplines or subject areas are talking about these things, and that this type of language is a choice.</a:t>
            </a:r>
          </a:p>
          <a:p>
            <a:pPr algn="l">
              <a:buFont typeface="+mj-lt"/>
              <a:buAutoNum type="arabicPeriod"/>
            </a:pPr>
            <a:r>
              <a:rPr lang="en-GB" sz="1400" b="0" i="0" dirty="0">
                <a:solidFill>
                  <a:srgbClr val="374151"/>
                </a:solidFill>
                <a:effectLst/>
              </a:rPr>
              <a:t>Tracey believes it is important to understand where students are coming from in terms of their language use in order to build on that and help them feel comfortable with academic language, rather than making them feel like their language is not good enough or appropriate.</a:t>
            </a:r>
          </a:p>
          <a:p>
            <a:pPr algn="l">
              <a:buFont typeface="+mj-lt"/>
              <a:buAutoNum type="arabicPeriod"/>
            </a:pPr>
            <a:r>
              <a:rPr lang="en-GB" sz="1400" b="0" i="0" dirty="0">
                <a:solidFill>
                  <a:srgbClr val="374151"/>
                </a:solidFill>
                <a:effectLst/>
              </a:rPr>
              <a:t>Tracey suggests approaching the task of using academic language in terms of assessment or external requirements by making adjustments and understanding the language requirements of the task at hand, rather than trying to replace the students' language with academic language.</a:t>
            </a:r>
          </a:p>
          <a:p>
            <a:pPr algn="l">
              <a:buFont typeface="+mj-lt"/>
              <a:buAutoNum type="arabicPeriod"/>
            </a:pPr>
            <a:endParaRPr lang="en-GB" sz="1400" b="0" i="0" dirty="0">
              <a:solidFill>
                <a:srgbClr val="374151"/>
              </a:solidFill>
              <a:effectLst/>
            </a:endParaRPr>
          </a:p>
          <a:p>
            <a:pPr algn="l">
              <a:buFont typeface="+mj-lt"/>
              <a:buAutoNum type="arabicPeriod"/>
            </a:pPr>
            <a:endParaRPr lang="en-GB" sz="1400" b="0" i="0" dirty="0">
              <a:solidFill>
                <a:srgbClr val="374151"/>
              </a:solidFill>
              <a:effectLst/>
            </a:endParaRPr>
          </a:p>
          <a:p>
            <a:pPr algn="l">
              <a:buFont typeface="+mj-lt"/>
              <a:buAutoNum type="arabicPeriod"/>
            </a:pPr>
            <a:endParaRPr lang="en-GB" sz="1400" b="0" i="0" dirty="0">
              <a:solidFill>
                <a:srgbClr val="374151"/>
              </a:solidFill>
              <a:effectLst/>
            </a:endParaRPr>
          </a:p>
          <a:p>
            <a:pPr algn="l">
              <a:buFont typeface="+mj-lt"/>
              <a:buAutoNum type="arabicPeriod"/>
            </a:pPr>
            <a:endParaRPr lang="en-GB" sz="1400" b="0" i="0" dirty="0">
              <a:solidFill>
                <a:srgbClr val="374151"/>
              </a:solidFill>
              <a:effectLst/>
            </a:endParaRP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14</a:t>
            </a:fld>
            <a:endParaRPr lang="en-GB" noProof="0" dirty="0"/>
          </a:p>
        </p:txBody>
      </p:sp>
      <p:sp>
        <p:nvSpPr>
          <p:cNvPr id="2" name="Title 1">
            <a:extLst>
              <a:ext uri="{FF2B5EF4-FFF2-40B4-BE49-F238E27FC236}">
                <a16:creationId xmlns:a16="http://schemas.microsoft.com/office/drawing/2014/main" id="{8101761D-C1FE-DC4B-6671-656DD3260223}"/>
              </a:ext>
            </a:extLst>
          </p:cNvPr>
          <p:cNvSpPr>
            <a:spLocks noGrp="1"/>
          </p:cNvSpPr>
          <p:nvPr>
            <p:ph type="title"/>
          </p:nvPr>
        </p:nvSpPr>
        <p:spPr>
          <a:xfrm>
            <a:off x="648000" y="504000"/>
            <a:ext cx="10944000" cy="792000"/>
          </a:xfrm>
        </p:spPr>
        <p:txBody>
          <a:bodyPr/>
          <a:lstStyle/>
          <a:p>
            <a:r>
              <a:rPr lang="en-GB" dirty="0"/>
              <a:t>Answers</a:t>
            </a:r>
          </a:p>
        </p:txBody>
      </p:sp>
    </p:spTree>
    <p:extLst>
      <p:ext uri="{BB962C8B-B14F-4D97-AF65-F5344CB8AC3E}">
        <p14:creationId xmlns:p14="http://schemas.microsoft.com/office/powerpoint/2010/main" val="348770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68D673-5D0D-D541-B92F-3B1F7A86DED6}"/>
              </a:ext>
            </a:extLst>
          </p:cNvPr>
          <p:cNvSpPr>
            <a:spLocks noGrp="1"/>
          </p:cNvSpPr>
          <p:nvPr>
            <p:ph type="ctrTitle"/>
          </p:nvPr>
        </p:nvSpPr>
        <p:spPr/>
        <p:txBody>
          <a:bodyPr/>
          <a:lstStyle/>
          <a:p>
            <a:r>
              <a:rPr lang="en-US" dirty="0"/>
              <a:t>Academic and General English </a:t>
            </a:r>
          </a:p>
        </p:txBody>
      </p:sp>
      <p:pic>
        <p:nvPicPr>
          <p:cNvPr id="3" name="Picture 2" descr="A black and white logo&#10;&#10;Description automatically generated with low confidence">
            <a:extLst>
              <a:ext uri="{FF2B5EF4-FFF2-40B4-BE49-F238E27FC236}">
                <a16:creationId xmlns:a16="http://schemas.microsoft.com/office/drawing/2014/main" id="{50240D4F-F72C-E007-F912-6DC78EE2928C}"/>
              </a:ext>
            </a:extLst>
          </p:cNvPr>
          <p:cNvPicPr>
            <a:picLocks noChangeAspect="1"/>
          </p:cNvPicPr>
          <p:nvPr/>
        </p:nvPicPr>
        <p:blipFill>
          <a:blip r:embed="rId3"/>
          <a:stretch>
            <a:fillRect/>
          </a:stretch>
        </p:blipFill>
        <p:spPr>
          <a:xfrm>
            <a:off x="648000" y="625584"/>
            <a:ext cx="1371600" cy="393700"/>
          </a:xfrm>
          <a:prstGeom prst="rect">
            <a:avLst/>
          </a:prstGeom>
        </p:spPr>
      </p:pic>
    </p:spTree>
    <p:extLst>
      <p:ext uri="{BB962C8B-B14F-4D97-AF65-F5344CB8AC3E}">
        <p14:creationId xmlns:p14="http://schemas.microsoft.com/office/powerpoint/2010/main" val="134878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1. Speaking Task</a:t>
            </a:r>
          </a:p>
        </p:txBody>
      </p:sp>
    </p:spTree>
    <p:extLst>
      <p:ext uri="{BB962C8B-B14F-4D97-AF65-F5344CB8AC3E}">
        <p14:creationId xmlns:p14="http://schemas.microsoft.com/office/powerpoint/2010/main" val="304691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p:txBody>
          <a:bodyPr/>
          <a:lstStyle/>
          <a:p>
            <a:r>
              <a:rPr lang="en-US" dirty="0"/>
              <a:t>1. Speaking task</a:t>
            </a:r>
          </a:p>
        </p:txBody>
      </p:sp>
      <p:sp>
        <p:nvSpPr>
          <p:cNvPr id="4" name="Content Placeholder 3">
            <a:extLst>
              <a:ext uri="{FF2B5EF4-FFF2-40B4-BE49-F238E27FC236}">
                <a16:creationId xmlns:a16="http://schemas.microsoft.com/office/drawing/2014/main" id="{E2A0CB86-8D61-744C-8C38-3EE23DFB811B}"/>
              </a:ext>
            </a:extLst>
          </p:cNvPr>
          <p:cNvSpPr>
            <a:spLocks noGrp="1"/>
          </p:cNvSpPr>
          <p:nvPr>
            <p:ph idx="1"/>
          </p:nvPr>
        </p:nvSpPr>
        <p:spPr/>
        <p:txBody>
          <a:bodyPr/>
          <a:lstStyle/>
          <a:p>
            <a:r>
              <a:rPr lang="en-GB" b="0" i="0" u="none" strike="noStrike" dirty="0">
                <a:solidFill>
                  <a:schemeClr val="tx2">
                    <a:lumMod val="90000"/>
                    <a:lumOff val="10000"/>
                  </a:schemeClr>
                </a:solidFill>
                <a:effectLst/>
                <a:latin typeface="British Council Sans Headline" panose="020B0504020202020204" pitchFamily="34" charset="0"/>
              </a:rPr>
              <a:t>Discuss the following questions in small groups.</a:t>
            </a:r>
          </a:p>
          <a:p>
            <a:endParaRPr lang="en-GB" b="0" i="0" u="none" strike="noStrike" dirty="0">
              <a:solidFill>
                <a:schemeClr val="tx2">
                  <a:lumMod val="90000"/>
                  <a:lumOff val="10000"/>
                </a:schemeClr>
              </a:solidFill>
              <a:effectLst/>
              <a:latin typeface="British Council Sans Headline" panose="020B0504020202020204" pitchFamily="34" charset="0"/>
            </a:endParaRPr>
          </a:p>
          <a:p>
            <a:pPr lvl="3"/>
            <a:r>
              <a:rPr lang="en-GB" dirty="0"/>
              <a:t>What are the main differences between ‘general’ and ‘academic’ English? </a:t>
            </a:r>
          </a:p>
          <a:p>
            <a:pPr lvl="3"/>
            <a:r>
              <a:rPr lang="en-GB" dirty="0"/>
              <a:t>What are some of the best ways to improve your academic English? </a:t>
            </a:r>
          </a:p>
          <a:p>
            <a:pPr lvl="3"/>
            <a:r>
              <a:rPr lang="en-GB" dirty="0"/>
              <a:t>Should students be allowed to use AI (e.g. Chat GPT) to write their essays? Should HE assessment be reformed because of technology?  </a:t>
            </a:r>
          </a:p>
          <a:p>
            <a:pPr lvl="3"/>
            <a:r>
              <a:rPr lang="en-GB" dirty="0"/>
              <a:t>Is higher education good value for money?</a:t>
            </a:r>
          </a:p>
          <a:p>
            <a:pPr lvl="3"/>
            <a:r>
              <a:rPr lang="en-GB" dirty="0"/>
              <a:t>Could higher education do more to support students who have had fewer opportunities – for example their economic situation, or where nobody in their family has been to university before?</a:t>
            </a:r>
          </a:p>
          <a:p>
            <a:pPr lvl="3"/>
            <a:endParaRPr lang="en-GB" dirty="0"/>
          </a:p>
          <a:p>
            <a:pPr lvl="3"/>
            <a:endParaRPr lang="en-GB" dirty="0"/>
          </a:p>
          <a:p>
            <a:pPr lvl="3"/>
            <a:endParaRPr lang="en-GB" dirty="0"/>
          </a:p>
          <a:p>
            <a:pPr lvl="3"/>
            <a:endParaRPr lang="en-GB" dirty="0"/>
          </a:p>
          <a:p>
            <a:pPr lvl="3"/>
            <a:endParaRPr lang="en-GB" dirty="0"/>
          </a:p>
          <a:p>
            <a:pPr marL="180000" lvl="4" indent="0">
              <a:buNone/>
            </a:pPr>
            <a:endParaRPr lang="en-GB" dirty="0"/>
          </a:p>
        </p:txBody>
      </p:sp>
      <p:sp>
        <p:nvSpPr>
          <p:cNvPr id="5" name="Slide Number Placeholder 4">
            <a:extLst>
              <a:ext uri="{FF2B5EF4-FFF2-40B4-BE49-F238E27FC236}">
                <a16:creationId xmlns:a16="http://schemas.microsoft.com/office/drawing/2014/main" id="{F221EE6D-DDDD-C740-AE99-B8DE804A9D9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US"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43720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2. Grammar task</a:t>
            </a:r>
          </a:p>
        </p:txBody>
      </p:sp>
    </p:spTree>
    <p:extLst>
      <p:ext uri="{BB962C8B-B14F-4D97-AF65-F5344CB8AC3E}">
        <p14:creationId xmlns:p14="http://schemas.microsoft.com/office/powerpoint/2010/main" val="276614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 – Adjective building</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9" y="1296000"/>
            <a:ext cx="8834203" cy="4716000"/>
          </a:xfrm>
        </p:spPr>
        <p:txBody>
          <a:bodyPr/>
          <a:lstStyle/>
          <a:p>
            <a:r>
              <a:rPr lang="en-GB" dirty="0"/>
              <a:t>What are the adjectival forms of the following nouns?</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institution 	– ___________________</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Trauma	– ___________________ </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academia 	– ___________________</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awareness 	– ___________________</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context 	– ___________________ </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effect 	– ___________________ </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c</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aution 	– </a:t>
            </a:r>
            <a:r>
              <a:rPr lang="en-GB" sz="1800" b="0" dirty="0">
                <a:solidFill>
                  <a:srgbClr val="222222"/>
                </a:solidFill>
                <a:highlight>
                  <a:srgbClr val="FFFFFF"/>
                </a:highlight>
                <a:latin typeface="Arial" panose="020B0604020202020204" pitchFamily="34" charset="0"/>
                <a:ea typeface="Calibri" panose="020F0502020204030204" pitchFamily="34" charset="0"/>
              </a:rPr>
              <a:t>___________________</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flexibility 	– ___________________</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criticality	– </a:t>
            </a:r>
            <a:r>
              <a:rPr lang="en-GB" sz="1800" b="0" dirty="0">
                <a:solidFill>
                  <a:srgbClr val="222222"/>
                </a:solidFill>
                <a:highlight>
                  <a:srgbClr val="FFFFFF"/>
                </a:highlight>
                <a:latin typeface="Arial" panose="020B0604020202020204" pitchFamily="34" charset="0"/>
                <a:ea typeface="Calibri" panose="020F0502020204030204" pitchFamily="34" charset="0"/>
              </a:rPr>
              <a:t>___________________</a:t>
            </a:r>
            <a:endParaRPr lang="en-GB" sz="1800" b="0" dirty="0">
              <a:solidFill>
                <a:srgbClr val="222222"/>
              </a:solidFill>
              <a:effectLst/>
              <a:highlight>
                <a:srgbClr val="FFFFFF"/>
              </a:highlight>
              <a:latin typeface="Arial" panose="020B0604020202020204" pitchFamily="34" charset="0"/>
              <a:ea typeface="Calibri" panose="020F0502020204030204" pitchFamily="34" charset="0"/>
            </a:endParaRP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response 	– ___________________ </a:t>
            </a:r>
            <a:endParaRPr lang="en-GB" sz="1800" b="0" dirty="0">
              <a:solidFill>
                <a:srgbClr val="222222"/>
              </a:solidFill>
              <a:effectLst/>
              <a:highlight>
                <a:srgbClr val="FFFFFF"/>
              </a:highlight>
              <a:latin typeface="Arial" panose="020B0604020202020204" pitchFamily="34" charset="0"/>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74431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9" y="1296000"/>
            <a:ext cx="8834203" cy="4716000"/>
          </a:xfrm>
        </p:spPr>
        <p:txBody>
          <a:bodyPr/>
          <a:lstStyle/>
          <a:p>
            <a:r>
              <a:rPr lang="en-GB" dirty="0"/>
              <a:t>Noun-adjective pairs </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institution 	– institutional</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trauma 	– traumatic </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academia 	– academic</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awareness 	– aware</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context 	– contextual </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effect 	– effective </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c</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aution 	– cautious </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flexibility 	– flexible</a:t>
            </a: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c</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riticality 	– critical</a:t>
            </a:r>
          </a:p>
          <a:p>
            <a:pPr marL="457200" indent="-457200">
              <a:buFont typeface="+mj-lt"/>
              <a:buAutoNum type="arabicPeriod"/>
            </a:pPr>
            <a:r>
              <a:rPr lang="en-GB" sz="1800" b="0">
                <a:solidFill>
                  <a:srgbClr val="222222"/>
                </a:solidFill>
                <a:highlight>
                  <a:srgbClr val="FFFFFF"/>
                </a:highlight>
                <a:latin typeface="Arial" panose="020B0604020202020204" pitchFamily="34" charset="0"/>
                <a:ea typeface="Calibri" panose="020F0502020204030204" pitchFamily="34" charset="0"/>
              </a:rPr>
              <a:t>response 	– </a:t>
            </a:r>
            <a:r>
              <a:rPr lang="en-GB" sz="1800" b="0" dirty="0">
                <a:solidFill>
                  <a:srgbClr val="222222"/>
                </a:solidFill>
                <a:highlight>
                  <a:srgbClr val="FFFFFF"/>
                </a:highlight>
                <a:latin typeface="Arial" panose="020B0604020202020204" pitchFamily="34" charset="0"/>
                <a:ea typeface="Calibri" panose="020F0502020204030204" pitchFamily="34" charset="0"/>
              </a:rPr>
              <a:t>responsive </a:t>
            </a:r>
            <a:endParaRPr lang="en-GB" sz="1800" b="0" dirty="0">
              <a:solidFill>
                <a:srgbClr val="222222"/>
              </a:solidFill>
              <a:effectLst/>
              <a:highlight>
                <a:srgbClr val="FFFFFF"/>
              </a:highlight>
              <a:latin typeface="Arial" panose="020B0604020202020204" pitchFamily="34" charset="0"/>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79961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3. Language task</a:t>
            </a:r>
          </a:p>
        </p:txBody>
      </p:sp>
    </p:spTree>
    <p:extLst>
      <p:ext uri="{BB962C8B-B14F-4D97-AF65-F5344CB8AC3E}">
        <p14:creationId xmlns:p14="http://schemas.microsoft.com/office/powerpoint/2010/main" val="17104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Definitions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r>
              <a:rPr lang="en-GB" dirty="0"/>
              <a:t>Work in pairs and look at these sentences from the field report. Explain the meaning of the underlined words. </a:t>
            </a:r>
          </a:p>
          <a:p>
            <a:pPr marL="457200" indent="-457200">
              <a:buFont typeface="+mj-lt"/>
              <a:buAutoNum type="arabicPeriod"/>
            </a:pPr>
            <a:r>
              <a:rPr lang="en-GB" sz="1800" b="0" dirty="0">
                <a:solidFill>
                  <a:srgbClr val="000000"/>
                </a:solidFill>
              </a:rPr>
              <a:t>It's not just in the teaching itself, that we're trying to </a:t>
            </a:r>
            <a:r>
              <a:rPr lang="en-GB" sz="1800" b="0" u="sng" dirty="0">
                <a:solidFill>
                  <a:srgbClr val="000000"/>
                </a:solidFill>
              </a:rPr>
              <a:t>mitigate</a:t>
            </a:r>
            <a:r>
              <a:rPr lang="en-GB" sz="1800" b="0" dirty="0">
                <a:solidFill>
                  <a:srgbClr val="000000"/>
                </a:solidFill>
              </a:rPr>
              <a:t> the effects of trauma.</a:t>
            </a:r>
          </a:p>
          <a:p>
            <a:pPr marL="457200" indent="-457200">
              <a:buFont typeface="+mj-lt"/>
              <a:buAutoNum type="arabicPeriod"/>
            </a:pPr>
            <a:r>
              <a:rPr lang="en-GB" sz="1800" b="0" dirty="0">
                <a:solidFill>
                  <a:srgbClr val="000000"/>
                </a:solidFill>
              </a:rPr>
              <a:t>One of the </a:t>
            </a:r>
            <a:r>
              <a:rPr lang="en-GB" sz="1800" b="0" u="sng" dirty="0">
                <a:solidFill>
                  <a:srgbClr val="000000"/>
                </a:solidFill>
              </a:rPr>
              <a:t>core</a:t>
            </a:r>
            <a:r>
              <a:rPr lang="en-GB" sz="1800" b="0" dirty="0">
                <a:solidFill>
                  <a:srgbClr val="000000"/>
                </a:solidFill>
              </a:rPr>
              <a:t> things that we've been trying to </a:t>
            </a:r>
            <a:r>
              <a:rPr lang="en-GB" sz="1800" b="0" u="sng" dirty="0">
                <a:solidFill>
                  <a:srgbClr val="000000"/>
                </a:solidFill>
              </a:rPr>
              <a:t>bear in mind</a:t>
            </a:r>
            <a:r>
              <a:rPr lang="en-GB" sz="1800" b="0" dirty="0">
                <a:solidFill>
                  <a:srgbClr val="000000"/>
                </a:solidFill>
              </a:rPr>
              <a:t> when designing the materials is the level of personalisation.</a:t>
            </a:r>
          </a:p>
          <a:p>
            <a:pPr marL="457200" indent="-457200">
              <a:buFont typeface="+mj-lt"/>
              <a:buAutoNum type="arabicPeriod"/>
            </a:pPr>
            <a:r>
              <a:rPr lang="en-GB" sz="1800" b="0" dirty="0">
                <a:solidFill>
                  <a:srgbClr val="000000"/>
                </a:solidFill>
              </a:rPr>
              <a:t>They're already </a:t>
            </a:r>
            <a:r>
              <a:rPr lang="en-GB" sz="1800" b="0" u="sng" dirty="0">
                <a:solidFill>
                  <a:srgbClr val="000000"/>
                </a:solidFill>
              </a:rPr>
              <a:t>discriminating</a:t>
            </a:r>
            <a:r>
              <a:rPr lang="en-GB" sz="1800" b="0" dirty="0">
                <a:solidFill>
                  <a:srgbClr val="000000"/>
                </a:solidFill>
              </a:rPr>
              <a:t> against people who don't have the money.</a:t>
            </a:r>
          </a:p>
          <a:p>
            <a:pPr marL="457200" indent="-457200">
              <a:buFont typeface="+mj-lt"/>
              <a:buAutoNum type="arabicPeriod"/>
            </a:pPr>
            <a:r>
              <a:rPr lang="en-GB" sz="1800" b="0" dirty="0">
                <a:solidFill>
                  <a:srgbClr val="000000"/>
                </a:solidFill>
              </a:rPr>
              <a:t>We have had to be very responsive and </a:t>
            </a:r>
            <a:r>
              <a:rPr lang="en-GB" sz="1800" b="0" u="sng" dirty="0">
                <a:solidFill>
                  <a:srgbClr val="000000"/>
                </a:solidFill>
              </a:rPr>
              <a:t>flexible</a:t>
            </a:r>
            <a:r>
              <a:rPr lang="en-GB" sz="1800" b="0" dirty="0">
                <a:solidFill>
                  <a:srgbClr val="000000"/>
                </a:solidFill>
              </a:rPr>
              <a:t> and understanding.</a:t>
            </a:r>
          </a:p>
          <a:p>
            <a:pPr marL="457200" indent="-457200">
              <a:buFont typeface="+mj-lt"/>
              <a:buAutoNum type="arabicPeriod"/>
            </a:pPr>
            <a:r>
              <a:rPr lang="en-GB" sz="1800" b="0" dirty="0">
                <a:solidFill>
                  <a:srgbClr val="000000"/>
                </a:solidFill>
              </a:rPr>
              <a:t>We're trying to help them develop our awareness of what it would be like to study in a UK HE context, how to study </a:t>
            </a:r>
            <a:r>
              <a:rPr lang="en-GB" sz="1800" b="0" u="sng" dirty="0">
                <a:solidFill>
                  <a:srgbClr val="000000"/>
                </a:solidFill>
              </a:rPr>
              <a:t>independently.</a:t>
            </a:r>
          </a:p>
          <a:p>
            <a:endParaRPr lang="en-GB" sz="1800" b="0" u="sng" dirty="0">
              <a:solidFill>
                <a:srgbClr val="000000"/>
              </a:solidFill>
            </a:endParaRP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93900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Definitions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r>
              <a:rPr lang="en-GB" dirty="0"/>
              <a:t>Work in pairs and look at these sentences from the field report. Explain the meaning of the underlined words. </a:t>
            </a:r>
          </a:p>
          <a:p>
            <a:pPr marL="342900" indent="-342900">
              <a:buFont typeface="+mj-lt"/>
              <a:buAutoNum type="arabicPeriod" startAt="6"/>
            </a:pPr>
            <a:r>
              <a:rPr lang="en-GB" sz="1800" b="0" dirty="0">
                <a:solidFill>
                  <a:srgbClr val="000000"/>
                </a:solidFill>
              </a:rPr>
              <a:t>One of the </a:t>
            </a:r>
            <a:r>
              <a:rPr lang="en-GB" sz="1800" b="0" u="sng" dirty="0">
                <a:solidFill>
                  <a:srgbClr val="000000"/>
                </a:solidFill>
              </a:rPr>
              <a:t>schemes</a:t>
            </a:r>
            <a:r>
              <a:rPr lang="en-GB" sz="1800" b="0" dirty="0">
                <a:solidFill>
                  <a:srgbClr val="000000"/>
                </a:solidFill>
              </a:rPr>
              <a:t> that encourages this is the Universities of Sanctuary Award Scheme. </a:t>
            </a:r>
          </a:p>
          <a:p>
            <a:pPr marL="342900" indent="-342900">
              <a:buFont typeface="+mj-lt"/>
              <a:buAutoNum type="arabicPeriod" startAt="6"/>
            </a:pPr>
            <a:r>
              <a:rPr lang="en-GB" sz="1800" b="0" dirty="0">
                <a:solidFill>
                  <a:srgbClr val="000000"/>
                </a:solidFill>
              </a:rPr>
              <a:t>I think a lot of refugees spend a lot of time, years sometimes, basically </a:t>
            </a:r>
            <a:r>
              <a:rPr lang="en-GB" sz="1800" b="0" u="sng" dirty="0">
                <a:solidFill>
                  <a:srgbClr val="000000"/>
                </a:solidFill>
              </a:rPr>
              <a:t>in limbo</a:t>
            </a:r>
            <a:r>
              <a:rPr lang="en-GB" sz="1800" b="0" dirty="0">
                <a:solidFill>
                  <a:srgbClr val="000000"/>
                </a:solidFill>
              </a:rPr>
              <a:t>, waiting for someone else to make a decision about something.</a:t>
            </a:r>
          </a:p>
          <a:p>
            <a:pPr marL="342900" indent="-342900">
              <a:buFont typeface="+mj-lt"/>
              <a:buAutoNum type="arabicPeriod" startAt="6"/>
            </a:pPr>
            <a:r>
              <a:rPr lang="en-GB" sz="1800" b="0" dirty="0">
                <a:solidFill>
                  <a:srgbClr val="000000"/>
                </a:solidFill>
              </a:rPr>
              <a:t>[Students gain] </a:t>
            </a:r>
            <a:r>
              <a:rPr lang="en-GB" sz="1800" b="0" u="sng" dirty="0">
                <a:solidFill>
                  <a:srgbClr val="000000"/>
                </a:solidFill>
              </a:rPr>
              <a:t>insight</a:t>
            </a:r>
            <a:r>
              <a:rPr lang="en-GB" sz="1800" b="0" dirty="0">
                <a:solidFill>
                  <a:srgbClr val="000000"/>
                </a:solidFill>
              </a:rPr>
              <a:t> in how decisions are made rather than just </a:t>
            </a:r>
            <a:r>
              <a:rPr lang="en-GB" sz="1800" b="0" u="sng" dirty="0">
                <a:solidFill>
                  <a:srgbClr val="000000"/>
                </a:solidFill>
              </a:rPr>
              <a:t>imposing</a:t>
            </a:r>
            <a:r>
              <a:rPr lang="en-GB" sz="1800" b="0" dirty="0">
                <a:solidFill>
                  <a:srgbClr val="000000"/>
                </a:solidFill>
              </a:rPr>
              <a:t> things on them.</a:t>
            </a:r>
          </a:p>
          <a:p>
            <a:pPr marL="342900" indent="-342900">
              <a:buFont typeface="+mj-lt"/>
              <a:buAutoNum type="arabicPeriod" startAt="6"/>
            </a:pPr>
            <a:r>
              <a:rPr lang="en-GB" sz="1800" b="0" dirty="0">
                <a:solidFill>
                  <a:srgbClr val="000000"/>
                </a:solidFill>
              </a:rPr>
              <a:t>So for example, topics like home, we're a bit </a:t>
            </a:r>
            <a:r>
              <a:rPr lang="en-GB" sz="1800" b="0" u="sng" dirty="0">
                <a:solidFill>
                  <a:srgbClr val="000000"/>
                </a:solidFill>
              </a:rPr>
              <a:t>cautious</a:t>
            </a:r>
            <a:r>
              <a:rPr lang="en-GB" sz="1800" b="0" dirty="0">
                <a:solidFill>
                  <a:srgbClr val="000000"/>
                </a:solidFill>
              </a:rPr>
              <a:t> of that and giving students a choice as to the level of </a:t>
            </a:r>
            <a:r>
              <a:rPr lang="en-GB" sz="1800" b="0" u="sng" dirty="0">
                <a:solidFill>
                  <a:srgbClr val="000000"/>
                </a:solidFill>
              </a:rPr>
              <a:t>personalisation</a:t>
            </a:r>
            <a:r>
              <a:rPr lang="en-GB" sz="1800" b="0" dirty="0">
                <a:solidFill>
                  <a:srgbClr val="000000"/>
                </a:solidFill>
              </a:rPr>
              <a:t> that they want to bring into the classroom.</a:t>
            </a:r>
          </a:p>
          <a:p>
            <a:pPr marL="342900" indent="-342900">
              <a:buFont typeface="+mj-lt"/>
              <a:buAutoNum type="arabicPeriod" startAt="6"/>
            </a:pPr>
            <a:r>
              <a:rPr lang="en-GB" sz="1800" b="0" dirty="0">
                <a:solidFill>
                  <a:srgbClr val="000000"/>
                </a:solidFill>
              </a:rPr>
              <a:t> We also tried to be very inclusive so there's an </a:t>
            </a:r>
            <a:r>
              <a:rPr lang="en-GB" sz="1800" b="0" u="sng" dirty="0">
                <a:solidFill>
                  <a:srgbClr val="000000"/>
                </a:solidFill>
              </a:rPr>
              <a:t>element</a:t>
            </a:r>
            <a:r>
              <a:rPr lang="en-GB" sz="1800" b="0" dirty="0">
                <a:solidFill>
                  <a:srgbClr val="000000"/>
                </a:solidFill>
              </a:rPr>
              <a:t> of social </a:t>
            </a:r>
            <a:r>
              <a:rPr lang="en-GB" sz="1800" b="0" u="sng" dirty="0">
                <a:solidFill>
                  <a:srgbClr val="000000"/>
                </a:solidFill>
              </a:rPr>
              <a:t>justice</a:t>
            </a:r>
            <a:r>
              <a:rPr lang="en-GB" sz="1800" b="0" dirty="0">
                <a:solidFill>
                  <a:srgbClr val="000000"/>
                </a:solidFill>
              </a:rPr>
              <a:t>. </a:t>
            </a:r>
          </a:p>
          <a:p>
            <a:pPr marL="342900" indent="-342900">
              <a:buFont typeface="+mj-lt"/>
              <a:buAutoNum type="arabicPeriod" startAt="6"/>
            </a:pPr>
            <a:endParaRPr lang="en-GB" sz="1800" b="0" dirty="0">
              <a:solidFill>
                <a:srgbClr val="000000"/>
              </a:solidFill>
            </a:endParaRPr>
          </a:p>
          <a:p>
            <a:endParaRPr lang="en-GB" sz="1800" b="0" dirty="0">
              <a:solidFill>
                <a:srgbClr val="000000"/>
              </a:solidFill>
            </a:endParaRP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3300307825"/>
      </p:ext>
    </p:extLst>
  </p:cSld>
  <p:clrMapOvr>
    <a:masterClrMapping/>
  </p:clrMapOvr>
</p:sld>
</file>

<file path=ppt/theme/theme1.xml><?xml version="1.0" encoding="utf-8"?>
<a:theme xmlns:a="http://schemas.openxmlformats.org/drawingml/2006/main" name="Cover - white">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0D9960F1-7DC7-E34F-9FD5-F3017CAA18F0}"/>
    </a:ext>
  </a:extLst>
</a:theme>
</file>

<file path=ppt/theme/theme2.xml><?xml version="1.0" encoding="utf-8"?>
<a:theme xmlns:a="http://schemas.openxmlformats.org/drawingml/2006/main" name="Cover - indigo">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4F39A615-6AAA-E24A-8338-2FC3678340B1}"/>
    </a:ext>
  </a:extLst>
</a:theme>
</file>

<file path=ppt/theme/theme3.xml><?xml version="1.0" encoding="utf-8"?>
<a:theme xmlns:a="http://schemas.openxmlformats.org/drawingml/2006/main" name="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AF179B3-711B-894E-9881-19894B6A5AC2}"/>
    </a:ext>
  </a:extLst>
</a:theme>
</file>

<file path=ppt/theme/theme4.xml><?xml version="1.0" encoding="utf-8"?>
<a:theme xmlns:a="http://schemas.openxmlformats.org/drawingml/2006/main" name="1_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BAFCED1-AFD1-A24C-874E-6F2E199A4020}"/>
    </a:ext>
  </a:extLst>
</a:theme>
</file>

<file path=ppt/theme/theme5.xml><?xml version="1.0" encoding="utf-8"?>
<a:theme xmlns:a="http://schemas.openxmlformats.org/drawingml/2006/main" name="British Council blank">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E6E3A005-8261-9945-A4F1-A008696EA67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 - white</Template>
  <TotalTime>0</TotalTime>
  <Words>1639</Words>
  <Application>Microsoft Office PowerPoint</Application>
  <PresentationFormat>Widescreen</PresentationFormat>
  <Paragraphs>134</Paragraphs>
  <Slides>15</Slides>
  <Notes>10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15</vt:i4>
      </vt:variant>
    </vt:vector>
  </HeadingPairs>
  <TitlesOfParts>
    <vt:vector size="24" baseType="lpstr">
      <vt:lpstr>Calibri</vt:lpstr>
      <vt:lpstr>British Council Sans Headline</vt:lpstr>
      <vt:lpstr>Arial</vt:lpstr>
      <vt:lpstr>British Council Sans</vt:lpstr>
      <vt:lpstr>Cover - white</vt:lpstr>
      <vt:lpstr>Cover - indigo</vt:lpstr>
      <vt:lpstr>British Council</vt:lpstr>
      <vt:lpstr>1_British Council</vt:lpstr>
      <vt:lpstr>British Council blank</vt:lpstr>
      <vt:lpstr>Academic and General English </vt:lpstr>
      <vt:lpstr>1. Speaking Task</vt:lpstr>
      <vt:lpstr>1. Speaking task</vt:lpstr>
      <vt:lpstr>2. Grammar task</vt:lpstr>
      <vt:lpstr>2. Grammar task – Adjective building</vt:lpstr>
      <vt:lpstr>2. Grammar task</vt:lpstr>
      <vt:lpstr>3. Language task</vt:lpstr>
      <vt:lpstr>Definitions  </vt:lpstr>
      <vt:lpstr>Definitions  </vt:lpstr>
      <vt:lpstr>Definitions – in use   </vt:lpstr>
      <vt:lpstr>4. Listening task</vt:lpstr>
      <vt:lpstr>Listen to the following extract from the podcast, and answer these questions.</vt:lpstr>
      <vt:lpstr>PowerPoint Presentation</vt:lpstr>
      <vt:lpstr>Answers</vt:lpstr>
      <vt:lpstr>Academic and General English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Paul Braddock</dc:creator>
  <cp:keywords/>
  <dc:description/>
  <cp:lastModifiedBy>Chris Sowton</cp:lastModifiedBy>
  <cp:revision>22</cp:revision>
  <cp:lastPrinted>2019-09-18T09:30:23Z</cp:lastPrinted>
  <dcterms:created xsi:type="dcterms:W3CDTF">2022-11-28T14:09:03Z</dcterms:created>
  <dcterms:modified xsi:type="dcterms:W3CDTF">2023-01-24T08:55:22Z</dcterms:modified>
  <cp:category/>
</cp:coreProperties>
</file>