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660" r:id="rId3"/>
    <p:sldMasterId id="2147483759" r:id="rId4"/>
    <p:sldMasterId id="2147483700" r:id="rId5"/>
  </p:sldMasterIdLst>
  <p:notesMasterIdLst>
    <p:notesMasterId r:id="rId21"/>
  </p:notesMasterIdLst>
  <p:handoutMasterIdLst>
    <p:handoutMasterId r:id="rId22"/>
  </p:handoutMasterIdLst>
  <p:sldIdLst>
    <p:sldId id="305" r:id="rId6"/>
    <p:sldId id="304" r:id="rId7"/>
    <p:sldId id="282" r:id="rId8"/>
    <p:sldId id="309" r:id="rId9"/>
    <p:sldId id="308" r:id="rId10"/>
    <p:sldId id="324" r:id="rId11"/>
    <p:sldId id="325" r:id="rId12"/>
    <p:sldId id="310" r:id="rId13"/>
    <p:sldId id="314" r:id="rId14"/>
    <p:sldId id="321" r:id="rId15"/>
    <p:sldId id="322" r:id="rId16"/>
    <p:sldId id="317" r:id="rId17"/>
    <p:sldId id="326" r:id="rId18"/>
    <p:sldId id="320" r:id="rId19"/>
    <p:sldId id="303" r:id="rId20"/>
  </p:sldIdLst>
  <p:sldSz cx="12192000" cy="6858000"/>
  <p:notesSz cx="6858000" cy="9144000"/>
  <p:embeddedFontLst>
    <p:embeddedFont>
      <p:font typeface="British Council Sans" panose="020B0604020202020204" charset="0"/>
      <p:regular r:id="rId23"/>
      <p:bold r:id="rId24"/>
      <p:italic r:id="rId25"/>
      <p:boldItalic r:id="rId26"/>
    </p:embeddedFont>
    <p:embeddedFont>
      <p:font typeface="British Council Sans Headline" panose="020B0604020202020204" charset="0"/>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A9C394-012B-4291-A9AC-4DA92E14EC2D}" v="2" dt="2023-01-06T17:42:27.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87077" autoAdjust="0"/>
  </p:normalViewPr>
  <p:slideViewPr>
    <p:cSldViewPr snapToGrid="0" snapToObjects="1">
      <p:cViewPr>
        <p:scale>
          <a:sx n="60" d="100"/>
          <a:sy n="60" d="100"/>
        </p:scale>
        <p:origin x="144" y="-156"/>
      </p:cViewPr>
      <p:guideLst>
        <p:guide orient="horz" pos="2160"/>
        <p:guide pos="3840"/>
      </p:guideLst>
    </p:cSldViewPr>
  </p:slideViewPr>
  <p:outlineViewPr>
    <p:cViewPr>
      <p:scale>
        <a:sx n="33" d="100"/>
        <a:sy n="33" d="100"/>
      </p:scale>
      <p:origin x="0" y="0"/>
    </p:cViewPr>
  </p:outlineViewPr>
  <p:notesTextViewPr>
    <p:cViewPr>
      <p:scale>
        <a:sx n="1" d="1"/>
        <a:sy n="1" d="1"/>
      </p:scale>
      <p:origin x="0" y="-592"/>
    </p:cViewPr>
  </p:notesTextViewPr>
  <p:notesViewPr>
    <p:cSldViewPr snapToGrid="0" snapToObjects="1">
      <p:cViewPr varScale="1">
        <p:scale>
          <a:sx n="96" d="100"/>
          <a:sy n="96" d="100"/>
        </p:scale>
        <p:origin x="248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owton" userId="b75a0b89fe49b026" providerId="LiveId" clId="{6F607F39-C376-46A0-801F-604F1B941019}"/>
    <pc:docChg chg="undo custSel addSld delSld modSld">
      <pc:chgData name="Chris Sowton" userId="b75a0b89fe49b026" providerId="LiveId" clId="{6F607F39-C376-46A0-801F-604F1B941019}" dt="2022-12-15T15:52:17.851" v="1047" actId="114"/>
      <pc:docMkLst>
        <pc:docMk/>
      </pc:docMkLst>
      <pc:sldChg chg="modSp mod">
        <pc:chgData name="Chris Sowton" userId="b75a0b89fe49b026" providerId="LiveId" clId="{6F607F39-C376-46A0-801F-604F1B941019}" dt="2022-12-15T14:01:10.583" v="132" actId="20577"/>
        <pc:sldMkLst>
          <pc:docMk/>
          <pc:sldMk cId="437202649" sldId="282"/>
        </pc:sldMkLst>
        <pc:spChg chg="mod">
          <ac:chgData name="Chris Sowton" userId="b75a0b89fe49b026" providerId="LiveId" clId="{6F607F39-C376-46A0-801F-604F1B941019}" dt="2022-12-15T14:01:10.583" v="132" actId="20577"/>
          <ac:spMkLst>
            <pc:docMk/>
            <pc:sldMk cId="437202649" sldId="282"/>
            <ac:spMk id="4" creationId="{E2A0CB86-8D61-744C-8C38-3EE23DFB811B}"/>
          </ac:spMkLst>
        </pc:spChg>
      </pc:sldChg>
      <pc:sldChg chg="modSp mod modNotesTx">
        <pc:chgData name="Chris Sowton" userId="b75a0b89fe49b026" providerId="LiveId" clId="{6F607F39-C376-46A0-801F-604F1B941019}" dt="2022-12-15T15:47:50.592" v="592" actId="14100"/>
        <pc:sldMkLst>
          <pc:docMk/>
          <pc:sldMk cId="1744318998" sldId="308"/>
        </pc:sldMkLst>
        <pc:spChg chg="mod">
          <ac:chgData name="Chris Sowton" userId="b75a0b89fe49b026" providerId="LiveId" clId="{6F607F39-C376-46A0-801F-604F1B941019}" dt="2022-12-15T15:47:50.592" v="592" actId="14100"/>
          <ac:spMkLst>
            <pc:docMk/>
            <pc:sldMk cId="1744318998" sldId="308"/>
            <ac:spMk id="3" creationId="{2011BD56-0F17-BE9E-2292-45889E478EE5}"/>
          </ac:spMkLst>
        </pc:spChg>
      </pc:sldChg>
      <pc:sldChg chg="modSp del mod">
        <pc:chgData name="Chris Sowton" userId="b75a0b89fe49b026" providerId="LiveId" clId="{6F607F39-C376-46A0-801F-604F1B941019}" dt="2022-12-15T15:48:12.937" v="594" actId="47"/>
        <pc:sldMkLst>
          <pc:docMk/>
          <pc:sldMk cId="990071698" sldId="323"/>
        </pc:sldMkLst>
        <pc:spChg chg="mod">
          <ac:chgData name="Chris Sowton" userId="b75a0b89fe49b026" providerId="LiveId" clId="{6F607F39-C376-46A0-801F-604F1B941019}" dt="2022-12-15T15:46:48.793" v="508" actId="21"/>
          <ac:spMkLst>
            <pc:docMk/>
            <pc:sldMk cId="990071698" sldId="323"/>
            <ac:spMk id="3" creationId="{2011BD56-0F17-BE9E-2292-45889E478EE5}"/>
          </ac:spMkLst>
        </pc:spChg>
      </pc:sldChg>
      <pc:sldChg chg="modSp add mod modNotesTx">
        <pc:chgData name="Chris Sowton" userId="b75a0b89fe49b026" providerId="LiveId" clId="{6F607F39-C376-46A0-801F-604F1B941019}" dt="2022-12-15T15:52:17.851" v="1047" actId="114"/>
        <pc:sldMkLst>
          <pc:docMk/>
          <pc:sldMk cId="2088234126" sldId="324"/>
        </pc:sldMkLst>
        <pc:spChg chg="mod">
          <ac:chgData name="Chris Sowton" userId="b75a0b89fe49b026" providerId="LiveId" clId="{6F607F39-C376-46A0-801F-604F1B941019}" dt="2022-12-15T15:52:17.851" v="1047" actId="114"/>
          <ac:spMkLst>
            <pc:docMk/>
            <pc:sldMk cId="2088234126" sldId="324"/>
            <ac:spMk id="3" creationId="{2011BD56-0F17-BE9E-2292-45889E478EE5}"/>
          </ac:spMkLst>
        </pc:spChg>
      </pc:sldChg>
      <pc:sldChg chg="modSp add mod modNotesTx">
        <pc:chgData name="Chris Sowton" userId="b75a0b89fe49b026" providerId="LiveId" clId="{6F607F39-C376-46A0-801F-604F1B941019}" dt="2022-12-15T15:49:01.743" v="609" actId="6549"/>
        <pc:sldMkLst>
          <pc:docMk/>
          <pc:sldMk cId="1565364088" sldId="325"/>
        </pc:sldMkLst>
        <pc:spChg chg="mod">
          <ac:chgData name="Chris Sowton" userId="b75a0b89fe49b026" providerId="LiveId" clId="{6F607F39-C376-46A0-801F-604F1B941019}" dt="2022-12-15T15:48:25.035" v="597" actId="20577"/>
          <ac:spMkLst>
            <pc:docMk/>
            <pc:sldMk cId="1565364088" sldId="325"/>
            <ac:spMk id="3" creationId="{2011BD56-0F17-BE9E-2292-45889E478EE5}"/>
          </ac:spMkLst>
        </pc:spChg>
      </pc:sldChg>
    </pc:docChg>
  </pc:docChgLst>
  <pc:docChgLst>
    <pc:chgData name="Chris Sowton" userId="b75a0b89fe49b026" providerId="LiveId" clId="{90A9C394-012B-4291-A9AC-4DA92E14EC2D}"/>
    <pc:docChg chg="custSel addSld delSld modSld sldOrd">
      <pc:chgData name="Chris Sowton" userId="b75a0b89fe49b026" providerId="LiveId" clId="{90A9C394-012B-4291-A9AC-4DA92E14EC2D}" dt="2023-01-06T18:12:34.710" v="606" actId="115"/>
      <pc:docMkLst>
        <pc:docMk/>
      </pc:docMkLst>
      <pc:sldChg chg="modSp mod">
        <pc:chgData name="Chris Sowton" userId="b75a0b89fe49b026" providerId="LiveId" clId="{90A9C394-012B-4291-A9AC-4DA92E14EC2D}" dt="2023-01-06T17:38:11.541" v="33" actId="20577"/>
        <pc:sldMkLst>
          <pc:docMk/>
          <pc:sldMk cId="1348785245" sldId="303"/>
        </pc:sldMkLst>
        <pc:spChg chg="mod">
          <ac:chgData name="Chris Sowton" userId="b75a0b89fe49b026" providerId="LiveId" clId="{90A9C394-012B-4291-A9AC-4DA92E14EC2D}" dt="2023-01-06T17:38:11.541" v="33" actId="20577"/>
          <ac:spMkLst>
            <pc:docMk/>
            <pc:sldMk cId="1348785245" sldId="303"/>
            <ac:spMk id="6" creationId="{B168D673-5D0D-D541-B92F-3B1F7A86DED6}"/>
          </ac:spMkLst>
        </pc:spChg>
      </pc:sldChg>
      <pc:sldChg chg="del">
        <pc:chgData name="Chris Sowton" userId="b75a0b89fe49b026" providerId="LiveId" clId="{90A9C394-012B-4291-A9AC-4DA92E14EC2D}" dt="2023-01-06T17:42:29.312" v="39" actId="47"/>
        <pc:sldMkLst>
          <pc:docMk/>
          <pc:sldMk cId="1509829129" sldId="319"/>
        </pc:sldMkLst>
      </pc:sldChg>
      <pc:sldChg chg="addSp delSp modSp mod modNotesTx">
        <pc:chgData name="Chris Sowton" userId="b75a0b89fe49b026" providerId="LiveId" clId="{90A9C394-012B-4291-A9AC-4DA92E14EC2D}" dt="2023-01-06T17:47:16.615" v="104" actId="115"/>
        <pc:sldMkLst>
          <pc:docMk/>
          <pc:sldMk cId="3487705665" sldId="320"/>
        </pc:sldMkLst>
        <pc:spChg chg="del">
          <ac:chgData name="Chris Sowton" userId="b75a0b89fe49b026" providerId="LiveId" clId="{90A9C394-012B-4291-A9AC-4DA92E14EC2D}" dt="2023-01-06T17:42:55.190" v="50" actId="478"/>
          <ac:spMkLst>
            <pc:docMk/>
            <pc:sldMk cId="3487705665" sldId="320"/>
            <ac:spMk id="2" creationId="{E7FCED4B-0058-8D98-3C56-5B60A11F6689}"/>
          </ac:spMkLst>
        </pc:spChg>
        <pc:spChg chg="mod">
          <ac:chgData name="Chris Sowton" userId="b75a0b89fe49b026" providerId="LiveId" clId="{90A9C394-012B-4291-A9AC-4DA92E14EC2D}" dt="2023-01-06T17:47:16.615" v="104" actId="115"/>
          <ac:spMkLst>
            <pc:docMk/>
            <pc:sldMk cId="3487705665" sldId="320"/>
            <ac:spMk id="3" creationId="{E7396F48-3BC9-1382-1CEA-E69C0084A72B}"/>
          </ac:spMkLst>
        </pc:spChg>
        <pc:spChg chg="add del mod">
          <ac:chgData name="Chris Sowton" userId="b75a0b89fe49b026" providerId="LiveId" clId="{90A9C394-012B-4291-A9AC-4DA92E14EC2D}" dt="2023-01-06T17:42:58.573" v="51" actId="478"/>
          <ac:spMkLst>
            <pc:docMk/>
            <pc:sldMk cId="3487705665" sldId="320"/>
            <ac:spMk id="6" creationId="{C8A35F45-078A-9572-0EED-9437ACC6CFF6}"/>
          </ac:spMkLst>
        </pc:spChg>
      </pc:sldChg>
      <pc:sldChg chg="modSp mod">
        <pc:chgData name="Chris Sowton" userId="b75a0b89fe49b026" providerId="LiveId" clId="{90A9C394-012B-4291-A9AC-4DA92E14EC2D}" dt="2023-01-06T17:36:48.363" v="1" actId="1076"/>
        <pc:sldMkLst>
          <pc:docMk/>
          <pc:sldMk cId="190059170" sldId="322"/>
        </pc:sldMkLst>
        <pc:spChg chg="mod">
          <ac:chgData name="Chris Sowton" userId="b75a0b89fe49b026" providerId="LiveId" clId="{90A9C394-012B-4291-A9AC-4DA92E14EC2D}" dt="2023-01-06T17:36:48.363" v="1" actId="1076"/>
          <ac:spMkLst>
            <pc:docMk/>
            <pc:sldMk cId="190059170" sldId="322"/>
            <ac:spMk id="3" creationId="{2011BD56-0F17-BE9E-2292-45889E478EE5}"/>
          </ac:spMkLst>
        </pc:spChg>
      </pc:sldChg>
      <pc:sldChg chg="modSp add mod ord modNotesTx">
        <pc:chgData name="Chris Sowton" userId="b75a0b89fe49b026" providerId="LiveId" clId="{90A9C394-012B-4291-A9AC-4DA92E14EC2D}" dt="2023-01-06T18:12:34.710" v="606" actId="115"/>
        <pc:sldMkLst>
          <pc:docMk/>
          <pc:sldMk cId="2348072908" sldId="326"/>
        </pc:sldMkLst>
        <pc:spChg chg="mod">
          <ac:chgData name="Chris Sowton" userId="b75a0b89fe49b026" providerId="LiveId" clId="{90A9C394-012B-4291-A9AC-4DA92E14EC2D}" dt="2023-01-06T18:12:04.261" v="586" actId="20577"/>
          <ac:spMkLst>
            <pc:docMk/>
            <pc:sldMk cId="2348072908" sldId="326"/>
            <ac:spMk id="3" creationId="{E7396F48-3BC9-1382-1CEA-E69C0084A72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06/01/2023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dirty="0"/>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06/01/2023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dirty="0"/>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Here is a few suggested questions about virtual reality which you could ask students to discuss. The ones you choose will depend on the language level of your class, and also what they already know about the topic.</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651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17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learners to look at the following sentences, which are taken from the field report. In each case, they should identify what role the adverb is doing. One way to get them to think about this is to say: “imagine the adverb were not there – how would the sentence change meaning?”</a:t>
            </a:r>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dirty="0"/>
          </a:p>
        </p:txBody>
      </p:sp>
    </p:spTree>
    <p:extLst>
      <p:ext uri="{BB962C8B-B14F-4D97-AF65-F5344CB8AC3E}">
        <p14:creationId xmlns:p14="http://schemas.microsoft.com/office/powerpoint/2010/main" val="420570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dirty="0"/>
          </a:p>
        </p:txBody>
      </p:sp>
    </p:spTree>
    <p:extLst>
      <p:ext uri="{BB962C8B-B14F-4D97-AF65-F5344CB8AC3E}">
        <p14:creationId xmlns:p14="http://schemas.microsoft.com/office/powerpoint/2010/main" val="391607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7</a:t>
            </a:fld>
            <a:endParaRPr lang="en-GB" dirty="0"/>
          </a:p>
        </p:txBody>
      </p:sp>
    </p:spTree>
    <p:extLst>
      <p:ext uri="{BB962C8B-B14F-4D97-AF65-F5344CB8AC3E}">
        <p14:creationId xmlns:p14="http://schemas.microsoft.com/office/powerpoint/2010/main" val="41960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 words / phrases in bold appear in the ‘field report’. You could ask your students to look at the transcript if they want to see how the word is used. </a:t>
            </a:r>
          </a:p>
          <a:p>
            <a:endParaRPr lang="en-GB" dirty="0"/>
          </a:p>
          <a:p>
            <a:r>
              <a:rPr lang="en-GB" dirty="0"/>
              <a:t>When asking for a definition of a synonym, ensure that students understand that it refers to words which have a similar but not identical meaning. E.g. one word might be more relevant in a particular context. You might talk about the connotation and denotation of a word. </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dirty="0"/>
          </a:p>
        </p:txBody>
      </p:sp>
    </p:spTree>
    <p:extLst>
      <p:ext uri="{BB962C8B-B14F-4D97-AF65-F5344CB8AC3E}">
        <p14:creationId xmlns:p14="http://schemas.microsoft.com/office/powerpoint/2010/main" val="119311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dirty="0"/>
          </a:p>
        </p:txBody>
      </p:sp>
    </p:spTree>
    <p:extLst>
      <p:ext uri="{BB962C8B-B14F-4D97-AF65-F5344CB8AC3E}">
        <p14:creationId xmlns:p14="http://schemas.microsoft.com/office/powerpoint/2010/main" val="132633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11</a:t>
            </a:fld>
            <a:endParaRPr lang="en-GB" dirty="0"/>
          </a:p>
        </p:txBody>
      </p:sp>
    </p:spTree>
    <p:extLst>
      <p:ext uri="{BB962C8B-B14F-4D97-AF65-F5344CB8AC3E}">
        <p14:creationId xmlns:p14="http://schemas.microsoft.com/office/powerpoint/2010/main" val="3687427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Suggested answers</a:t>
            </a:r>
          </a:p>
          <a:p>
            <a:r>
              <a:rPr lang="en-GB" dirty="0"/>
              <a:t>1 PARSNIP = </a:t>
            </a:r>
            <a:r>
              <a:rPr lang="en-GB" sz="1800" dirty="0">
                <a:solidFill>
                  <a:srgbClr val="222222"/>
                </a:solidFill>
                <a:effectLst/>
                <a:highlight>
                  <a:srgbClr val="FFFFFF"/>
                </a:highlight>
                <a:latin typeface="Arial" panose="020B0604020202020204" pitchFamily="34" charset="0"/>
                <a:ea typeface="Calibri" panose="020F0502020204030204" pitchFamily="34" charset="0"/>
              </a:rPr>
              <a:t>the first P in PARSNIP is for politics. A is for alcohol. R is for religion. S is for sex or sexuality.  N is for nudity or narcotics. I is for Israel or isms. The second P is for pork.</a:t>
            </a:r>
          </a:p>
          <a:p>
            <a:r>
              <a:rPr lang="en-GB" sz="1800" dirty="0">
                <a:solidFill>
                  <a:srgbClr val="222222"/>
                </a:solidFill>
                <a:effectLst/>
                <a:highlight>
                  <a:srgbClr val="FFFFFF"/>
                </a:highlight>
                <a:latin typeface="Arial" panose="020B0604020202020204" pitchFamily="34" charset="0"/>
                <a:ea typeface="Calibri" panose="020F0502020204030204" pitchFamily="34" charset="0"/>
              </a:rPr>
              <a:t>2 . It's used to describe common topics that are often </a:t>
            </a:r>
            <a:r>
              <a:rPr lang="en-GB" sz="1800" dirty="0">
                <a:solidFill>
                  <a:srgbClr val="222222"/>
                </a:solidFill>
                <a:effectLst/>
                <a:highlight>
                  <a:srgbClr val="00FF00"/>
                </a:highlight>
                <a:latin typeface="Arial" panose="020B0604020202020204" pitchFamily="34" charset="0"/>
                <a:ea typeface="Calibri" panose="020F0502020204030204" pitchFamily="34" charset="0"/>
              </a:rPr>
              <a:t>omitted </a:t>
            </a:r>
            <a:r>
              <a:rPr lang="en-GB" sz="1800" dirty="0">
                <a:solidFill>
                  <a:srgbClr val="222222"/>
                </a:solidFill>
                <a:effectLst/>
                <a:highlight>
                  <a:srgbClr val="FFFFFF"/>
                </a:highlight>
                <a:latin typeface="Arial" panose="020B0604020202020204" pitchFamily="34" charset="0"/>
                <a:ea typeface="Calibri" panose="020F0502020204030204" pitchFamily="34" charset="0"/>
              </a:rPr>
              <a:t>from </a:t>
            </a:r>
            <a:r>
              <a:rPr lang="en-GB" sz="1800" dirty="0">
                <a:solidFill>
                  <a:srgbClr val="222222"/>
                </a:solidFill>
                <a:effectLst/>
                <a:highlight>
                  <a:srgbClr val="FFFF00"/>
                </a:highlight>
                <a:latin typeface="Arial" panose="020B0604020202020204" pitchFamily="34" charset="0"/>
                <a:ea typeface="Calibri" panose="020F0502020204030204" pitchFamily="34" charset="0"/>
              </a:rPr>
              <a:t>globally </a:t>
            </a:r>
            <a:r>
              <a:rPr lang="en-GB" sz="1800" dirty="0">
                <a:solidFill>
                  <a:srgbClr val="222222"/>
                </a:solidFill>
                <a:effectLst/>
                <a:highlight>
                  <a:srgbClr val="FFFFFF"/>
                </a:highlight>
                <a:latin typeface="Arial" panose="020B0604020202020204" pitchFamily="34" charset="0"/>
                <a:ea typeface="Calibri" panose="020F0502020204030204" pitchFamily="34" charset="0"/>
              </a:rPr>
              <a:t>published coursebooks. And what </a:t>
            </a:r>
            <a:r>
              <a:rPr lang="en-GB" sz="1800" dirty="0">
                <a:solidFill>
                  <a:srgbClr val="222222"/>
                </a:solidFill>
                <a:effectLst/>
                <a:highlight>
                  <a:srgbClr val="FFFF00"/>
                </a:highlight>
                <a:latin typeface="Arial" panose="020B0604020202020204" pitchFamily="34" charset="0"/>
                <a:ea typeface="Calibri" panose="020F0502020204030204" pitchFamily="34" charset="0"/>
              </a:rPr>
              <a:t>potentially </a:t>
            </a:r>
            <a:r>
              <a:rPr lang="en-GB" sz="1800" dirty="0">
                <a:solidFill>
                  <a:srgbClr val="222222"/>
                </a:solidFill>
                <a:effectLst/>
                <a:highlight>
                  <a:srgbClr val="FFFFFF"/>
                </a:highlight>
                <a:latin typeface="Arial" panose="020B0604020202020204" pitchFamily="34" charset="0"/>
                <a:ea typeface="Calibri" panose="020F0502020204030204" pitchFamily="34" charset="0"/>
              </a:rPr>
              <a:t>shouldn't be included in these materials that are written for an international market.</a:t>
            </a:r>
          </a:p>
          <a:p>
            <a:r>
              <a:rPr lang="en-GB" sz="1800" dirty="0">
                <a:solidFill>
                  <a:srgbClr val="222222"/>
                </a:solidFill>
                <a:effectLst/>
                <a:highlight>
                  <a:srgbClr val="FFFFFF"/>
                </a:highlight>
                <a:latin typeface="Arial" panose="020B0604020202020204" pitchFamily="34" charset="0"/>
                <a:ea typeface="Calibri" panose="020F0502020204030204" pitchFamily="34" charset="0"/>
              </a:rPr>
              <a:t>3. It suggests that there are topics that can't be discussed anywhere, and she doesn’t think that’s the case.</a:t>
            </a:r>
          </a:p>
          <a:p>
            <a:r>
              <a:rPr lang="en-GB" sz="1800" dirty="0">
                <a:solidFill>
                  <a:srgbClr val="222222"/>
                </a:solidFill>
                <a:effectLst/>
                <a:highlight>
                  <a:srgbClr val="FFFFFF"/>
                </a:highlight>
                <a:latin typeface="Arial" panose="020B0604020202020204" pitchFamily="34" charset="0"/>
                <a:ea typeface="Calibri" panose="020F0502020204030204" pitchFamily="34" charset="0"/>
              </a:rPr>
              <a:t>4. She says that </a:t>
            </a:r>
            <a:r>
              <a:rPr lang="en-GB" sz="1800" u="none" dirty="0">
                <a:solidFill>
                  <a:srgbClr val="222222"/>
                </a:solidFill>
                <a:effectLst/>
                <a:highlight>
                  <a:srgbClr val="FFFFFF"/>
                </a:highlight>
                <a:latin typeface="Arial" panose="020B0604020202020204" pitchFamily="34" charset="0"/>
                <a:ea typeface="Calibri" panose="020F0502020204030204" pitchFamily="34" charset="0"/>
              </a:rPr>
              <a:t>among one group of people a topic like the climate emergency m</a:t>
            </a:r>
            <a:r>
              <a:rPr lang="en-GB" sz="1800" dirty="0">
                <a:solidFill>
                  <a:srgbClr val="222222"/>
                </a:solidFill>
                <a:effectLst/>
                <a:highlight>
                  <a:srgbClr val="FFFFFF"/>
                </a:highlight>
                <a:latin typeface="Arial" panose="020B0604020202020204" pitchFamily="34" charset="0"/>
                <a:ea typeface="Calibri" panose="020F0502020204030204" pitchFamily="34" charset="0"/>
              </a:rPr>
              <a:t>ight not have the </a:t>
            </a:r>
            <a:r>
              <a:rPr lang="en-GB" sz="1800" dirty="0">
                <a:solidFill>
                  <a:srgbClr val="222222"/>
                </a:solidFill>
                <a:effectLst/>
                <a:highlight>
                  <a:srgbClr val="FFFF00"/>
                </a:highlight>
                <a:latin typeface="Arial" panose="020B0604020202020204" pitchFamily="34" charset="0"/>
                <a:ea typeface="Calibri" panose="020F0502020204030204" pitchFamily="34" charset="0"/>
              </a:rPr>
              <a:t>potential </a:t>
            </a:r>
            <a:r>
              <a:rPr lang="en-GB" sz="1800" dirty="0">
                <a:solidFill>
                  <a:srgbClr val="222222"/>
                </a:solidFill>
                <a:effectLst/>
                <a:highlight>
                  <a:srgbClr val="FFFFFF"/>
                </a:highlight>
                <a:latin typeface="Arial" panose="020B0604020202020204" pitchFamily="34" charset="0"/>
                <a:ea typeface="Calibri" panose="020F0502020204030204" pitchFamily="34" charset="0"/>
              </a:rPr>
              <a:t>for much </a:t>
            </a:r>
            <a:r>
              <a:rPr lang="en-GB" sz="1800" dirty="0">
                <a:solidFill>
                  <a:srgbClr val="222222"/>
                </a:solidFill>
                <a:effectLst/>
                <a:highlight>
                  <a:srgbClr val="FFFF00"/>
                </a:highlight>
                <a:latin typeface="Arial" panose="020B0604020202020204" pitchFamily="34" charset="0"/>
                <a:ea typeface="Calibri" panose="020F0502020204030204" pitchFamily="34" charset="0"/>
              </a:rPr>
              <a:t>disagreement</a:t>
            </a:r>
            <a:r>
              <a:rPr lang="en-GB" sz="1800" dirty="0">
                <a:solidFill>
                  <a:srgbClr val="222222"/>
                </a:solidFill>
                <a:effectLst/>
                <a:highlight>
                  <a:srgbClr val="FFFFFF"/>
                </a:highlight>
                <a:latin typeface="Arial" panose="020B0604020202020204" pitchFamily="34" charset="0"/>
                <a:ea typeface="Calibri" panose="020F0502020204030204" pitchFamily="34" charset="0"/>
              </a:rPr>
              <a:t>, but in a completely different group of people, it might actually lead, that discussion might </a:t>
            </a:r>
            <a:r>
              <a:rPr lang="en-GB" sz="1800" dirty="0">
                <a:solidFill>
                  <a:srgbClr val="222222"/>
                </a:solidFill>
                <a:effectLst/>
                <a:highlight>
                  <a:srgbClr val="FFFF00"/>
                </a:highlight>
                <a:latin typeface="Arial" panose="020B0604020202020204" pitchFamily="34" charset="0"/>
                <a:ea typeface="Calibri" panose="020F0502020204030204" pitchFamily="34" charset="0"/>
              </a:rPr>
              <a:t>lead to</a:t>
            </a:r>
            <a:r>
              <a:rPr lang="en-GB" sz="1800" dirty="0">
                <a:solidFill>
                  <a:srgbClr val="222222"/>
                </a:solidFill>
                <a:effectLst/>
                <a:highlight>
                  <a:srgbClr val="FFFFFF"/>
                </a:highlight>
                <a:latin typeface="Arial" panose="020B0604020202020204" pitchFamily="34" charset="0"/>
                <a:ea typeface="Calibri" panose="020F0502020204030204" pitchFamily="34" charset="0"/>
              </a:rPr>
              <a:t> </a:t>
            </a:r>
            <a:r>
              <a:rPr lang="en-GB" sz="1800" dirty="0">
                <a:solidFill>
                  <a:srgbClr val="222222"/>
                </a:solidFill>
                <a:effectLst/>
                <a:highlight>
                  <a:srgbClr val="FFFF00"/>
                </a:highlight>
                <a:latin typeface="Arial" panose="020B0604020202020204" pitchFamily="34" charset="0"/>
                <a:ea typeface="Calibri" panose="020F0502020204030204" pitchFamily="34" charset="0"/>
              </a:rPr>
              <a:t>conflict</a:t>
            </a:r>
            <a:r>
              <a:rPr lang="en-GB" sz="1800" dirty="0">
                <a:solidFill>
                  <a:srgbClr val="222222"/>
                </a:solidFill>
                <a:effectLst/>
                <a:highlight>
                  <a:srgbClr val="FFFFFF"/>
                </a:highlight>
                <a:latin typeface="Arial" panose="020B0604020202020204" pitchFamily="34" charset="0"/>
                <a:ea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13</a:t>
            </a:fld>
            <a:endParaRPr lang="en-GB"/>
          </a:p>
        </p:txBody>
      </p:sp>
    </p:spTree>
    <p:extLst>
      <p:ext uri="{BB962C8B-B14F-4D97-AF65-F5344CB8AC3E}">
        <p14:creationId xmlns:p14="http://schemas.microsoft.com/office/powerpoint/2010/main" val="83062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extract is available from 4:07</a:t>
            </a:r>
          </a:p>
        </p:txBody>
      </p:sp>
      <p:sp>
        <p:nvSpPr>
          <p:cNvPr id="4" name="Slide Number Placeholder 3"/>
          <p:cNvSpPr>
            <a:spLocks noGrp="1"/>
          </p:cNvSpPr>
          <p:nvPr>
            <p:ph type="sldNum" sz="quarter" idx="5"/>
          </p:nvPr>
        </p:nvSpPr>
        <p:spPr/>
        <p:txBody>
          <a:bodyPr/>
          <a:lstStyle/>
          <a:p>
            <a:fld id="{A5C7F705-F937-46CB-A48B-0D9E19179A36}" type="slidenum">
              <a:rPr lang="en-GB" smtClean="0"/>
              <a:t>14</a:t>
            </a:fld>
            <a:endParaRPr lang="en-GB" dirty="0"/>
          </a:p>
        </p:txBody>
      </p:sp>
    </p:spTree>
    <p:extLst>
      <p:ext uri="{BB962C8B-B14F-4D97-AF65-F5344CB8AC3E}">
        <p14:creationId xmlns:p14="http://schemas.microsoft.com/office/powerpoint/2010/main" val="830625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46400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14546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74674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1026877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1991025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06008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379344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ndigo">
    <p:spTree>
      <p:nvGrpSpPr>
        <p:cNvPr id="1" name=""/>
        <p:cNvGrpSpPr/>
        <p:nvPr/>
      </p:nvGrpSpPr>
      <p:grpSpPr>
        <a:xfrm>
          <a:off x="0" y="0"/>
          <a:ext cx="0" cy="0"/>
          <a:chOff x="0" y="0"/>
          <a:chExt cx="0" cy="0"/>
        </a:xfrm>
      </p:grpSpPr>
      <p:pic>
        <p:nvPicPr>
          <p:cNvPr id="12" name="British Council Logo">
            <a:extLst>
              <a:ext uri="{FF2B5EF4-FFF2-40B4-BE49-F238E27FC236}">
                <a16:creationId xmlns:a16="http://schemas.microsoft.com/office/drawing/2014/main" id="{68B4A97B-8C6F-A742-9B60-1B6AE71A141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tx1"/>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406886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indi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tx1"/>
                </a:solidFill>
              </a:defRPr>
            </a:lvl1pPr>
          </a:lstStyle>
          <a:p>
            <a:r>
              <a:rPr lang="en-GB" noProof="0" dirty="0"/>
              <a:t>Click</a:t>
            </a:r>
            <a:r>
              <a:rPr lang="en-US" dirty="0"/>
              <a:t> to edit Master title style</a:t>
            </a:r>
          </a:p>
        </p:txBody>
      </p:sp>
    </p:spTree>
    <p:extLst>
      <p:ext uri="{BB962C8B-B14F-4D97-AF65-F5344CB8AC3E}">
        <p14:creationId xmlns:p14="http://schemas.microsoft.com/office/powerpoint/2010/main" val="111207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D9A66-B80A-5D78-50EA-B3304A62D4BC}"/>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bg2"/>
                </a:solidFill>
              </a:rPr>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45" r:id="rId2"/>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CB126C-A7DF-1799-D6FD-127982733D67}"/>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5CEDD90C-3E8B-AF42-9287-948A68271EC5}"/>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1"/>
                </a:solidFill>
              </a:rPr>
              <a:t>www.britishcouncil.org</a:t>
            </a: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8" r:id="rId2"/>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pic>
        <p:nvPicPr>
          <p:cNvPr id="11" name="Picture 10">
            <a:extLst>
              <a:ext uri="{FF2B5EF4-FFF2-40B4-BE49-F238E27FC236}">
                <a16:creationId xmlns:a16="http://schemas.microsoft.com/office/drawing/2014/main" id="{BF8CFD81-C3E0-37C0-F107-145707C6892C}"/>
              </a:ext>
            </a:extLst>
          </p:cNvPr>
          <p:cNvPicPr>
            <a:picLocks noChangeAspect="1"/>
          </p:cNvPicPr>
          <p:nvPr userDrawn="1"/>
        </p:nvPicPr>
        <p:blipFill>
          <a:blip r:embed="rId8"/>
          <a:stretch>
            <a:fillRect/>
          </a:stretch>
        </p:blipFill>
        <p:spPr>
          <a:xfrm>
            <a:off x="9144000" y="3441700"/>
            <a:ext cx="3048000" cy="3416300"/>
          </a:xfrm>
          <a:prstGeom prst="rect">
            <a:avLst/>
          </a:prstGeom>
        </p:spPr>
      </p:pic>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spTree>
    <p:extLst>
      <p:ext uri="{BB962C8B-B14F-4D97-AF65-F5344CB8AC3E}">
        <p14:creationId xmlns:p14="http://schemas.microsoft.com/office/powerpoint/2010/main" val="25965376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0F4C3-E7DE-DD16-0B63-FB1DE1B62B7C}"/>
              </a:ext>
            </a:extLst>
          </p:cNvPr>
          <p:cNvSpPr>
            <a:spLocks noGrp="1"/>
          </p:cNvSpPr>
          <p:nvPr>
            <p:ph type="ctrTitle"/>
          </p:nvPr>
        </p:nvSpPr>
        <p:spPr/>
        <p:txBody>
          <a:bodyPr/>
          <a:lstStyle/>
          <a:p>
            <a:r>
              <a:rPr lang="en-US" dirty="0"/>
              <a:t>Difficult and taboo subjects </a:t>
            </a:r>
          </a:p>
        </p:txBody>
      </p:sp>
      <p:sp>
        <p:nvSpPr>
          <p:cNvPr id="4" name="Subtitle 3">
            <a:extLst>
              <a:ext uri="{FF2B5EF4-FFF2-40B4-BE49-F238E27FC236}">
                <a16:creationId xmlns:a16="http://schemas.microsoft.com/office/drawing/2014/main" id="{A023CCAA-5766-7183-F4A2-125573254CC1}"/>
              </a:ext>
            </a:extLst>
          </p:cNvPr>
          <p:cNvSpPr>
            <a:spLocks noGrp="1"/>
          </p:cNvSpPr>
          <p:nvPr>
            <p:ph type="subTitle" idx="1"/>
          </p:nvPr>
        </p:nvSpPr>
        <p:spPr/>
        <p:txBody>
          <a:bodyPr/>
          <a:lstStyle/>
          <a:p>
            <a:r>
              <a:rPr lang="en-GB" dirty="0"/>
              <a:t>TeachingEnglish</a:t>
            </a:r>
            <a:endParaRPr lang="en-US" dirty="0"/>
          </a:p>
        </p:txBody>
      </p:sp>
      <p:sp>
        <p:nvSpPr>
          <p:cNvPr id="5" name="Text Placeholder 4">
            <a:extLst>
              <a:ext uri="{FF2B5EF4-FFF2-40B4-BE49-F238E27FC236}">
                <a16:creationId xmlns:a16="http://schemas.microsoft.com/office/drawing/2014/main" id="{C98DC46C-470D-C217-F3C4-A8CFA7B397E3}"/>
              </a:ext>
            </a:extLst>
          </p:cNvPr>
          <p:cNvSpPr>
            <a:spLocks noGrp="1"/>
          </p:cNvSpPr>
          <p:nvPr>
            <p:ph type="body" sz="quarter" idx="13"/>
          </p:nvPr>
        </p:nvSpPr>
        <p:spPr/>
        <p:txBody>
          <a:bodyPr/>
          <a:lstStyle/>
          <a:p>
            <a:r>
              <a:rPr lang="en-US" dirty="0"/>
              <a:t>January 2023</a:t>
            </a:r>
          </a:p>
        </p:txBody>
      </p:sp>
    </p:spTree>
    <p:extLst>
      <p:ext uri="{BB962C8B-B14F-4D97-AF65-F5344CB8AC3E}">
        <p14:creationId xmlns:p14="http://schemas.microsoft.com/office/powerpoint/2010/main" val="191826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Synonyms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8000" y="1296001"/>
            <a:ext cx="8370740" cy="4716000"/>
          </a:xfrm>
        </p:spPr>
        <p:txBody>
          <a:bodyPr/>
          <a:lstStyle/>
          <a:p>
            <a:r>
              <a:rPr lang="en-GB" dirty="0"/>
              <a:t>Suggested answers</a:t>
            </a:r>
          </a:p>
          <a:p>
            <a:pPr marL="457200" indent="-457200">
              <a:buFont typeface="+mj-lt"/>
              <a:buAutoNum type="arabicPeriod"/>
            </a:pPr>
            <a:r>
              <a:rPr lang="en-GB" sz="1800" dirty="0">
                <a:solidFill>
                  <a:srgbClr val="000000"/>
                </a:solidFill>
              </a:rPr>
              <a:t>Refugees / asylum seekers</a:t>
            </a:r>
            <a:r>
              <a:rPr lang="en-GB" sz="1800" b="0" dirty="0">
                <a:solidFill>
                  <a:srgbClr val="000000"/>
                </a:solidFill>
              </a:rPr>
              <a:t> – both group have left their own country due to fear for their lives. Refugees have been given official status in the new country where they have settled. Asylum seekers have not yet been given this official status, and are awaiting a decision.</a:t>
            </a:r>
            <a:endParaRPr lang="en-GB" sz="1800" dirty="0">
              <a:solidFill>
                <a:srgbClr val="000000"/>
              </a:solidFill>
            </a:endParaRPr>
          </a:p>
          <a:p>
            <a:pPr marL="457200" indent="-457200">
              <a:buFont typeface="+mj-lt"/>
              <a:buAutoNum type="arabicPeriod"/>
            </a:pPr>
            <a:r>
              <a:rPr lang="en-GB" sz="1800" dirty="0">
                <a:solidFill>
                  <a:srgbClr val="000000"/>
                </a:solidFill>
              </a:rPr>
              <a:t>Clients</a:t>
            </a:r>
            <a:r>
              <a:rPr lang="en-GB" sz="1800" b="0" dirty="0">
                <a:solidFill>
                  <a:srgbClr val="000000"/>
                </a:solidFill>
              </a:rPr>
              <a:t> / customers – a ‘client’ is someone who receives a particular service or type of support from an organisation – they have a deep and meaningful relationship. A ‘customer’ is simply someone who buys something (e.g. in a shop, or online). </a:t>
            </a:r>
          </a:p>
          <a:p>
            <a:pPr marL="457200" indent="-457200">
              <a:buFont typeface="+mj-lt"/>
              <a:buAutoNum type="arabicPeriod"/>
            </a:pPr>
            <a:r>
              <a:rPr lang="en-GB" sz="1800" dirty="0">
                <a:solidFill>
                  <a:srgbClr val="000000"/>
                </a:solidFill>
              </a:rPr>
              <a:t>Not always very strong</a:t>
            </a:r>
            <a:r>
              <a:rPr lang="en-GB" sz="1800" b="0" dirty="0">
                <a:solidFill>
                  <a:srgbClr val="000000"/>
                </a:solidFill>
              </a:rPr>
              <a:t> / poor – ‘not always very strong’ is a more polite, and less offensive way of describing someone whose literacy skills are not that good. ‘Poor’ would be an offensive term.</a:t>
            </a:r>
          </a:p>
          <a:p>
            <a:pPr marL="457200" indent="-457200">
              <a:buFont typeface="+mj-lt"/>
              <a:buAutoNum type="arabicPeriod"/>
            </a:pPr>
            <a:r>
              <a:rPr lang="en-GB" sz="1800" dirty="0">
                <a:solidFill>
                  <a:srgbClr val="000000"/>
                </a:solidFill>
              </a:rPr>
              <a:t>Volunteer</a:t>
            </a:r>
            <a:r>
              <a:rPr lang="en-GB" sz="1800" b="0" dirty="0">
                <a:solidFill>
                  <a:srgbClr val="000000"/>
                </a:solidFill>
              </a:rPr>
              <a:t> / unpaid – both ‘volunteer’ and ‘unpaid’ teachers do not receive money. The term ‘volunteer’ is more positive, however, and suggests that the person is doing the work because they really want to.</a:t>
            </a: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49239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Synonyms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8000" y="1297553"/>
            <a:ext cx="8136000" cy="4500000"/>
          </a:xfrm>
        </p:spPr>
        <p:txBody>
          <a:bodyPr/>
          <a:lstStyle/>
          <a:p>
            <a:r>
              <a:rPr lang="en-GB" dirty="0"/>
              <a:t>Suggested answers</a:t>
            </a:r>
          </a:p>
          <a:p>
            <a:pPr marL="457200" indent="-457200">
              <a:buFont typeface="+mj-lt"/>
              <a:buAutoNum type="arabicPeriod" startAt="5"/>
            </a:pPr>
            <a:r>
              <a:rPr lang="en-GB" sz="1800" dirty="0">
                <a:solidFill>
                  <a:srgbClr val="000000"/>
                </a:solidFill>
              </a:rPr>
              <a:t>Multicultural</a:t>
            </a:r>
            <a:r>
              <a:rPr lang="en-GB" sz="1800" b="0" dirty="0">
                <a:solidFill>
                  <a:srgbClr val="000000"/>
                </a:solidFill>
              </a:rPr>
              <a:t> / mixed – describing a city as ‘multicultural’ rather than ‘mixed’ suggests that you see this as something positive, rather than as something neutral (or even potentially negative).  </a:t>
            </a:r>
          </a:p>
          <a:p>
            <a:pPr marL="457200" indent="-457200">
              <a:buFont typeface="+mj-lt"/>
              <a:buAutoNum type="arabicPeriod" startAt="5"/>
            </a:pPr>
            <a:r>
              <a:rPr lang="en-GB" sz="1800" dirty="0">
                <a:solidFill>
                  <a:srgbClr val="000000"/>
                </a:solidFill>
              </a:rPr>
              <a:t>Lexis</a:t>
            </a:r>
            <a:r>
              <a:rPr lang="en-GB" sz="1800" b="0" dirty="0">
                <a:solidFill>
                  <a:srgbClr val="000000"/>
                </a:solidFill>
              </a:rPr>
              <a:t> / vocabulary – ‘lexis’ is a more formal and specific word than ‘vocabulary’, which is appropriate for Laura to use in this context as she is drawing on her educational knowledge and expertise. </a:t>
            </a:r>
          </a:p>
          <a:p>
            <a:pPr marL="457200" indent="-457200">
              <a:buFont typeface="+mj-lt"/>
              <a:buAutoNum type="arabicPeriod" startAt="5"/>
            </a:pPr>
            <a:r>
              <a:rPr lang="en-GB" sz="1800" dirty="0">
                <a:solidFill>
                  <a:srgbClr val="000000"/>
                </a:solidFill>
              </a:rPr>
              <a:t>Chatty</a:t>
            </a:r>
            <a:r>
              <a:rPr lang="en-GB" sz="1800" b="0" dirty="0">
                <a:solidFill>
                  <a:srgbClr val="000000"/>
                </a:solidFill>
              </a:rPr>
              <a:t> / talkative – ‘chatty’ is a less formal and kinder word in this context than ‘talkative’.</a:t>
            </a:r>
          </a:p>
          <a:p>
            <a:pPr marL="457200" indent="-457200">
              <a:buFont typeface="+mj-lt"/>
              <a:buAutoNum type="arabicPeriod" startAt="5"/>
            </a:pPr>
            <a:r>
              <a:rPr lang="en-GB" sz="1800" dirty="0">
                <a:solidFill>
                  <a:srgbClr val="000000"/>
                </a:solidFill>
              </a:rPr>
              <a:t>Conflict</a:t>
            </a:r>
            <a:r>
              <a:rPr lang="en-GB" sz="1800" b="0" dirty="0">
                <a:solidFill>
                  <a:srgbClr val="000000"/>
                </a:solidFill>
              </a:rPr>
              <a:t> / war – ‘war’ is a much stronger word than ‘conflict’, and people are often uncomfortable about using it – especially for events which are still happening (rather than events which took place a long time ago).</a:t>
            </a:r>
          </a:p>
          <a:p>
            <a:pPr marL="457200" indent="-457200">
              <a:buFont typeface="+mj-lt"/>
              <a:buAutoNum type="arabicPeriod" startAt="5"/>
            </a:pPr>
            <a:endParaRPr lang="en-GB" sz="1800" b="0" dirty="0">
              <a:solidFill>
                <a:srgbClr val="000000"/>
              </a:solidFill>
            </a:endParaRPr>
          </a:p>
          <a:p>
            <a:pPr marL="457200" indent="-457200">
              <a:buFont typeface="+mj-lt"/>
              <a:buAutoNum type="arabicPeriod" startAt="5"/>
            </a:pPr>
            <a:endParaRPr lang="en-GB" sz="1800" b="0" dirty="0">
              <a:solidFill>
                <a:srgbClr val="000000"/>
              </a:solidFill>
            </a:endParaRPr>
          </a:p>
          <a:p>
            <a:pPr marL="457200" indent="-457200">
              <a:buFont typeface="+mj-lt"/>
              <a:buAutoNum type="arabicPeriod" startAt="5"/>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9005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4. Listening task</a:t>
            </a:r>
          </a:p>
        </p:txBody>
      </p:sp>
    </p:spTree>
    <p:extLst>
      <p:ext uri="{BB962C8B-B14F-4D97-AF65-F5344CB8AC3E}">
        <p14:creationId xmlns:p14="http://schemas.microsoft.com/office/powerpoint/2010/main" val="3000449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ED4B-0058-8D98-3C56-5B60A11F6689}"/>
              </a:ext>
            </a:extLst>
          </p:cNvPr>
          <p:cNvSpPr>
            <a:spLocks noGrp="1"/>
          </p:cNvSpPr>
          <p:nvPr>
            <p:ph type="title"/>
          </p:nvPr>
        </p:nvSpPr>
        <p:spPr/>
        <p:txBody>
          <a:bodyPr/>
          <a:lstStyle/>
          <a:p>
            <a:r>
              <a:rPr lang="en-GB" dirty="0"/>
              <a:t>Listen to the following extract from the podcast, and answer these questions.</a:t>
            </a:r>
          </a:p>
        </p:txBody>
      </p:sp>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839145"/>
            <a:ext cx="8136000" cy="3468579"/>
          </a:xfrm>
        </p:spPr>
        <p:txBody>
          <a:bodyPr/>
          <a:lstStyle/>
          <a:p>
            <a:pPr marL="457200" indent="-457200">
              <a:buFont typeface="+mj-lt"/>
              <a:buAutoNum type="arabicPeriod"/>
            </a:pPr>
            <a:r>
              <a:rPr lang="en-GB" b="0" dirty="0"/>
              <a:t>What does the abbreviation PARSNIP stand for?</a:t>
            </a:r>
          </a:p>
          <a:p>
            <a:pPr marL="457200" indent="-457200">
              <a:buFont typeface="+mj-lt"/>
              <a:buAutoNum type="arabicPeriod"/>
            </a:pPr>
            <a:r>
              <a:rPr lang="en-GB" b="0" dirty="0"/>
              <a:t>How is the concept of PARSNIP an important one in the world of ELT?</a:t>
            </a:r>
          </a:p>
          <a:p>
            <a:pPr marL="457200" indent="-457200">
              <a:buFont typeface="+mj-lt"/>
              <a:buAutoNum type="arabicPeriod"/>
            </a:pPr>
            <a:r>
              <a:rPr lang="en-GB" b="0" dirty="0"/>
              <a:t>Why does Rose not like the term ‘taboo’?</a:t>
            </a:r>
          </a:p>
          <a:p>
            <a:pPr marL="457200" indent="-457200">
              <a:buFont typeface="+mj-lt"/>
              <a:buAutoNum type="arabicPeriod"/>
            </a:pPr>
            <a:r>
              <a:rPr lang="en-GB" b="0" dirty="0"/>
              <a:t>How does Rose use ‘climate emergency’ as an example? </a:t>
            </a:r>
          </a:p>
          <a:p>
            <a:pPr marL="457200" indent="-457200">
              <a:buFont typeface="+mj-lt"/>
              <a:buAutoNum type="arabicPeriod"/>
            </a:pPr>
            <a:endParaRPr lang="en-GB" b="0" dirty="0"/>
          </a:p>
          <a:p>
            <a:pPr marL="457200" indent="-457200">
              <a:buFont typeface="+mj-lt"/>
              <a:buAutoNum type="arabicPeriod"/>
            </a:pPr>
            <a:endParaRPr lang="en-GB" b="0" dirty="0"/>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13</a:t>
            </a:fld>
            <a:endParaRPr lang="en-GB" noProof="0"/>
          </a:p>
        </p:txBody>
      </p:sp>
    </p:spTree>
    <p:extLst>
      <p:ext uri="{BB962C8B-B14F-4D97-AF65-F5344CB8AC3E}">
        <p14:creationId xmlns:p14="http://schemas.microsoft.com/office/powerpoint/2010/main" val="234807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501041"/>
            <a:ext cx="8608734" cy="4806683"/>
          </a:xfrm>
        </p:spPr>
        <p:txBody>
          <a:bodyPr/>
          <a:lstStyle/>
          <a:p>
            <a:pPr>
              <a:lnSpc>
                <a:spcPct val="107000"/>
              </a:lnSpc>
            </a:pPr>
            <a:r>
              <a:rPr lang="en-GB" sz="1500" dirty="0">
                <a:solidFill>
                  <a:schemeClr val="tx1"/>
                </a:solidFill>
                <a:effectLst/>
                <a:latin typeface="Arial" panose="020B0604020202020204" pitchFamily="34" charset="0"/>
                <a:ea typeface="Calibri" panose="020F0502020204030204" pitchFamily="34" charset="0"/>
              </a:rPr>
              <a:t>We'am</a:t>
            </a:r>
            <a:r>
              <a:rPr lang="en-GB" sz="1500" b="0" dirty="0">
                <a:solidFill>
                  <a:schemeClr val="tx1"/>
                </a:solidFill>
                <a:effectLst/>
                <a:latin typeface="Arial" panose="020B0604020202020204" pitchFamily="34" charset="0"/>
                <a:ea typeface="Calibri" panose="020F0502020204030204" pitchFamily="34" charset="0"/>
              </a:rPr>
              <a:t>: So when talking about taboo subjects, we often hear the word PARSNIP used to describe topics which should be avoided when teaching English language. Could you firstly explain what is PARSNIP and secondly, your thoughts on whether these topics should be avoided?</a:t>
            </a:r>
            <a:endParaRPr lang="en-GB" sz="1500" b="0" dirty="0">
              <a:solidFill>
                <a:schemeClr val="tx1"/>
              </a:solidFill>
              <a:effectLst/>
              <a:latin typeface="Arial" panose="020B0604020202020204" pitchFamily="34" charset="0"/>
              <a:ea typeface="Arial" panose="020B0604020202020204" pitchFamily="34" charset="0"/>
            </a:endParaRPr>
          </a:p>
          <a:p>
            <a:r>
              <a:rPr lang="en-GB" sz="1500" dirty="0">
                <a:solidFill>
                  <a:schemeClr val="tx1"/>
                </a:solidFill>
                <a:effectLst/>
                <a:latin typeface="Arial" panose="020B0604020202020204" pitchFamily="34" charset="0"/>
                <a:ea typeface="Calibri" panose="020F0502020204030204" pitchFamily="34" charset="0"/>
              </a:rPr>
              <a:t>Rose</a:t>
            </a:r>
            <a:r>
              <a:rPr lang="en-GB" sz="1500" b="0" dirty="0">
                <a:solidFill>
                  <a:schemeClr val="tx1"/>
                </a:solidFill>
                <a:effectLst/>
                <a:latin typeface="Arial" panose="020B0604020202020204" pitchFamily="34" charset="0"/>
                <a:ea typeface="Calibri" panose="020F0502020204030204" pitchFamily="34" charset="0"/>
              </a:rPr>
              <a:t>: PARSNIP is like an acronym. It's used to describe common topics that are often omitted from globally published coursebooks. And what potentially shouldn't be included in these materials that are written for an international market. So you might be wondering what each letter of the acronym stands for: the first P in PARSNIP is for politics. A is for alcohol. R is for religion. S is for sex or sexuality.  N is for nudity or narcotics. I is for Israel or isms. This can include political movements like feminism or discrimination like racism, political ideologies, like fascism or communism. And finally, the second P is for pork. And I think it's worth saying that there's obviously an overlap between some of these different categories, like alcohol and narcotics, for example. I think this concept of PARSNIPS is now quite widely known, and I think it's been discussed more and more as global citizenship education is becoming more mainstream, and both teachers and students in many countries are increasingly contemplating like social justice issues and actively bringing them into their classrooms. And in answer to the second part of your question, whether I think these topics should be avoided or not, the short answer is absolutely not. Personally, I don't think that there are any topics that are inherently taboo. I actually try to avoid using the term taboo because I think it sort of suggests to me at least that, that there are topics that can't be discussed anywhere and I don't think that's the case. So no matter how difficult a topic is for teachers and students to talk about, I think you can guarantee that it's been touched upon in a classroom somewhere in the world. I think what makes the topic controversial or not, is actually who is discussing it. And among one group of people a topic like the </a:t>
            </a:r>
            <a:r>
              <a:rPr lang="en-GB" sz="1500" b="0" u="sng" dirty="0">
                <a:solidFill>
                  <a:schemeClr val="tx1"/>
                </a:solidFill>
                <a:effectLst/>
                <a:latin typeface="Arial" panose="020B0604020202020204" pitchFamily="34" charset="0"/>
                <a:ea typeface="Calibri" panose="020F0502020204030204" pitchFamily="34" charset="0"/>
              </a:rPr>
              <a:t>climate emergency</a:t>
            </a:r>
            <a:r>
              <a:rPr lang="en-GB" sz="1500" b="0" dirty="0">
                <a:solidFill>
                  <a:schemeClr val="tx1"/>
                </a:solidFill>
                <a:effectLst/>
                <a:latin typeface="Arial" panose="020B0604020202020204" pitchFamily="34" charset="0"/>
                <a:ea typeface="Calibri" panose="020F0502020204030204" pitchFamily="34" charset="0"/>
              </a:rPr>
              <a:t> might not have the potential for much disagreement, but in a completely different group of people, it might actually lead, that discussion might lead to conflict. </a:t>
            </a:r>
            <a:endParaRPr lang="en-GB" sz="1500" b="0" dirty="0">
              <a:solidFill>
                <a:schemeClr val="tx1"/>
              </a:solidFill>
            </a:endParaRP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14</a:t>
            </a:fld>
            <a:endParaRPr lang="en-GB" noProof="0" dirty="0"/>
          </a:p>
        </p:txBody>
      </p:sp>
    </p:spTree>
    <p:extLst>
      <p:ext uri="{BB962C8B-B14F-4D97-AF65-F5344CB8AC3E}">
        <p14:creationId xmlns:p14="http://schemas.microsoft.com/office/powerpoint/2010/main" val="348770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68D673-5D0D-D541-B92F-3B1F7A86DED6}"/>
              </a:ext>
            </a:extLst>
          </p:cNvPr>
          <p:cNvSpPr>
            <a:spLocks noGrp="1"/>
          </p:cNvSpPr>
          <p:nvPr>
            <p:ph type="ctrTitle"/>
          </p:nvPr>
        </p:nvSpPr>
        <p:spPr/>
        <p:txBody>
          <a:bodyPr/>
          <a:lstStyle/>
          <a:p>
            <a:r>
              <a:rPr lang="en-US" dirty="0"/>
              <a:t>Difficult and taboo subjects </a:t>
            </a:r>
          </a:p>
        </p:txBody>
      </p:sp>
      <p:pic>
        <p:nvPicPr>
          <p:cNvPr id="3" name="Picture 2" descr="A black and white logo&#10;&#10;Description automatically generated with low confidence">
            <a:extLst>
              <a:ext uri="{FF2B5EF4-FFF2-40B4-BE49-F238E27FC236}">
                <a16:creationId xmlns:a16="http://schemas.microsoft.com/office/drawing/2014/main" id="{50240D4F-F72C-E007-F912-6DC78EE2928C}"/>
              </a:ext>
            </a:extLst>
          </p:cNvPr>
          <p:cNvPicPr>
            <a:picLocks noChangeAspect="1"/>
          </p:cNvPicPr>
          <p:nvPr/>
        </p:nvPicPr>
        <p:blipFill>
          <a:blip r:embed="rId3"/>
          <a:stretch>
            <a:fillRect/>
          </a:stretch>
        </p:blipFill>
        <p:spPr>
          <a:xfrm>
            <a:off x="648000" y="625584"/>
            <a:ext cx="1371600" cy="393700"/>
          </a:xfrm>
          <a:prstGeom prst="rect">
            <a:avLst/>
          </a:prstGeom>
        </p:spPr>
      </p:pic>
    </p:spTree>
    <p:extLst>
      <p:ext uri="{BB962C8B-B14F-4D97-AF65-F5344CB8AC3E}">
        <p14:creationId xmlns:p14="http://schemas.microsoft.com/office/powerpoint/2010/main" val="134878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1. Speaking Task</a:t>
            </a:r>
          </a:p>
        </p:txBody>
      </p:sp>
    </p:spTree>
    <p:extLst>
      <p:ext uri="{BB962C8B-B14F-4D97-AF65-F5344CB8AC3E}">
        <p14:creationId xmlns:p14="http://schemas.microsoft.com/office/powerpoint/2010/main" val="304691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r>
              <a:rPr lang="en-US" dirty="0"/>
              <a:t>1. Speaking task</a:t>
            </a:r>
          </a:p>
        </p:txBody>
      </p:sp>
      <p:sp>
        <p:nvSpPr>
          <p:cNvPr id="4" name="Content Placeholder 3">
            <a:extLst>
              <a:ext uri="{FF2B5EF4-FFF2-40B4-BE49-F238E27FC236}">
                <a16:creationId xmlns:a16="http://schemas.microsoft.com/office/drawing/2014/main" id="{E2A0CB86-8D61-744C-8C38-3EE23DFB811B}"/>
              </a:ext>
            </a:extLst>
          </p:cNvPr>
          <p:cNvSpPr>
            <a:spLocks noGrp="1"/>
          </p:cNvSpPr>
          <p:nvPr>
            <p:ph idx="1"/>
          </p:nvPr>
        </p:nvSpPr>
        <p:spPr/>
        <p:txBody>
          <a:bodyPr/>
          <a:lstStyle/>
          <a:p>
            <a:r>
              <a:rPr lang="en-GB" b="0" i="0" u="none" strike="noStrike" dirty="0">
                <a:solidFill>
                  <a:schemeClr val="tx2">
                    <a:lumMod val="90000"/>
                    <a:lumOff val="10000"/>
                  </a:schemeClr>
                </a:solidFill>
                <a:effectLst/>
                <a:latin typeface="British Council Sans Headline" panose="020B0504020202020204" pitchFamily="34" charset="0"/>
              </a:rPr>
              <a:t>Discuss the following questions in small groups.</a:t>
            </a:r>
          </a:p>
          <a:p>
            <a:endParaRPr lang="en-GB" b="0" i="0" u="none" strike="noStrike" dirty="0">
              <a:solidFill>
                <a:schemeClr val="tx2">
                  <a:lumMod val="90000"/>
                  <a:lumOff val="10000"/>
                </a:schemeClr>
              </a:solidFill>
              <a:effectLst/>
              <a:latin typeface="British Council Sans Headline" panose="020B0504020202020204" pitchFamily="34" charset="0"/>
            </a:endParaRPr>
          </a:p>
          <a:p>
            <a:pPr lvl="3"/>
            <a:r>
              <a:rPr lang="en-GB" dirty="0"/>
              <a:t>Do you think the English language classroom is a good place to talk about difficult or challenging issues? </a:t>
            </a:r>
          </a:p>
          <a:p>
            <a:pPr lvl="3"/>
            <a:r>
              <a:rPr lang="en-GB" dirty="0"/>
              <a:t>What difficult or challenging issues have you talked about in your English language classroom? Was the discussion useful? How did people react?</a:t>
            </a:r>
          </a:p>
          <a:p>
            <a:pPr lvl="3"/>
            <a:r>
              <a:rPr lang="en-GB" dirty="0"/>
              <a:t>How can you teach difficult issues sensitively in the classroom, when people may hold very different opinions? </a:t>
            </a:r>
          </a:p>
          <a:p>
            <a:pPr lvl="3"/>
            <a:r>
              <a:rPr lang="en-GB" dirty="0"/>
              <a:t>Which type of difficult / taboo issue do you think it would be most difficult to discuss in the classroom?</a:t>
            </a:r>
          </a:p>
          <a:p>
            <a:pPr lvl="3"/>
            <a:r>
              <a:rPr lang="en-GB" dirty="0"/>
              <a:t>What topics would you like to talk about which you don’t find in your textbooks or coursebooks? </a:t>
            </a:r>
          </a:p>
          <a:p>
            <a:pPr lvl="3"/>
            <a:endParaRPr lang="en-GB" dirty="0"/>
          </a:p>
          <a:p>
            <a:pPr lvl="3"/>
            <a:endParaRPr lang="en-GB" dirty="0"/>
          </a:p>
          <a:p>
            <a:pPr lvl="3"/>
            <a:endParaRPr lang="en-GB" dirty="0"/>
          </a:p>
          <a:p>
            <a:pPr lvl="3"/>
            <a:endParaRPr lang="en-GB" dirty="0"/>
          </a:p>
          <a:p>
            <a:pPr lvl="3"/>
            <a:endParaRPr lang="en-GB" dirty="0"/>
          </a:p>
          <a:p>
            <a:pPr marL="180000" lvl="4" indent="0">
              <a:buNone/>
            </a:pPr>
            <a:endParaRPr lang="en-GB" dirty="0"/>
          </a:p>
        </p:txBody>
      </p:sp>
      <p:sp>
        <p:nvSpPr>
          <p:cNvPr id="5" name="Slide Number Placeholder 4">
            <a:extLst>
              <a:ext uri="{FF2B5EF4-FFF2-40B4-BE49-F238E27FC236}">
                <a16:creationId xmlns:a16="http://schemas.microsoft.com/office/drawing/2014/main" id="{F221EE6D-DDDD-C740-AE99-B8DE804A9D9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US"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43720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2. Grammar task</a:t>
            </a:r>
          </a:p>
        </p:txBody>
      </p:sp>
    </p:spTree>
    <p:extLst>
      <p:ext uri="{BB962C8B-B14F-4D97-AF65-F5344CB8AC3E}">
        <p14:creationId xmlns:p14="http://schemas.microsoft.com/office/powerpoint/2010/main" val="276614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9" y="1296000"/>
            <a:ext cx="8834203" cy="4716000"/>
          </a:xfrm>
        </p:spPr>
        <p:txBody>
          <a:bodyPr/>
          <a:lstStyle/>
          <a:p>
            <a:r>
              <a:rPr lang="en-GB" dirty="0"/>
              <a:t>Adverbs and their use </a:t>
            </a:r>
          </a:p>
          <a:p>
            <a:pPr marL="457200" indent="-457200">
              <a:buFont typeface="+mj-lt"/>
              <a:buAutoNum type="arabicPeriod"/>
            </a:pPr>
            <a:r>
              <a:rPr lang="en-GB" sz="1800" b="0" dirty="0">
                <a:solidFill>
                  <a:srgbClr val="222222"/>
                </a:solidFill>
                <a:effectLst/>
                <a:latin typeface="Arial" panose="020B0604020202020204" pitchFamily="34" charset="0"/>
                <a:ea typeface="Calibri" panose="020F0502020204030204" pitchFamily="34" charset="0"/>
              </a:rPr>
              <a:t>Some of them arrive with </a:t>
            </a:r>
            <a:r>
              <a:rPr lang="en-GB" sz="1800" dirty="0">
                <a:solidFill>
                  <a:srgbClr val="222222"/>
                </a:solidFill>
                <a:effectLst/>
                <a:latin typeface="Arial" panose="020B0604020202020204" pitchFamily="34" charset="0"/>
                <a:ea typeface="Calibri" panose="020F0502020204030204" pitchFamily="34" charset="0"/>
              </a:rPr>
              <a:t>really</a:t>
            </a:r>
            <a:r>
              <a:rPr lang="en-GB" sz="1800" b="0" dirty="0">
                <a:solidFill>
                  <a:srgbClr val="222222"/>
                </a:solidFill>
                <a:effectLst/>
                <a:latin typeface="Arial" panose="020B0604020202020204" pitchFamily="34" charset="0"/>
                <a:ea typeface="Calibri" panose="020F0502020204030204" pitchFamily="34" charset="0"/>
              </a:rPr>
              <a:t> a very low level of English. </a:t>
            </a:r>
            <a:r>
              <a:rPr lang="en-GB" sz="1800" dirty="0">
                <a:solidFill>
                  <a:srgbClr val="222222"/>
                </a:solidFill>
                <a:effectLst/>
                <a:latin typeface="Arial" panose="020B0604020202020204" pitchFamily="34" charset="0"/>
                <a:ea typeface="Calibri" panose="020F0502020204030204" pitchFamily="34" charset="0"/>
              </a:rPr>
              <a:t>Obviously</a:t>
            </a:r>
            <a:r>
              <a:rPr lang="en-GB" sz="1800" b="0" dirty="0">
                <a:solidFill>
                  <a:srgbClr val="222222"/>
                </a:solidFill>
                <a:effectLst/>
                <a:latin typeface="Arial" panose="020B0604020202020204" pitchFamily="34" charset="0"/>
                <a:ea typeface="Calibri" panose="020F0502020204030204" pitchFamily="34" charset="0"/>
              </a:rPr>
              <a:t>, a lot of them have come from quite traumatic circumstances. </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They're coming here </a:t>
            </a:r>
            <a:r>
              <a:rPr lang="en-GB" sz="1800" dirty="0">
                <a:solidFill>
                  <a:srgbClr val="222222"/>
                </a:solidFill>
                <a:effectLst/>
                <a:highlight>
                  <a:srgbClr val="FFFFFF"/>
                </a:highlight>
                <a:latin typeface="Arial" panose="020B0604020202020204" pitchFamily="34" charset="0"/>
                <a:ea typeface="Calibri" panose="020F0502020204030204" pitchFamily="34" charset="0"/>
              </a:rPr>
              <a:t>partly</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for language and </a:t>
            </a:r>
            <a:r>
              <a:rPr lang="en-GB" sz="1800" dirty="0">
                <a:solidFill>
                  <a:srgbClr val="222222"/>
                </a:solidFill>
                <a:effectLst/>
                <a:highlight>
                  <a:srgbClr val="FFFFFF"/>
                </a:highlight>
                <a:latin typeface="Arial" panose="020B0604020202020204" pitchFamily="34" charset="0"/>
                <a:ea typeface="Calibri" panose="020F0502020204030204" pitchFamily="34" charset="0"/>
              </a:rPr>
              <a:t>partly</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for friendship</a:t>
            </a:r>
            <a:endParaRPr lang="en-GB" sz="1800" b="0" dirty="0">
              <a:solidFill>
                <a:srgbClr val="222222"/>
              </a:solidFill>
              <a:latin typeface="Arial" panose="020B0604020202020204" pitchFamily="34" charset="0"/>
              <a:ea typeface="Calibri" panose="020F0502020204030204" pitchFamily="34" charset="0"/>
            </a:endParaRP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 think good teachers [are] </a:t>
            </a:r>
            <a:r>
              <a:rPr lang="en-GB" sz="1800" b="0" dirty="0">
                <a:solidFill>
                  <a:srgbClr val="222222"/>
                </a:solidFill>
                <a:effectLst/>
                <a:latin typeface="Arial" panose="020B0604020202020204" pitchFamily="34" charset="0"/>
                <a:ea typeface="Calibri" panose="020F0502020204030204" pitchFamily="34" charset="0"/>
              </a:rPr>
              <a:t>aware  ... how peo</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ple are feeling – if someone you know who's </a:t>
            </a:r>
            <a:r>
              <a:rPr lang="en-GB" sz="1800" dirty="0">
                <a:solidFill>
                  <a:srgbClr val="222222"/>
                </a:solidFill>
                <a:effectLst/>
                <a:highlight>
                  <a:srgbClr val="FFFFFF"/>
                </a:highlight>
                <a:latin typeface="Arial" panose="020B0604020202020204" pitchFamily="34" charset="0"/>
                <a:ea typeface="Calibri" panose="020F0502020204030204" pitchFamily="34" charset="0"/>
              </a:rPr>
              <a:t>normally</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a bit</a:t>
            </a:r>
            <a:r>
              <a:rPr lang="en-GB" sz="1800" b="0" dirty="0">
                <a:solidFill>
                  <a:srgbClr val="222222"/>
                </a:solidFill>
                <a:effectLst/>
                <a:latin typeface="Arial" panose="020B0604020202020204" pitchFamily="34" charset="0"/>
                <a:ea typeface="Calibri" panose="020F0502020204030204" pitchFamily="34" charset="0"/>
              </a:rPr>
              <a:t> chatty h</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as gone a bit quiet.</a:t>
            </a:r>
          </a:p>
          <a:p>
            <a:r>
              <a:rPr lang="en-GB" dirty="0"/>
              <a:t>Questions about Adverbs </a:t>
            </a:r>
          </a:p>
          <a:p>
            <a:pPr marL="457200" indent="-457200">
              <a:buFont typeface="+mj-lt"/>
              <a:buAutoNum type="arabicPeriod"/>
            </a:pPr>
            <a:r>
              <a:rPr lang="en-GB" sz="1800" b="0" dirty="0">
                <a:solidFill>
                  <a:srgbClr val="222222"/>
                </a:solidFill>
                <a:effectLst/>
                <a:latin typeface="Arial" panose="020B0604020202020204" pitchFamily="34" charset="0"/>
                <a:ea typeface="Calibri" panose="020F0502020204030204" pitchFamily="34" charset="0"/>
              </a:rPr>
              <a:t>“There was an issue with one of our other teachers who is qualified but not </a:t>
            </a:r>
            <a:r>
              <a:rPr lang="en-GB" sz="1800" dirty="0">
                <a:solidFill>
                  <a:srgbClr val="222222"/>
                </a:solidFill>
                <a:effectLst/>
                <a:latin typeface="Arial" panose="020B0604020202020204" pitchFamily="34" charset="0"/>
                <a:ea typeface="Calibri" panose="020F0502020204030204" pitchFamily="34" charset="0"/>
              </a:rPr>
              <a:t>terribly</a:t>
            </a:r>
            <a:r>
              <a:rPr lang="en-GB" sz="1800" b="0" dirty="0">
                <a:solidFill>
                  <a:srgbClr val="222222"/>
                </a:solidFill>
                <a:effectLst/>
                <a:latin typeface="Arial" panose="020B0604020202020204" pitchFamily="34" charset="0"/>
                <a:ea typeface="Calibri" panose="020F0502020204030204" pitchFamily="34" charset="0"/>
              </a:rPr>
              <a:t> experienced.” </a:t>
            </a:r>
            <a:r>
              <a:rPr lang="en-GB" sz="1800" b="0" i="1" dirty="0">
                <a:solidFill>
                  <a:srgbClr val="222222"/>
                </a:solidFill>
                <a:effectLst/>
                <a:latin typeface="Arial" panose="020B0604020202020204" pitchFamily="34" charset="0"/>
                <a:ea typeface="Calibri" panose="020F0502020204030204" pitchFamily="34" charset="0"/>
              </a:rPr>
              <a:t>Is ‘terribly’ a negative word here? If not, why is it used?</a:t>
            </a:r>
            <a:endParaRPr lang="en-GB" sz="1800" b="0" dirty="0">
              <a:solidFill>
                <a:srgbClr val="222222"/>
              </a:solidFill>
              <a:latin typeface="Arial" panose="020B0604020202020204" pitchFamily="34" charset="0"/>
              <a:ea typeface="Calibri" panose="020F0502020204030204" pitchFamily="34" charset="0"/>
            </a:endParaRPr>
          </a:p>
          <a:p>
            <a:pPr marL="457200" indent="-457200">
              <a:buFont typeface="+mj-lt"/>
              <a:buAutoNum type="arabicPeriod"/>
            </a:pPr>
            <a:r>
              <a:rPr lang="en-GB" sz="1800" b="0" dirty="0">
                <a:solidFill>
                  <a:srgbClr val="222222"/>
                </a:solidFill>
                <a:effectLst/>
                <a:latin typeface="Arial" panose="020B0604020202020204" pitchFamily="34" charset="0"/>
                <a:ea typeface="Calibri" panose="020F0502020204030204" pitchFamily="34" charset="0"/>
              </a:rPr>
              <a:t>“After the Ukrainian conflict had quite </a:t>
            </a:r>
            <a:r>
              <a:rPr lang="en-GB" sz="1800" dirty="0">
                <a:solidFill>
                  <a:srgbClr val="222222"/>
                </a:solidFill>
                <a:effectLst/>
                <a:latin typeface="Arial" panose="020B0604020202020204" pitchFamily="34" charset="0"/>
                <a:ea typeface="Calibri" panose="020F0502020204030204" pitchFamily="34" charset="0"/>
              </a:rPr>
              <a:t>recently</a:t>
            </a:r>
            <a:r>
              <a:rPr lang="en-GB" sz="1800" b="0" dirty="0">
                <a:solidFill>
                  <a:srgbClr val="222222"/>
                </a:solidFill>
                <a:effectLst/>
                <a:latin typeface="Arial" panose="020B0604020202020204" pitchFamily="34" charset="0"/>
                <a:ea typeface="Calibri" panose="020F0502020204030204" pitchFamily="34" charset="0"/>
              </a:rPr>
              <a:t> broken out.” </a:t>
            </a:r>
            <a:r>
              <a:rPr lang="en-GB" sz="1800" b="0" i="1" dirty="0">
                <a:solidFill>
                  <a:srgbClr val="222222"/>
                </a:solidFill>
                <a:latin typeface="Arial" panose="020B0604020202020204" pitchFamily="34" charset="0"/>
                <a:ea typeface="Calibri" panose="020F0502020204030204" pitchFamily="34" charset="0"/>
              </a:rPr>
              <a:t>What, grammatically, is happening to the adverb ‘recently’ in this sentence? </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 A</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re you an</a:t>
            </a:r>
            <a:r>
              <a:rPr lang="en-GB" sz="1800" b="0" dirty="0">
                <a:solidFill>
                  <a:srgbClr val="222222"/>
                </a:solidFill>
                <a:effectLst/>
                <a:latin typeface="Arial" panose="020B0604020202020204" pitchFamily="34" charset="0"/>
                <a:ea typeface="Calibri" panose="020F0502020204030204" pitchFamily="34" charset="0"/>
              </a:rPr>
              <a:t> </a:t>
            </a:r>
            <a:r>
              <a:rPr lang="en-GB" sz="1800" dirty="0">
                <a:solidFill>
                  <a:srgbClr val="222222"/>
                </a:solidFill>
                <a:effectLst/>
                <a:latin typeface="Arial" panose="020B0604020202020204" pitchFamily="34" charset="0"/>
                <a:ea typeface="Calibri" panose="020F0502020204030204" pitchFamily="34" charset="0"/>
              </a:rPr>
              <a:t>early</a:t>
            </a:r>
            <a:r>
              <a:rPr lang="en-GB" sz="1800" b="0" dirty="0">
                <a:solidFill>
                  <a:srgbClr val="222222"/>
                </a:solidFill>
                <a:effectLst/>
                <a:latin typeface="Arial" panose="020B0604020202020204" pitchFamily="34" charset="0"/>
                <a:ea typeface="Calibri" panose="020F0502020204030204" pitchFamily="34" charset="0"/>
              </a:rPr>
              <a:t> bird or a night owl …” </a:t>
            </a:r>
            <a:r>
              <a:rPr lang="en-GB" sz="1800" b="0" i="1" dirty="0">
                <a:solidFill>
                  <a:srgbClr val="222222"/>
                </a:solidFill>
                <a:effectLst/>
                <a:latin typeface="Arial" panose="020B0604020202020204" pitchFamily="34" charset="0"/>
                <a:ea typeface="Calibri" panose="020F0502020204030204" pitchFamily="34" charset="0"/>
              </a:rPr>
              <a:t>Ending in –</a:t>
            </a:r>
            <a:r>
              <a:rPr lang="en-GB" sz="1800" b="0" i="1" dirty="0" err="1">
                <a:solidFill>
                  <a:srgbClr val="222222"/>
                </a:solidFill>
                <a:effectLst/>
                <a:latin typeface="Arial" panose="020B0604020202020204" pitchFamily="34" charset="0"/>
                <a:ea typeface="Calibri" panose="020F0502020204030204" pitchFamily="34" charset="0"/>
              </a:rPr>
              <a:t>ly</a:t>
            </a:r>
            <a:r>
              <a:rPr lang="en-GB" sz="1800" b="0" i="1" dirty="0">
                <a:solidFill>
                  <a:srgbClr val="222222"/>
                </a:solidFill>
                <a:effectLst/>
                <a:latin typeface="Arial" panose="020B0604020202020204" pitchFamily="34" charset="0"/>
                <a:ea typeface="Calibri" panose="020F0502020204030204" pitchFamily="34" charset="0"/>
              </a:rPr>
              <a:t>, ‘early’ looks like an adverb, but is actually an adjective. Do you know any other adjectives like this? </a:t>
            </a:r>
            <a:endParaRPr lang="en-GB" sz="1800" b="0" i="1" strike="noStrike" dirty="0">
              <a:solidFill>
                <a:srgbClr val="000000"/>
              </a:solidFill>
              <a:effectLst/>
            </a:endParaRPr>
          </a:p>
          <a:p>
            <a:pPr marL="457200" indent="-457200">
              <a:buFont typeface="+mj-lt"/>
              <a:buAutoNum type="arabicPeriod"/>
            </a:pPr>
            <a:endParaRPr lang="en-GB" sz="1800" b="0" dirty="0">
              <a:solidFill>
                <a:srgbClr val="222222"/>
              </a:solidFill>
              <a:effectLst/>
              <a:highlight>
                <a:srgbClr val="FFFFFF"/>
              </a:highlight>
              <a:latin typeface="Arial" panose="020B0604020202020204" pitchFamily="34" charset="0"/>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74431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9" y="1296000"/>
            <a:ext cx="8834203" cy="4716000"/>
          </a:xfrm>
        </p:spPr>
        <p:txBody>
          <a:bodyPr/>
          <a:lstStyle/>
          <a:p>
            <a:r>
              <a:rPr lang="en-GB" dirty="0"/>
              <a:t>Adverbs and their use </a:t>
            </a:r>
          </a:p>
          <a:p>
            <a:r>
              <a:rPr lang="en-GB" sz="1800" b="0" dirty="0">
                <a:solidFill>
                  <a:srgbClr val="222222"/>
                </a:solidFill>
                <a:effectLst/>
                <a:latin typeface="Arial" panose="020B0604020202020204" pitchFamily="34" charset="0"/>
                <a:ea typeface="Calibri" panose="020F0502020204030204" pitchFamily="34" charset="0"/>
              </a:rPr>
              <a:t>1. Some of them arrive with </a:t>
            </a:r>
            <a:r>
              <a:rPr lang="en-GB" sz="1800" dirty="0">
                <a:solidFill>
                  <a:srgbClr val="222222"/>
                </a:solidFill>
                <a:effectLst/>
                <a:latin typeface="Arial" panose="020B0604020202020204" pitchFamily="34" charset="0"/>
                <a:ea typeface="Calibri" panose="020F0502020204030204" pitchFamily="34" charset="0"/>
              </a:rPr>
              <a:t>really</a:t>
            </a:r>
            <a:r>
              <a:rPr lang="en-GB" sz="1800" b="0" dirty="0">
                <a:solidFill>
                  <a:srgbClr val="222222"/>
                </a:solidFill>
                <a:effectLst/>
                <a:latin typeface="Arial" panose="020B0604020202020204" pitchFamily="34" charset="0"/>
                <a:ea typeface="Calibri" panose="020F0502020204030204" pitchFamily="34" charset="0"/>
              </a:rPr>
              <a:t> a very low level of English. </a:t>
            </a:r>
            <a:r>
              <a:rPr lang="en-GB" sz="1800" dirty="0">
                <a:solidFill>
                  <a:srgbClr val="222222"/>
                </a:solidFill>
                <a:effectLst/>
                <a:latin typeface="Arial" panose="020B0604020202020204" pitchFamily="34" charset="0"/>
                <a:ea typeface="Calibri" panose="020F0502020204030204" pitchFamily="34" charset="0"/>
              </a:rPr>
              <a:t>Obviously</a:t>
            </a:r>
            <a:r>
              <a:rPr lang="en-GB" sz="1800" b="0" dirty="0">
                <a:solidFill>
                  <a:srgbClr val="222222"/>
                </a:solidFill>
                <a:effectLst/>
                <a:latin typeface="Arial" panose="020B0604020202020204" pitchFamily="34" charset="0"/>
                <a:ea typeface="Calibri" panose="020F0502020204030204" pitchFamily="34" charset="0"/>
              </a:rPr>
              <a:t>, a lot of them have come from quite traumatic circumstances. </a:t>
            </a:r>
            <a:endParaRPr lang="en-GB" sz="1800" b="0" dirty="0">
              <a:solidFill>
                <a:srgbClr val="222222"/>
              </a:solidFill>
              <a:latin typeface="Arial" panose="020B0604020202020204" pitchFamily="34" charset="0"/>
              <a:ea typeface="Calibri" panose="020F0502020204030204" pitchFamily="34" charset="0"/>
            </a:endParaRPr>
          </a:p>
          <a:p>
            <a:r>
              <a:rPr lang="en-GB" sz="1800" i="1" dirty="0">
                <a:solidFill>
                  <a:srgbClr val="222222"/>
                </a:solidFill>
                <a:latin typeface="Arial" panose="020B0604020202020204" pitchFamily="34" charset="0"/>
                <a:ea typeface="Calibri" panose="020F0502020204030204" pitchFamily="34" charset="0"/>
              </a:rPr>
              <a:t>Really</a:t>
            </a:r>
            <a:r>
              <a:rPr lang="en-GB" sz="1800" b="0" i="1" dirty="0">
                <a:solidFill>
                  <a:srgbClr val="222222"/>
                </a:solidFill>
                <a:latin typeface="Arial" panose="020B0604020202020204" pitchFamily="34" charset="0"/>
                <a:ea typeface="Calibri" panose="020F0502020204030204" pitchFamily="34" charset="0"/>
              </a:rPr>
              <a:t> is being used quite informally here, to emphasis how low the level is. </a:t>
            </a:r>
            <a:r>
              <a:rPr lang="en-GB" sz="1800" i="1" dirty="0">
                <a:solidFill>
                  <a:srgbClr val="222222"/>
                </a:solidFill>
                <a:latin typeface="Arial" panose="020B0604020202020204" pitchFamily="34" charset="0"/>
                <a:ea typeface="Calibri" panose="020F0502020204030204" pitchFamily="34" charset="0"/>
              </a:rPr>
              <a:t>Obviously</a:t>
            </a:r>
            <a:r>
              <a:rPr lang="en-GB" sz="1800" b="0" i="1" dirty="0">
                <a:solidFill>
                  <a:srgbClr val="222222"/>
                </a:solidFill>
                <a:latin typeface="Arial" panose="020B0604020202020204" pitchFamily="34" charset="0"/>
                <a:ea typeface="Calibri" panose="020F0502020204030204" pitchFamily="34" charset="0"/>
              </a:rPr>
              <a:t> is used as a stance adverbial at the start of the sentence to link the sentences together, and to make a general comment about the sentence which follows.</a:t>
            </a:r>
          </a:p>
          <a:p>
            <a:r>
              <a:rPr lang="en-GB" sz="1800" b="0" i="1" dirty="0">
                <a:solidFill>
                  <a:srgbClr val="222222"/>
                </a:solidFill>
                <a:effectLst/>
                <a:highlight>
                  <a:srgbClr val="FFFFFF"/>
                </a:highlight>
                <a:latin typeface="Arial" panose="020B0604020202020204" pitchFamily="34" charset="0"/>
                <a:ea typeface="Calibri" panose="020F0502020204030204" pitchFamily="34" charset="0"/>
              </a:rPr>
              <a:t>2. </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They're coming here </a:t>
            </a:r>
            <a:r>
              <a:rPr lang="en-GB" sz="1800" dirty="0">
                <a:solidFill>
                  <a:srgbClr val="222222"/>
                </a:solidFill>
                <a:effectLst/>
                <a:highlight>
                  <a:srgbClr val="FFFFFF"/>
                </a:highlight>
                <a:latin typeface="Arial" panose="020B0604020202020204" pitchFamily="34" charset="0"/>
                <a:ea typeface="Calibri" panose="020F0502020204030204" pitchFamily="34" charset="0"/>
              </a:rPr>
              <a:t>partly</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for language and </a:t>
            </a:r>
            <a:r>
              <a:rPr lang="en-GB" sz="1800" dirty="0">
                <a:solidFill>
                  <a:srgbClr val="222222"/>
                </a:solidFill>
                <a:effectLst/>
                <a:highlight>
                  <a:srgbClr val="FFFFFF"/>
                </a:highlight>
                <a:latin typeface="Arial" panose="020B0604020202020204" pitchFamily="34" charset="0"/>
                <a:ea typeface="Calibri" panose="020F0502020204030204" pitchFamily="34" charset="0"/>
              </a:rPr>
              <a:t>partly</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for friendship.</a:t>
            </a:r>
          </a:p>
          <a:p>
            <a:r>
              <a:rPr lang="en-GB" sz="1800" b="0" i="1" dirty="0">
                <a:solidFill>
                  <a:srgbClr val="222222"/>
                </a:solidFill>
                <a:effectLst/>
                <a:highlight>
                  <a:srgbClr val="FFFFFF"/>
                </a:highlight>
                <a:latin typeface="Arial" panose="020B0604020202020204" pitchFamily="34" charset="0"/>
                <a:ea typeface="Calibri" panose="020F0502020204030204" pitchFamily="34" charset="0"/>
              </a:rPr>
              <a:t>Laura creates a nice ‘echo’ effect using repeating the same adverb. </a:t>
            </a:r>
          </a:p>
          <a:p>
            <a:r>
              <a:rPr lang="en-GB" sz="1800" b="0" dirty="0">
                <a:solidFill>
                  <a:srgbClr val="222222"/>
                </a:solidFill>
                <a:effectLst/>
                <a:highlight>
                  <a:srgbClr val="FFFFFF"/>
                </a:highlight>
                <a:latin typeface="Arial" panose="020B0604020202020204" pitchFamily="34" charset="0"/>
                <a:ea typeface="Calibri" panose="020F0502020204030204" pitchFamily="34" charset="0"/>
              </a:rPr>
              <a:t>3. I think good teachers [are] </a:t>
            </a:r>
            <a:r>
              <a:rPr lang="en-GB" sz="1800" b="0" dirty="0">
                <a:solidFill>
                  <a:srgbClr val="222222"/>
                </a:solidFill>
                <a:effectLst/>
                <a:latin typeface="Arial" panose="020B0604020202020204" pitchFamily="34" charset="0"/>
                <a:ea typeface="Calibri" panose="020F0502020204030204" pitchFamily="34" charset="0"/>
              </a:rPr>
              <a:t>aware  ... how peo</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ple are feeling – if someone you know who's </a:t>
            </a:r>
            <a:r>
              <a:rPr lang="en-GB" sz="1800" dirty="0">
                <a:solidFill>
                  <a:srgbClr val="222222"/>
                </a:solidFill>
                <a:effectLst/>
                <a:highlight>
                  <a:srgbClr val="FFFFFF"/>
                </a:highlight>
                <a:latin typeface="Arial" panose="020B0604020202020204" pitchFamily="34" charset="0"/>
                <a:ea typeface="Calibri" panose="020F0502020204030204" pitchFamily="34" charset="0"/>
              </a:rPr>
              <a:t>normally</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a bit</a:t>
            </a:r>
            <a:r>
              <a:rPr lang="en-GB" sz="1800" b="0" dirty="0">
                <a:solidFill>
                  <a:srgbClr val="222222"/>
                </a:solidFill>
                <a:effectLst/>
                <a:latin typeface="Arial" panose="020B0604020202020204" pitchFamily="34" charset="0"/>
                <a:ea typeface="Calibri" panose="020F0502020204030204" pitchFamily="34" charset="0"/>
              </a:rPr>
              <a:t> chatty h</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as gone a bit quiet.</a:t>
            </a:r>
          </a:p>
          <a:p>
            <a:endParaRPr lang="en-GB" sz="1800" b="0" i="1" dirty="0">
              <a:solidFill>
                <a:srgbClr val="222222"/>
              </a:solidFill>
              <a:effectLst/>
              <a:highlight>
                <a:srgbClr val="FFFFFF"/>
              </a:highlight>
              <a:latin typeface="Arial" panose="020B0604020202020204" pitchFamily="34" charset="0"/>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208823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9" y="1296000"/>
            <a:ext cx="8834203" cy="4716000"/>
          </a:xfrm>
        </p:spPr>
        <p:txBody>
          <a:bodyPr/>
          <a:lstStyle/>
          <a:p>
            <a:r>
              <a:rPr lang="en-GB" dirty="0"/>
              <a:t>Questions about Adverbs </a:t>
            </a:r>
          </a:p>
          <a:p>
            <a:pPr marL="457200" indent="-457200">
              <a:buFont typeface="+mj-lt"/>
              <a:buAutoNum type="arabicPeriod"/>
            </a:pPr>
            <a:r>
              <a:rPr lang="en-GB" sz="1800" b="0" dirty="0">
                <a:solidFill>
                  <a:srgbClr val="222222"/>
                </a:solidFill>
                <a:effectLst/>
                <a:latin typeface="Arial" panose="020B0604020202020204" pitchFamily="34" charset="0"/>
                <a:ea typeface="Calibri" panose="020F0502020204030204" pitchFamily="34" charset="0"/>
              </a:rPr>
              <a:t>“There was an issue with one of our other teachers who is qualified but not </a:t>
            </a:r>
            <a:r>
              <a:rPr lang="en-GB" sz="1800" dirty="0">
                <a:solidFill>
                  <a:srgbClr val="222222"/>
                </a:solidFill>
                <a:effectLst/>
                <a:latin typeface="Arial" panose="020B0604020202020204" pitchFamily="34" charset="0"/>
                <a:ea typeface="Calibri" panose="020F0502020204030204" pitchFamily="34" charset="0"/>
              </a:rPr>
              <a:t>terribly</a:t>
            </a:r>
            <a:r>
              <a:rPr lang="en-GB" sz="1800" b="0" dirty="0">
                <a:solidFill>
                  <a:srgbClr val="222222"/>
                </a:solidFill>
                <a:effectLst/>
                <a:latin typeface="Arial" panose="020B0604020202020204" pitchFamily="34" charset="0"/>
                <a:ea typeface="Calibri" panose="020F0502020204030204" pitchFamily="34" charset="0"/>
              </a:rPr>
              <a:t> experienced.” </a:t>
            </a:r>
            <a:r>
              <a:rPr lang="en-GB" sz="1800" b="0" i="1" dirty="0">
                <a:solidFill>
                  <a:srgbClr val="222222"/>
                </a:solidFill>
                <a:effectLst/>
                <a:latin typeface="Arial" panose="020B0604020202020204" pitchFamily="34" charset="0"/>
                <a:ea typeface="Calibri" panose="020F0502020204030204" pitchFamily="34" charset="0"/>
              </a:rPr>
              <a:t>Is ‘terribly’ a negative word here? If not, why is it used?</a:t>
            </a:r>
            <a:endParaRPr lang="en-GB" sz="1800" b="0" dirty="0">
              <a:solidFill>
                <a:srgbClr val="222222"/>
              </a:solidFill>
              <a:latin typeface="Arial" panose="020B0604020202020204" pitchFamily="34" charset="0"/>
              <a:ea typeface="Calibri" panose="020F0502020204030204" pitchFamily="34" charset="0"/>
            </a:endParaRPr>
          </a:p>
          <a:p>
            <a:pPr marL="457200" indent="-457200">
              <a:buFont typeface="+mj-lt"/>
              <a:buAutoNum type="arabicPeriod"/>
            </a:pPr>
            <a:r>
              <a:rPr lang="en-GB" sz="1800" b="0" dirty="0">
                <a:solidFill>
                  <a:srgbClr val="222222"/>
                </a:solidFill>
                <a:effectLst/>
                <a:latin typeface="Arial" panose="020B0604020202020204" pitchFamily="34" charset="0"/>
                <a:ea typeface="Calibri" panose="020F0502020204030204" pitchFamily="34" charset="0"/>
              </a:rPr>
              <a:t>“After the Ukrainian conflict had quite </a:t>
            </a:r>
            <a:r>
              <a:rPr lang="en-GB" sz="1800" dirty="0">
                <a:solidFill>
                  <a:srgbClr val="222222"/>
                </a:solidFill>
                <a:effectLst/>
                <a:latin typeface="Arial" panose="020B0604020202020204" pitchFamily="34" charset="0"/>
                <a:ea typeface="Calibri" panose="020F0502020204030204" pitchFamily="34" charset="0"/>
              </a:rPr>
              <a:t>recently</a:t>
            </a:r>
            <a:r>
              <a:rPr lang="en-GB" sz="1800" b="0" dirty="0">
                <a:solidFill>
                  <a:srgbClr val="222222"/>
                </a:solidFill>
                <a:effectLst/>
                <a:latin typeface="Arial" panose="020B0604020202020204" pitchFamily="34" charset="0"/>
                <a:ea typeface="Calibri" panose="020F0502020204030204" pitchFamily="34" charset="0"/>
              </a:rPr>
              <a:t> broken out.” </a:t>
            </a:r>
            <a:r>
              <a:rPr lang="en-GB" sz="1800" b="0" i="1" dirty="0">
                <a:solidFill>
                  <a:srgbClr val="222222"/>
                </a:solidFill>
                <a:latin typeface="Arial" panose="020B0604020202020204" pitchFamily="34" charset="0"/>
                <a:ea typeface="Calibri" panose="020F0502020204030204" pitchFamily="34" charset="0"/>
              </a:rPr>
              <a:t>What, grammatically, is happening to the adverb ‘recently’ in this sentence? </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 A</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re you an</a:t>
            </a:r>
            <a:r>
              <a:rPr lang="en-GB" sz="1800" b="0" dirty="0">
                <a:solidFill>
                  <a:srgbClr val="222222"/>
                </a:solidFill>
                <a:effectLst/>
                <a:latin typeface="Arial" panose="020B0604020202020204" pitchFamily="34" charset="0"/>
                <a:ea typeface="Calibri" panose="020F0502020204030204" pitchFamily="34" charset="0"/>
              </a:rPr>
              <a:t> </a:t>
            </a:r>
            <a:r>
              <a:rPr lang="en-GB" sz="1800" dirty="0">
                <a:solidFill>
                  <a:srgbClr val="222222"/>
                </a:solidFill>
                <a:effectLst/>
                <a:latin typeface="Arial" panose="020B0604020202020204" pitchFamily="34" charset="0"/>
                <a:ea typeface="Calibri" panose="020F0502020204030204" pitchFamily="34" charset="0"/>
              </a:rPr>
              <a:t>early</a:t>
            </a:r>
            <a:r>
              <a:rPr lang="en-GB" sz="1800" b="0" dirty="0">
                <a:solidFill>
                  <a:srgbClr val="222222"/>
                </a:solidFill>
                <a:effectLst/>
                <a:latin typeface="Arial" panose="020B0604020202020204" pitchFamily="34" charset="0"/>
                <a:ea typeface="Calibri" panose="020F0502020204030204" pitchFamily="34" charset="0"/>
              </a:rPr>
              <a:t> bird or a night owl …” </a:t>
            </a:r>
            <a:r>
              <a:rPr lang="en-GB" sz="1800" b="0" i="1" dirty="0">
                <a:solidFill>
                  <a:srgbClr val="222222"/>
                </a:solidFill>
                <a:effectLst/>
                <a:latin typeface="Arial" panose="020B0604020202020204" pitchFamily="34" charset="0"/>
                <a:ea typeface="Calibri" panose="020F0502020204030204" pitchFamily="34" charset="0"/>
              </a:rPr>
              <a:t>Ending in –</a:t>
            </a:r>
            <a:r>
              <a:rPr lang="en-GB" sz="1800" b="0" i="1" dirty="0" err="1">
                <a:solidFill>
                  <a:srgbClr val="222222"/>
                </a:solidFill>
                <a:effectLst/>
                <a:latin typeface="Arial" panose="020B0604020202020204" pitchFamily="34" charset="0"/>
                <a:ea typeface="Calibri" panose="020F0502020204030204" pitchFamily="34" charset="0"/>
              </a:rPr>
              <a:t>ly</a:t>
            </a:r>
            <a:r>
              <a:rPr lang="en-GB" sz="1800" b="0" i="1" dirty="0">
                <a:solidFill>
                  <a:srgbClr val="222222"/>
                </a:solidFill>
                <a:effectLst/>
                <a:latin typeface="Arial" panose="020B0604020202020204" pitchFamily="34" charset="0"/>
                <a:ea typeface="Calibri" panose="020F0502020204030204" pitchFamily="34" charset="0"/>
              </a:rPr>
              <a:t>, ‘early’ looks like an adverb, but is actually an adjective. Do you know any other adjectives like this? </a:t>
            </a:r>
            <a:endParaRPr lang="en-GB" sz="1800" b="0" i="1" strike="noStrike" dirty="0">
              <a:solidFill>
                <a:srgbClr val="000000"/>
              </a:solidFill>
              <a:effectLst/>
            </a:endParaRPr>
          </a:p>
          <a:p>
            <a:pPr marL="457200" indent="-457200">
              <a:buFont typeface="+mj-lt"/>
              <a:buAutoNum type="arabicPeriod"/>
            </a:pPr>
            <a:endParaRPr lang="en-GB" sz="1800" b="0" dirty="0">
              <a:solidFill>
                <a:srgbClr val="222222"/>
              </a:solidFill>
              <a:effectLst/>
              <a:highlight>
                <a:srgbClr val="FFFFFF"/>
              </a:highlight>
              <a:latin typeface="Arial" panose="020B0604020202020204" pitchFamily="34" charset="0"/>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56536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3. Language task</a:t>
            </a:r>
          </a:p>
        </p:txBody>
      </p:sp>
    </p:spTree>
    <p:extLst>
      <p:ext uri="{BB962C8B-B14F-4D97-AF65-F5344CB8AC3E}">
        <p14:creationId xmlns:p14="http://schemas.microsoft.com/office/powerpoint/2010/main" val="17104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Synonyms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What is a synonym? What are the similarities and differences of the following pairs of words?</a:t>
            </a:r>
          </a:p>
          <a:p>
            <a:pPr marL="457200" indent="-457200">
              <a:buFont typeface="+mj-lt"/>
              <a:buAutoNum type="arabicPeriod"/>
            </a:pPr>
            <a:r>
              <a:rPr lang="en-GB" sz="1800" dirty="0">
                <a:solidFill>
                  <a:srgbClr val="000000"/>
                </a:solidFill>
              </a:rPr>
              <a:t>Refugees / asylum seekers</a:t>
            </a:r>
          </a:p>
          <a:p>
            <a:pPr marL="457200" indent="-457200">
              <a:buFont typeface="+mj-lt"/>
              <a:buAutoNum type="arabicPeriod"/>
            </a:pPr>
            <a:r>
              <a:rPr lang="en-GB" sz="1800" dirty="0">
                <a:solidFill>
                  <a:srgbClr val="000000"/>
                </a:solidFill>
              </a:rPr>
              <a:t>Clients</a:t>
            </a:r>
            <a:r>
              <a:rPr lang="en-GB" sz="1800" b="0" dirty="0">
                <a:solidFill>
                  <a:srgbClr val="000000"/>
                </a:solidFill>
              </a:rPr>
              <a:t> / customers</a:t>
            </a:r>
          </a:p>
          <a:p>
            <a:pPr marL="457200" indent="-457200">
              <a:buFont typeface="+mj-lt"/>
              <a:buAutoNum type="arabicPeriod"/>
            </a:pPr>
            <a:r>
              <a:rPr lang="en-GB" sz="1800" dirty="0">
                <a:solidFill>
                  <a:srgbClr val="000000"/>
                </a:solidFill>
              </a:rPr>
              <a:t>Not always very strong</a:t>
            </a:r>
            <a:r>
              <a:rPr lang="en-GB" sz="1800" b="0" dirty="0">
                <a:solidFill>
                  <a:srgbClr val="000000"/>
                </a:solidFill>
              </a:rPr>
              <a:t> / poor </a:t>
            </a:r>
          </a:p>
          <a:p>
            <a:pPr marL="457200" indent="-457200">
              <a:buFont typeface="+mj-lt"/>
              <a:buAutoNum type="arabicPeriod"/>
            </a:pPr>
            <a:r>
              <a:rPr lang="en-GB" sz="1800" dirty="0">
                <a:solidFill>
                  <a:srgbClr val="000000"/>
                </a:solidFill>
              </a:rPr>
              <a:t>Volunteer</a:t>
            </a:r>
            <a:r>
              <a:rPr lang="en-GB" sz="1800" b="0" dirty="0">
                <a:solidFill>
                  <a:srgbClr val="000000"/>
                </a:solidFill>
              </a:rPr>
              <a:t> / unpaid </a:t>
            </a:r>
          </a:p>
          <a:p>
            <a:pPr marL="457200" indent="-457200">
              <a:buFont typeface="+mj-lt"/>
              <a:buAutoNum type="arabicPeriod"/>
            </a:pPr>
            <a:r>
              <a:rPr lang="en-GB" sz="1800" dirty="0">
                <a:solidFill>
                  <a:srgbClr val="000000"/>
                </a:solidFill>
              </a:rPr>
              <a:t>Multicultural</a:t>
            </a:r>
            <a:r>
              <a:rPr lang="en-GB" sz="1800" b="0" dirty="0">
                <a:solidFill>
                  <a:srgbClr val="000000"/>
                </a:solidFill>
              </a:rPr>
              <a:t> / mixed </a:t>
            </a:r>
          </a:p>
          <a:p>
            <a:pPr marL="457200" indent="-457200">
              <a:buFont typeface="+mj-lt"/>
              <a:buAutoNum type="arabicPeriod"/>
            </a:pPr>
            <a:r>
              <a:rPr lang="en-GB" sz="1800" dirty="0">
                <a:solidFill>
                  <a:srgbClr val="000000"/>
                </a:solidFill>
              </a:rPr>
              <a:t>Lexis</a:t>
            </a:r>
            <a:r>
              <a:rPr lang="en-GB" sz="1800" b="0" dirty="0">
                <a:solidFill>
                  <a:srgbClr val="000000"/>
                </a:solidFill>
              </a:rPr>
              <a:t> / vocabulary </a:t>
            </a:r>
          </a:p>
          <a:p>
            <a:pPr marL="457200" indent="-457200">
              <a:buFont typeface="+mj-lt"/>
              <a:buAutoNum type="arabicPeriod"/>
            </a:pPr>
            <a:r>
              <a:rPr lang="en-GB" sz="1800" dirty="0">
                <a:solidFill>
                  <a:srgbClr val="000000"/>
                </a:solidFill>
              </a:rPr>
              <a:t>Chatty</a:t>
            </a:r>
            <a:r>
              <a:rPr lang="en-GB" sz="1800" b="0" dirty="0">
                <a:solidFill>
                  <a:srgbClr val="000000"/>
                </a:solidFill>
              </a:rPr>
              <a:t> / talkative </a:t>
            </a:r>
          </a:p>
          <a:p>
            <a:pPr marL="457200" indent="-457200">
              <a:buFont typeface="+mj-lt"/>
              <a:buAutoNum type="arabicPeriod"/>
            </a:pPr>
            <a:r>
              <a:rPr lang="en-GB" sz="1800" dirty="0">
                <a:solidFill>
                  <a:srgbClr val="000000"/>
                </a:solidFill>
              </a:rPr>
              <a:t>Conflict</a:t>
            </a:r>
            <a:r>
              <a:rPr lang="en-GB" sz="1800" b="0" dirty="0">
                <a:solidFill>
                  <a:srgbClr val="000000"/>
                </a:solidFill>
              </a:rPr>
              <a:t> / war </a:t>
            </a: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939007607"/>
      </p:ext>
    </p:extLst>
  </p:cSld>
  <p:clrMapOvr>
    <a:masterClrMapping/>
  </p:clrMapOvr>
</p:sld>
</file>

<file path=ppt/theme/theme1.xml><?xml version="1.0" encoding="utf-8"?>
<a:theme xmlns:a="http://schemas.openxmlformats.org/drawingml/2006/main" name="Cover - white">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0D9960F1-7DC7-E34F-9FD5-F3017CAA18F0}"/>
    </a:ext>
  </a:extLst>
</a:theme>
</file>

<file path=ppt/theme/theme2.xml><?xml version="1.0" encoding="utf-8"?>
<a:theme xmlns:a="http://schemas.openxmlformats.org/drawingml/2006/main" name="Cover - indigo">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4F39A615-6AAA-E24A-8338-2FC3678340B1}"/>
    </a:ext>
  </a:extLst>
</a:theme>
</file>

<file path=ppt/theme/theme3.xml><?xml version="1.0" encoding="utf-8"?>
<a:theme xmlns:a="http://schemas.openxmlformats.org/drawingml/2006/main" name="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AF179B3-711B-894E-9881-19894B6A5AC2}"/>
    </a:ext>
  </a:extLst>
</a:theme>
</file>

<file path=ppt/theme/theme4.xml><?xml version="1.0" encoding="utf-8"?>
<a:theme xmlns:a="http://schemas.openxmlformats.org/drawingml/2006/main" name="1_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BAFCED1-AFD1-A24C-874E-6F2E199A4020}"/>
    </a:ext>
  </a:extLst>
</a:theme>
</file>

<file path=ppt/theme/theme5.xml><?xml version="1.0" encoding="utf-8"?>
<a:theme xmlns:a="http://schemas.openxmlformats.org/drawingml/2006/main" name="British Council blank">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E6E3A005-8261-9945-A4F1-A008696EA67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 - white</Template>
  <TotalTime>0</TotalTime>
  <Words>1807</Words>
  <Application>Microsoft Office PowerPoint</Application>
  <PresentationFormat>Widescreen</PresentationFormat>
  <Paragraphs>101</Paragraphs>
  <Slides>15</Slides>
  <Notes>10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British Council Sans</vt:lpstr>
      <vt:lpstr>Wingdings</vt:lpstr>
      <vt:lpstr>Arial</vt:lpstr>
      <vt:lpstr>British Council Sans Headline</vt:lpstr>
      <vt:lpstr>Calibri</vt:lpstr>
      <vt:lpstr>Cover - white</vt:lpstr>
      <vt:lpstr>Cover - indigo</vt:lpstr>
      <vt:lpstr>British Council</vt:lpstr>
      <vt:lpstr>1_British Council</vt:lpstr>
      <vt:lpstr>British Council blank</vt:lpstr>
      <vt:lpstr>Difficult and taboo subjects </vt:lpstr>
      <vt:lpstr>1. Speaking Task</vt:lpstr>
      <vt:lpstr>1. Speaking task</vt:lpstr>
      <vt:lpstr>2. Grammar task</vt:lpstr>
      <vt:lpstr>2. Grammar task</vt:lpstr>
      <vt:lpstr>2. Grammar task</vt:lpstr>
      <vt:lpstr>2. Grammar task</vt:lpstr>
      <vt:lpstr>3. Language task</vt:lpstr>
      <vt:lpstr>Synonyms  </vt:lpstr>
      <vt:lpstr>Synonyms  </vt:lpstr>
      <vt:lpstr>Synonyms  </vt:lpstr>
      <vt:lpstr>4. Listening task</vt:lpstr>
      <vt:lpstr>Listen to the following extract from the podcast, and answer these questions.</vt:lpstr>
      <vt:lpstr>PowerPoint Presentation</vt:lpstr>
      <vt:lpstr>Difficult and taboo subjects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 Braddock</dc:creator>
  <cp:keywords/>
  <dc:description/>
  <cp:lastModifiedBy>Chris Sowton</cp:lastModifiedBy>
  <cp:revision>21</cp:revision>
  <cp:lastPrinted>2019-09-18T09:30:23Z</cp:lastPrinted>
  <dcterms:created xsi:type="dcterms:W3CDTF">2022-11-28T14:09:03Z</dcterms:created>
  <dcterms:modified xsi:type="dcterms:W3CDTF">2023-01-06T18:12:35Z</dcterms:modified>
  <cp:category/>
</cp:coreProperties>
</file>