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9" r:id="rId1"/>
    <p:sldMasterId id="2147483754" r:id="rId2"/>
    <p:sldMasterId id="2147483660" r:id="rId3"/>
    <p:sldMasterId id="2147483759" r:id="rId4"/>
    <p:sldMasterId id="2147483700" r:id="rId5"/>
  </p:sldMasterIdLst>
  <p:notesMasterIdLst>
    <p:notesMasterId r:id="rId21"/>
  </p:notesMasterIdLst>
  <p:handoutMasterIdLst>
    <p:handoutMasterId r:id="rId22"/>
  </p:handoutMasterIdLst>
  <p:sldIdLst>
    <p:sldId id="305" r:id="rId6"/>
    <p:sldId id="304" r:id="rId7"/>
    <p:sldId id="282" r:id="rId8"/>
    <p:sldId id="309" r:id="rId9"/>
    <p:sldId id="308" r:id="rId10"/>
    <p:sldId id="306" r:id="rId11"/>
    <p:sldId id="310" r:id="rId12"/>
    <p:sldId id="307" r:id="rId13"/>
    <p:sldId id="311" r:id="rId14"/>
    <p:sldId id="312" r:id="rId15"/>
    <p:sldId id="313" r:id="rId16"/>
    <p:sldId id="314" r:id="rId17"/>
    <p:sldId id="315" r:id="rId18"/>
    <p:sldId id="316" r:id="rId19"/>
    <p:sldId id="303" r:id="rId20"/>
  </p:sldIdLst>
  <p:sldSz cx="12192000" cy="6858000"/>
  <p:notesSz cx="6858000" cy="9144000"/>
  <p:embeddedFontLst>
    <p:embeddedFont>
      <p:font typeface="British Council Sans" panose="020B0504020202020204" pitchFamily="34" charset="0"/>
      <p:regular r:id="rId23"/>
      <p:bold r:id="rId24"/>
      <p:italic r:id="rId25"/>
      <p:boldItalic r:id="rId26"/>
    </p:embeddedFont>
    <p:embeddedFont>
      <p:font typeface="British Council Sans Headline" panose="020B0504020202020204" pitchFamily="34"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Royle" initials="GR" lastIdx="31" clrIdx="0">
    <p:extLst>
      <p:ext uri="{19B8F6BF-5375-455C-9EA6-DF929625EA0E}">
        <p15:presenceInfo xmlns:p15="http://schemas.microsoft.com/office/powerpoint/2012/main" userId="6f799235006a86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D7"/>
    <a:srgbClr val="920061"/>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EB913-EC78-4007-81FE-004B42F2A06E}" v="6" dt="2022-12-02T14:17:13.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2925" autoAdjust="0"/>
  </p:normalViewPr>
  <p:slideViewPr>
    <p:cSldViewPr snapToGrid="0" snapToObjects="1">
      <p:cViewPr varScale="1">
        <p:scale>
          <a:sx n="119" d="100"/>
          <a:sy n="119" d="100"/>
        </p:scale>
        <p:origin x="1144"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6" d="100"/>
          <a:sy n="96" d="100"/>
        </p:scale>
        <p:origin x="248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A7BA6-C638-465B-9AAD-85D10B1E07AD}" type="datetimeFigureOut">
              <a:rPr lang="en-GB" smtClean="0"/>
              <a:t>13/12/2022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C142D4-5647-4A56-9986-C5881B7B5362}" type="slidenum">
              <a:rPr lang="en-GB" smtClean="0"/>
              <a:t>‹#›</a:t>
            </a:fld>
            <a:endParaRPr lang="en-GB"/>
          </a:p>
        </p:txBody>
      </p:sp>
    </p:spTree>
    <p:extLst>
      <p:ext uri="{BB962C8B-B14F-4D97-AF65-F5344CB8AC3E}">
        <p14:creationId xmlns:p14="http://schemas.microsoft.com/office/powerpoint/2010/main" val="19692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303045-9E18-4723-8DEC-FFCFCD854557}" type="datetimeFigureOut">
              <a:rPr lang="en-GB" smtClean="0"/>
              <a:t>13/12/2022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C7F705-F937-46CB-A48B-0D9E19179A36}" type="slidenum">
              <a:rPr lang="en-GB" smtClean="0"/>
              <a:t>‹#›</a:t>
            </a:fld>
            <a:endParaRPr lang="en-GB"/>
          </a:p>
        </p:txBody>
      </p:sp>
    </p:spTree>
    <p:extLst>
      <p:ext uri="{BB962C8B-B14F-4D97-AF65-F5344CB8AC3E}">
        <p14:creationId xmlns:p14="http://schemas.microsoft.com/office/powerpoint/2010/main" val="1292058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You are invited to use, adapt and change, which is why these slides are fully editable.</a:t>
            </a:r>
          </a:p>
        </p:txBody>
      </p:sp>
      <p:sp>
        <p:nvSpPr>
          <p:cNvPr id="4" name="Slide Number Placeholder 3"/>
          <p:cNvSpPr>
            <a:spLocks noGrp="1"/>
          </p:cNvSpPr>
          <p:nvPr>
            <p:ph type="sldNum" sz="quarter" idx="5"/>
          </p:nvPr>
        </p:nvSpPr>
        <p:spPr/>
        <p:txBody>
          <a:bodyPr/>
          <a:lstStyle/>
          <a:p>
            <a:fld id="{A5C7F705-F937-46CB-A48B-0D9E19179A36}" type="slidenum">
              <a:rPr lang="en-GB" smtClean="0"/>
              <a:t>1</a:t>
            </a:fld>
            <a:endParaRPr lang="en-GB"/>
          </a:p>
        </p:txBody>
      </p:sp>
    </p:spTree>
    <p:extLst>
      <p:ext uri="{BB962C8B-B14F-4D97-AF65-F5344CB8AC3E}">
        <p14:creationId xmlns:p14="http://schemas.microsoft.com/office/powerpoint/2010/main" val="2127153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Here is a transcript of the excerpt, if useful.</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15</a:t>
            </a:fld>
            <a:endParaRPr lang="en-GB"/>
          </a:p>
        </p:txBody>
      </p:sp>
    </p:spTree>
    <p:extLst>
      <p:ext uri="{BB962C8B-B14F-4D97-AF65-F5344CB8AC3E}">
        <p14:creationId xmlns:p14="http://schemas.microsoft.com/office/powerpoint/2010/main" val="179517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Here is a few suggested questions about football which you could ask students to discuss. The ones you choose will depend on the language level of your class, and also what they already know about football.</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3</a:t>
            </a:fld>
            <a:endParaRPr lang="en-GB"/>
          </a:p>
        </p:txBody>
      </p:sp>
    </p:spTree>
    <p:extLst>
      <p:ext uri="{BB962C8B-B14F-4D97-AF65-F5344CB8AC3E}">
        <p14:creationId xmlns:p14="http://schemas.microsoft.com/office/powerpoint/2010/main" val="162665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90 minutes; 2. It is estimated that around 250 million people play football worldwide; 3. 1937, on the BBC; 4. 3 seconds!; 5. Brazil (5 times); 6. USA; 7. Soccer; 8. 198 million pounds (222 million Euros) – when Neymar moved from Barcelona to Paris Saint Germain</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6</a:t>
            </a:fld>
            <a:endParaRPr lang="en-GB"/>
          </a:p>
        </p:txBody>
      </p:sp>
    </p:spTree>
    <p:extLst>
      <p:ext uri="{BB962C8B-B14F-4D97-AF65-F5344CB8AC3E}">
        <p14:creationId xmlns:p14="http://schemas.microsoft.com/office/powerpoint/2010/main" val="1359194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These are all common football phrases which use an infinitive. </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8</a:t>
            </a:fld>
            <a:endParaRPr lang="en-GB"/>
          </a:p>
        </p:txBody>
      </p:sp>
    </p:spTree>
    <p:extLst>
      <p:ext uri="{BB962C8B-B14F-4D97-AF65-F5344CB8AC3E}">
        <p14:creationId xmlns:p14="http://schemas.microsoft.com/office/powerpoint/2010/main" val="315377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All these phrases can be found at https://languagecaster.com/football-language-glossary/. Students can also check their understanding there.</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9</a:t>
            </a:fld>
            <a:endParaRPr lang="en-GB"/>
          </a:p>
        </p:txBody>
      </p:sp>
    </p:spTree>
    <p:extLst>
      <p:ext uri="{BB962C8B-B14F-4D97-AF65-F5344CB8AC3E}">
        <p14:creationId xmlns:p14="http://schemas.microsoft.com/office/powerpoint/2010/main" val="426748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The conversation will ideally be done in pairs, but could also be done in small groups. </a:t>
            </a:r>
          </a:p>
          <a:p>
            <a:pPr marL="171450" indent="-171450">
              <a:buFont typeface="Wingdings" panose="05000000000000000000" pitchFamily="2" charset="2"/>
              <a:buChar char="§"/>
            </a:pPr>
            <a:r>
              <a:rPr lang="en-GB" dirty="0"/>
              <a:t>To make it more fun, you could ask your students to do a role play. They can pretend they are doing a post-match interview – one person is a player, one person is the interviewer / journalist. </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10</a:t>
            </a:fld>
            <a:endParaRPr lang="en-GB"/>
          </a:p>
        </p:txBody>
      </p:sp>
    </p:spTree>
    <p:extLst>
      <p:ext uri="{BB962C8B-B14F-4D97-AF65-F5344CB8AC3E}">
        <p14:creationId xmlns:p14="http://schemas.microsoft.com/office/powerpoint/2010/main" val="3092819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GB" dirty="0"/>
              <a:t>At first, ask students if they know what the phrase means.</a:t>
            </a:r>
          </a:p>
          <a:p>
            <a:pPr marL="171450" indent="-171450">
              <a:buFont typeface="Wingdings" panose="05000000000000000000" pitchFamily="2" charset="2"/>
              <a:buChar char="§"/>
            </a:pPr>
            <a:r>
              <a:rPr lang="en-GB" dirty="0"/>
              <a:t>Present the three pictures, which are items that commonly come in dozens (12s) – doughnuts, eggs, roses </a:t>
            </a:r>
          </a:p>
          <a:p>
            <a:pPr marL="171450" indent="-171450">
              <a:buFont typeface="Wingdings" panose="05000000000000000000" pitchFamily="2" charset="2"/>
              <a:buChar char="§"/>
            </a:pPr>
            <a:r>
              <a:rPr lang="en-GB" dirty="0"/>
              <a:t>Present the next slide to show what half a dozen is (= 6)</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12</a:t>
            </a:fld>
            <a:endParaRPr lang="en-GB"/>
          </a:p>
        </p:txBody>
      </p:sp>
    </p:spTree>
    <p:extLst>
      <p:ext uri="{BB962C8B-B14F-4D97-AF65-F5344CB8AC3E}">
        <p14:creationId xmlns:p14="http://schemas.microsoft.com/office/powerpoint/2010/main" val="410497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Check students’ understanding of the phrase (= the situation is very equal, it’s hard to differentiate between two things). </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13</a:t>
            </a:fld>
            <a:endParaRPr lang="en-GB"/>
          </a:p>
        </p:txBody>
      </p:sp>
    </p:spTree>
    <p:extLst>
      <p:ext uri="{BB962C8B-B14F-4D97-AF65-F5344CB8AC3E}">
        <p14:creationId xmlns:p14="http://schemas.microsoft.com/office/powerpoint/2010/main" val="83062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This section begins at 25:09 of the podcast.</a:t>
            </a:r>
          </a:p>
          <a:p>
            <a:endParaRPr lang="en-GB" dirty="0"/>
          </a:p>
        </p:txBody>
      </p:sp>
      <p:sp>
        <p:nvSpPr>
          <p:cNvPr id="4" name="Slide Number Placeholder 3"/>
          <p:cNvSpPr>
            <a:spLocks noGrp="1"/>
          </p:cNvSpPr>
          <p:nvPr>
            <p:ph type="sldNum" sz="quarter" idx="5"/>
          </p:nvPr>
        </p:nvSpPr>
        <p:spPr/>
        <p:txBody>
          <a:bodyPr/>
          <a:lstStyle/>
          <a:p>
            <a:fld id="{A5C7F705-F937-46CB-A48B-0D9E19179A36}" type="slidenum">
              <a:rPr lang="en-GB" smtClean="0"/>
              <a:t>14</a:t>
            </a:fld>
            <a:endParaRPr lang="en-GB"/>
          </a:p>
        </p:txBody>
      </p:sp>
    </p:spTree>
    <p:extLst>
      <p:ext uri="{BB962C8B-B14F-4D97-AF65-F5344CB8AC3E}">
        <p14:creationId xmlns:p14="http://schemas.microsoft.com/office/powerpoint/2010/main" val="1022994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14" name="British Council Logo">
            <a:extLst>
              <a:ext uri="{FF2B5EF4-FFF2-40B4-BE49-F238E27FC236}">
                <a16:creationId xmlns:a16="http://schemas.microsoft.com/office/drawing/2014/main" id="{5DDEF12C-7487-864E-958F-4B2E3D93029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60500" cy="4191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bg2"/>
                </a:solidFill>
              </a:defRPr>
            </a:lvl1pPr>
          </a:lstStyle>
          <a:p>
            <a:pPr lvl="0"/>
            <a:r>
              <a:rPr lang="en-GB"/>
              <a:t>Click to edit Master text styles</a:t>
            </a:r>
          </a:p>
        </p:txBody>
      </p:sp>
    </p:spTree>
    <p:extLst>
      <p:ext uri="{BB962C8B-B14F-4D97-AF65-F5344CB8AC3E}">
        <p14:creationId xmlns:p14="http://schemas.microsoft.com/office/powerpoint/2010/main" val="325095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63401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46400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145465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74674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026877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1991025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06008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516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 whit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bg2"/>
                </a:solidFill>
              </a:defRPr>
            </a:lvl1pPr>
          </a:lstStyle>
          <a:p>
            <a:r>
              <a:rPr lang="en-GB"/>
              <a:t>Click to edit Master title style</a:t>
            </a:r>
            <a:endParaRPr lang="en-US" dirty="0"/>
          </a:p>
        </p:txBody>
      </p:sp>
    </p:spTree>
    <p:extLst>
      <p:ext uri="{BB962C8B-B14F-4D97-AF65-F5344CB8AC3E}">
        <p14:creationId xmlns:p14="http://schemas.microsoft.com/office/powerpoint/2010/main" val="379344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ndigo">
    <p:spTree>
      <p:nvGrpSpPr>
        <p:cNvPr id="1" name=""/>
        <p:cNvGrpSpPr/>
        <p:nvPr/>
      </p:nvGrpSpPr>
      <p:grpSpPr>
        <a:xfrm>
          <a:off x="0" y="0"/>
          <a:ext cx="0" cy="0"/>
          <a:chOff x="0" y="0"/>
          <a:chExt cx="0" cy="0"/>
        </a:xfrm>
      </p:grpSpPr>
      <p:pic>
        <p:nvPicPr>
          <p:cNvPr id="12" name="British Council Logo">
            <a:extLst>
              <a:ext uri="{FF2B5EF4-FFF2-40B4-BE49-F238E27FC236}">
                <a16:creationId xmlns:a16="http://schemas.microsoft.com/office/drawing/2014/main" id="{68B4A97B-8C6F-A742-9B60-1B6AE71A141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48000" y="504000"/>
            <a:ext cx="1485900" cy="431800"/>
          </a:xfrm>
          <a:prstGeom prst="rect">
            <a:avLst/>
          </a:prstGeom>
        </p:spPr>
      </p:pic>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2700000"/>
            <a:ext cx="5076000" cy="1800000"/>
          </a:xfrm>
        </p:spPr>
        <p:txBody>
          <a:bodyPr anchor="t" anchorCtr="0"/>
          <a:lstStyle>
            <a:lvl1pPr algn="l">
              <a:lnSpc>
                <a:spcPct val="100000"/>
              </a:lnSpc>
              <a:defRPr sz="4000" spc="-100" baseline="0">
                <a:solidFill>
                  <a:schemeClr val="tx1"/>
                </a:solidFill>
              </a:defRPr>
            </a:lvl1pPr>
          </a:lstStyle>
          <a:p>
            <a:r>
              <a:rPr lang="en-US" dirty="0"/>
              <a:t>Click </a:t>
            </a:r>
            <a:r>
              <a:rPr lang="en-GB" noProof="0" dirty="0"/>
              <a:t>to</a:t>
            </a:r>
            <a:r>
              <a:rPr lang="en-US" dirty="0"/>
              <a:t> edit Master title style</a:t>
            </a:r>
          </a:p>
        </p:txBody>
      </p:sp>
      <p:sp>
        <p:nvSpPr>
          <p:cNvPr id="3" name="Prog/Dept/Subject">
            <a:extLst>
              <a:ext uri="{FF2B5EF4-FFF2-40B4-BE49-F238E27FC236}">
                <a16:creationId xmlns:a16="http://schemas.microsoft.com/office/drawing/2014/main" id="{C64D2CF9-6795-E24D-90F2-E0CA778EB364}"/>
              </a:ext>
            </a:extLst>
          </p:cNvPr>
          <p:cNvSpPr>
            <a:spLocks noGrp="1"/>
          </p:cNvSpPr>
          <p:nvPr>
            <p:ph type="subTitle" idx="1"/>
          </p:nvPr>
        </p:nvSpPr>
        <p:spPr>
          <a:xfrm>
            <a:off x="648000" y="1728000"/>
            <a:ext cx="5076000" cy="720000"/>
          </a:xfrm>
        </p:spPr>
        <p:txBody>
          <a:bodyPr anchor="b"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t>
            </a:r>
            <a:r>
              <a:rPr lang="en-GB" noProof="0" dirty="0"/>
              <a:t>edit</a:t>
            </a:r>
            <a:r>
              <a:rPr lang="en-US" dirty="0"/>
              <a:t> Master subtitle style</a:t>
            </a:r>
          </a:p>
        </p:txBody>
      </p:sp>
      <p:cxnSp>
        <p:nvCxnSpPr>
          <p:cNvPr id="8" name="Dividing 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1" y="2592000"/>
            <a:ext cx="432000" cy="0"/>
          </a:xfrm>
          <a:prstGeom prst="line">
            <a:avLst/>
          </a:prstGeom>
          <a:ln w="3048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Date">
            <a:extLst>
              <a:ext uri="{FF2B5EF4-FFF2-40B4-BE49-F238E27FC236}">
                <a16:creationId xmlns:a16="http://schemas.microsoft.com/office/drawing/2014/main" id="{77DA8F83-4B3E-8A42-815F-9B018CE19511}"/>
              </a:ext>
            </a:extLst>
          </p:cNvPr>
          <p:cNvSpPr>
            <a:spLocks noGrp="1"/>
          </p:cNvSpPr>
          <p:nvPr>
            <p:ph type="body" sz="quarter" idx="13"/>
          </p:nvPr>
        </p:nvSpPr>
        <p:spPr>
          <a:xfrm>
            <a:off x="648000" y="4968000"/>
            <a:ext cx="5076000" cy="252000"/>
          </a:xfrm>
        </p:spPr>
        <p:txBody>
          <a:bodyPr anchor="b" anchorCtr="0"/>
          <a:lstStyle>
            <a:lvl1pPr>
              <a:spcBef>
                <a:spcPts val="0"/>
              </a:spcBef>
              <a:defRPr sz="1800" b="0">
                <a:solidFill>
                  <a:schemeClr val="tx1"/>
                </a:solidFill>
              </a:defRPr>
            </a:lvl1pPr>
          </a:lstStyle>
          <a:p>
            <a:pPr lvl="0"/>
            <a:r>
              <a:rPr lang="en-US" dirty="0"/>
              <a:t>Edit Master text styles</a:t>
            </a:r>
          </a:p>
        </p:txBody>
      </p:sp>
    </p:spTree>
    <p:extLst>
      <p:ext uri="{BB962C8B-B14F-4D97-AF65-F5344CB8AC3E}">
        <p14:creationId xmlns:p14="http://schemas.microsoft.com/office/powerpoint/2010/main" val="406886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indigo">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037B7A-11A2-5243-9AEE-21A4452498F0}"/>
              </a:ext>
            </a:extLst>
          </p:cNvPr>
          <p:cNvSpPr>
            <a:spLocks noGrp="1"/>
          </p:cNvSpPr>
          <p:nvPr>
            <p:ph type="ctrTitle"/>
          </p:nvPr>
        </p:nvSpPr>
        <p:spPr>
          <a:xfrm>
            <a:off x="648000" y="1728000"/>
            <a:ext cx="5076000" cy="1440000"/>
          </a:xfrm>
        </p:spPr>
        <p:txBody>
          <a:bodyPr anchor="t" anchorCtr="0"/>
          <a:lstStyle>
            <a:lvl1pPr algn="l">
              <a:lnSpc>
                <a:spcPct val="100000"/>
              </a:lnSpc>
              <a:defRPr sz="4000" spc="-100" baseline="0">
                <a:solidFill>
                  <a:schemeClr val="tx1"/>
                </a:solidFill>
              </a:defRPr>
            </a:lvl1pPr>
          </a:lstStyle>
          <a:p>
            <a:r>
              <a:rPr lang="en-GB" noProof="0" dirty="0"/>
              <a:t>Click</a:t>
            </a:r>
            <a:r>
              <a:rPr lang="en-US" dirty="0"/>
              <a:t> to edit Master title style</a:t>
            </a:r>
          </a:p>
        </p:txBody>
      </p:sp>
    </p:spTree>
    <p:extLst>
      <p:ext uri="{BB962C8B-B14F-4D97-AF65-F5344CB8AC3E}">
        <p14:creationId xmlns:p14="http://schemas.microsoft.com/office/powerpoint/2010/main" val="111207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5"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3774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a:t>
            </a:r>
            <a:r>
              <a:rPr lang="en-US" dirty="0"/>
              <a:t> to edit Master title style</a:t>
            </a:r>
          </a:p>
        </p:txBody>
      </p:sp>
      <p:sp>
        <p:nvSpPr>
          <p:cNvPr id="3" name="Text"/>
          <p:cNvSpPr>
            <a:spLocks noGrp="1"/>
          </p:cNvSpPr>
          <p:nvPr>
            <p:ph idx="1" hasCustomPrompt="1"/>
          </p:nvPr>
        </p:nvSpPr>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074470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GB" noProof="0" dirty="0"/>
              <a:t>Click to edit Master title style</a:t>
            </a:r>
          </a:p>
        </p:txBody>
      </p:sp>
      <p:sp>
        <p:nvSpPr>
          <p:cNvPr id="3" name="Text 1"/>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4" name="Text 2"/>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a:t>
            </a:r>
            <a:r>
              <a:rPr lang="en-GB" noProof="0" dirty="0"/>
              <a:t>level</a:t>
            </a:r>
          </a:p>
          <a:p>
            <a:pPr lvl="2"/>
            <a:r>
              <a:rPr lang="en-US" dirty="0"/>
              <a:t>Third 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335089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lef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a:t>
            </a:r>
            <a:r>
              <a:rPr lang="en-GB" noProof="0" dirty="0"/>
              <a:t>to</a:t>
            </a:r>
            <a:r>
              <a:rPr lang="en-US" dirty="0"/>
              <a:t> edit Master title style</a:t>
            </a:r>
          </a:p>
        </p:txBody>
      </p:sp>
      <p:sp>
        <p:nvSpPr>
          <p:cNvPr id="3" name="Text"/>
          <p:cNvSpPr>
            <a:spLocks noGrp="1"/>
          </p:cNvSpPr>
          <p:nvPr>
            <p:ph sz="half" idx="1"/>
          </p:nvPr>
        </p:nvSpPr>
        <p:spPr>
          <a:xfrm>
            <a:off x="648000" y="1512000"/>
            <a:ext cx="5328000" cy="4500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a:extLst>
              <a:ext uri="{FF2B5EF4-FFF2-40B4-BE49-F238E27FC236}">
                <a16:creationId xmlns:a16="http://schemas.microsoft.com/office/drawing/2014/main" id="{5686E00B-4C6B-434C-80C9-F98EF22F317A}"/>
              </a:ext>
            </a:extLst>
          </p:cNvPr>
          <p:cNvSpPr>
            <a:spLocks noGrp="1"/>
          </p:cNvSpPr>
          <p:nvPr>
            <p:ph type="pic" sz="quarter" idx="13"/>
          </p:nvPr>
        </p:nvSpPr>
        <p:spPr>
          <a:xfrm>
            <a:off x="6264000" y="1512002"/>
            <a:ext cx="5328000" cy="4500563"/>
          </a:xfrm>
        </p:spPr>
        <p:txBody>
          <a:bodyPr/>
          <a:lstStyle/>
          <a:p>
            <a:endParaRPr lang="en-GB" noProof="0"/>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25159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 right">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p:spPr>
        <p:txBody>
          <a:bodyPr/>
          <a:lstStyle/>
          <a:p>
            <a:r>
              <a:rPr lang="en-US" dirty="0"/>
              <a:t>Click to edit Master title style</a:t>
            </a:r>
          </a:p>
        </p:txBody>
      </p:sp>
      <p:sp>
        <p:nvSpPr>
          <p:cNvPr id="8" name="Picture">
            <a:extLst>
              <a:ext uri="{FF2B5EF4-FFF2-40B4-BE49-F238E27FC236}">
                <a16:creationId xmlns:a16="http://schemas.microsoft.com/office/drawing/2014/main" id="{FCB1FB70-6F45-E74A-AF01-AB7AE7B3B932}"/>
              </a:ext>
            </a:extLst>
          </p:cNvPr>
          <p:cNvSpPr>
            <a:spLocks noGrp="1"/>
          </p:cNvSpPr>
          <p:nvPr>
            <p:ph type="pic" sz="quarter" idx="13"/>
          </p:nvPr>
        </p:nvSpPr>
        <p:spPr>
          <a:xfrm>
            <a:off x="648000" y="1511999"/>
            <a:ext cx="5328000" cy="4500000"/>
          </a:xfrm>
        </p:spPr>
        <p:txBody>
          <a:bodyPr/>
          <a:lstStyle/>
          <a:p>
            <a:endParaRPr lang="en-GB" noProof="0"/>
          </a:p>
        </p:txBody>
      </p:sp>
      <p:sp>
        <p:nvSpPr>
          <p:cNvPr id="4" name="Text"/>
          <p:cNvSpPr>
            <a:spLocks noGrp="1"/>
          </p:cNvSpPr>
          <p:nvPr>
            <p:ph sz="half" idx="2"/>
          </p:nvPr>
        </p:nvSpPr>
        <p:spPr>
          <a:xfrm>
            <a:off x="6264000" y="1512000"/>
            <a:ext cx="5328000" cy="4500000"/>
          </a:xfrm>
        </p:spPr>
        <p:txBody>
          <a:bodyPr/>
          <a:lstStyle/>
          <a:p>
            <a:pPr lvl="0"/>
            <a:r>
              <a:rPr lang="en-US" dirty="0"/>
              <a:t>Edit Master text styles</a:t>
            </a:r>
          </a:p>
          <a:p>
            <a:pPr lvl="1"/>
            <a:r>
              <a:rPr lang="en-US" dirty="0"/>
              <a:t>Second level</a:t>
            </a:r>
          </a:p>
          <a:p>
            <a:pPr lvl="2"/>
            <a:r>
              <a:rPr lang="en-US" dirty="0"/>
              <a:t>Third </a:t>
            </a:r>
            <a:r>
              <a:rPr lang="en-GB" noProof="0" dirty="0"/>
              <a:t>level</a:t>
            </a:r>
          </a:p>
          <a:p>
            <a:pPr lvl="3"/>
            <a:r>
              <a:rPr lang="en-US" dirty="0"/>
              <a:t>Fourth level</a:t>
            </a:r>
          </a:p>
          <a:p>
            <a:pPr lvl="4"/>
            <a:r>
              <a:rPr lang="en-US" dirty="0"/>
              <a:t>Fifth level</a:t>
            </a:r>
          </a:p>
        </p:txBody>
      </p:sp>
      <p:sp>
        <p:nvSpPr>
          <p:cNvPr id="7" name="Slide Number">
            <a:extLs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GB" noProof="0" smtClean="0"/>
              <a:t>‹#›</a:t>
            </a:fld>
            <a:endParaRPr lang="en-GB" noProof="0"/>
          </a:p>
        </p:txBody>
      </p:sp>
    </p:spTree>
    <p:extLst>
      <p:ext uri="{BB962C8B-B14F-4D97-AF65-F5344CB8AC3E}">
        <p14:creationId xmlns:p14="http://schemas.microsoft.com/office/powerpoint/2010/main" val="299282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FD9A66-B80A-5D78-50EA-B3304A62D4BC}"/>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GB"/>
              <a:t>Click to edit Master title style</a:t>
            </a:r>
            <a:endParaRPr lang="en-US" dirty="0"/>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Box 4">
            <a:extLst>
              <a:ext uri="{FF2B5EF4-FFF2-40B4-BE49-F238E27FC236}">
                <a16:creationId xmlns:a16="http://schemas.microsoft.com/office/drawing/2014/main" id="{95DA6E12-F26C-C748-A08F-89BE3163B73F}"/>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bg2"/>
                </a:solidFill>
              </a:rPr>
              <a:t>www.britishcouncil.org</a:t>
            </a:r>
            <a:endParaRPr lang="en-GB" dirty="0">
              <a:solidFill>
                <a:schemeClr val="bg2"/>
              </a:solidFill>
            </a:endParaRPr>
          </a:p>
        </p:txBody>
      </p:sp>
    </p:spTree>
    <p:extLst>
      <p:ext uri="{BB962C8B-B14F-4D97-AF65-F5344CB8AC3E}">
        <p14:creationId xmlns:p14="http://schemas.microsoft.com/office/powerpoint/2010/main" val="673088132"/>
      </p:ext>
    </p:extLst>
  </p:cSld>
  <p:clrMap bg1="dk1" tx1="lt1" bg2="dk2" tx2="lt2" accent1="accent1" accent2="accent2" accent3="accent3" accent4="accent4" accent5="accent5" accent6="accent6" hlink="hlink" folHlink="folHlink"/>
  <p:sldLayoutIdLst>
    <p:sldLayoutId id="2147483723" r:id="rId1"/>
    <p:sldLayoutId id="2147483745" r:id="rId2"/>
  </p:sldLayoutIdLst>
  <p:hf hdr="0" dt="0"/>
  <p:txStyles>
    <p:titleStyle>
      <a:lvl1pPr algn="l" defTabSz="914400" rtl="0" eaLnBrk="1" latinLnBrk="0" hangingPunct="1">
        <a:lnSpc>
          <a:spcPts val="3300"/>
        </a:lnSpc>
        <a:spcBef>
          <a:spcPct val="0"/>
        </a:spcBef>
        <a:buNone/>
        <a:defRPr sz="3000" b="0" i="0" kern="1200">
          <a:solidFill>
            <a:schemeClr val="bg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bg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bg2"/>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bg2"/>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CB126C-A7DF-1799-D6FD-127982733D67}"/>
              </a:ext>
            </a:extLst>
          </p:cNvPr>
          <p:cNvPicPr>
            <a:picLocks noChangeAspect="1"/>
          </p:cNvPicPr>
          <p:nvPr userDrawn="1"/>
        </p:nvPicPr>
        <p:blipFill>
          <a:blip r:embed="rId4"/>
          <a:stretch>
            <a:fillRect/>
          </a:stretch>
        </p:blipFill>
        <p:spPr>
          <a:xfrm>
            <a:off x="5715000" y="508000"/>
            <a:ext cx="6477000" cy="6350000"/>
          </a:xfrm>
          <a:prstGeom prst="rect">
            <a:avLst/>
          </a:prstGeom>
        </p:spPr>
      </p:pic>
      <p:sp>
        <p:nvSpPr>
          <p:cNvPr id="2" name="Title"/>
          <p:cNvSpPr>
            <a:spLocks noGrp="1"/>
          </p:cNvSpPr>
          <p:nvPr>
            <p:ph type="title"/>
          </p:nvPr>
        </p:nvSpPr>
        <p:spPr>
          <a:xfrm>
            <a:off x="648000" y="504000"/>
            <a:ext cx="5076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2088000"/>
            <a:ext cx="5076000" cy="3096000"/>
          </a:xfrm>
          <a:prstGeom prst="rect">
            <a:avLst/>
          </a:prstGeom>
        </p:spPr>
        <p:txBody>
          <a:bodyPr vert="horz" lIns="0" tIns="0" rIns="0" bIns="0" rtlCol="0">
            <a:noAutofit/>
          </a:bodyPr>
          <a:lstStyle/>
          <a:p>
            <a:pPr lvl="0"/>
            <a:r>
              <a:rPr lang="en-US" dirty="0"/>
              <a:t>Edit </a:t>
            </a:r>
            <a:r>
              <a:rPr lang="en-GB" noProof="0" dirty="0"/>
              <a:t>Master</a:t>
            </a:r>
            <a:r>
              <a:rPr lang="en-US" dirty="0"/>
              <a:t>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5CEDD90C-3E8B-AF42-9287-948A68271EC5}"/>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tx1"/>
                </a:solidFill>
              </a:rPr>
              <a:t>www.britishcouncil.org</a:t>
            </a:r>
            <a:endParaRPr lang="en-GB" dirty="0">
              <a:solidFill>
                <a:schemeClr val="tx1"/>
              </a:solidFill>
            </a:endParaRPr>
          </a:p>
        </p:txBody>
      </p:sp>
    </p:spTree>
    <p:extLst>
      <p:ext uri="{BB962C8B-B14F-4D97-AF65-F5344CB8AC3E}">
        <p14:creationId xmlns:p14="http://schemas.microsoft.com/office/powerpoint/2010/main" val="3102053450"/>
      </p:ext>
    </p:extLst>
  </p:cSld>
  <p:clrMap bg1="dk1" tx1="lt1" bg2="dk2" tx2="lt2" accent1="accent1" accent2="accent2" accent3="accent3" accent4="accent4" accent5="accent5" accent6="accent6" hlink="hlink" folHlink="folHlink"/>
  <p:sldLayoutIdLst>
    <p:sldLayoutId id="2147483755" r:id="rId1"/>
    <p:sldLayoutId id="2147483758" r:id="rId2"/>
  </p:sldLayoutIdLst>
  <p:hf hdr="0" dt="0"/>
  <p:txStyles>
    <p:titleStyle>
      <a:lvl1pPr algn="l" defTabSz="914400" rtl="0" eaLnBrk="1" latinLnBrk="0" hangingPunct="1">
        <a:lnSpc>
          <a:spcPts val="3300"/>
        </a:lnSpc>
        <a:spcBef>
          <a:spcPct val="0"/>
        </a:spcBef>
        <a:buNone/>
        <a:defRPr sz="3000" b="0" i="0" kern="1200">
          <a:solidFill>
            <a:schemeClr val="tx1"/>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1"/>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tx2"/>
                </a:solidFill>
              </a:rPr>
              <a:t>www.britishcouncil.org</a:t>
            </a:r>
            <a:endParaRPr lang="en-GB" dirty="0">
              <a:solidFill>
                <a:schemeClr val="tx2"/>
              </a:solidFill>
            </a:endParaRPr>
          </a:p>
        </p:txBody>
      </p:sp>
      <p:pic>
        <p:nvPicPr>
          <p:cNvPr id="11" name="Picture 10">
            <a:extLst>
              <a:ext uri="{FF2B5EF4-FFF2-40B4-BE49-F238E27FC236}">
                <a16:creationId xmlns:a16="http://schemas.microsoft.com/office/drawing/2014/main" id="{BF8CFD81-C3E0-37C0-F107-145707C6892C}"/>
              </a:ext>
            </a:extLst>
          </p:cNvPr>
          <p:cNvPicPr>
            <a:picLocks noChangeAspect="1"/>
          </p:cNvPicPr>
          <p:nvPr userDrawn="1"/>
        </p:nvPicPr>
        <p:blipFill>
          <a:blip r:embed="rId8"/>
          <a:stretch>
            <a:fillRect/>
          </a:stretch>
        </p:blipFill>
        <p:spPr>
          <a:xfrm>
            <a:off x="9144000" y="3441700"/>
            <a:ext cx="3048000" cy="3416300"/>
          </a:xfrm>
          <a:prstGeom prst="rect">
            <a:avLst/>
          </a:prstGeom>
        </p:spPr>
      </p:pic>
    </p:spTree>
    <p:extLst>
      <p:ext uri="{BB962C8B-B14F-4D97-AF65-F5344CB8AC3E}">
        <p14:creationId xmlns:p14="http://schemas.microsoft.com/office/powerpoint/2010/main" val="1248408318"/>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4" r:id="rId3"/>
    <p:sldLayoutId id="2147483684" r:id="rId4"/>
    <p:sldLayoutId id="2147483685" r:id="rId5"/>
    <p:sldLayoutId id="2147483667"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DD557C23-2C1E-6744-965A-EB94DA68E1AC}"/>
              </a:ext>
              <a:ext uri="{C183D7F6-B498-43B3-948B-1728B52AA6E4}">
                <adec:decorative xmlns:adec="http://schemas.microsoft.com/office/drawing/2017/decorative" val="1"/>
              </a:ext>
            </a:extLst>
          </p:cNvPr>
          <p:cNvCxnSpPr/>
          <p:nvPr userDrawn="1"/>
        </p:nvCxnSpPr>
        <p:spPr>
          <a:xfrm>
            <a:off x="648000" y="396000"/>
            <a:ext cx="432000" cy="0"/>
          </a:xfrm>
          <a:prstGeom prst="line">
            <a:avLst/>
          </a:prstGeom>
          <a:ln w="30480" cap="rnd"/>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a:t>
            </a:r>
            <a:r>
              <a:rPr lang="en-GB" noProof="0" dirty="0"/>
              <a:t>to</a:t>
            </a:r>
            <a:r>
              <a:rPr lang="en-US" dirty="0"/>
              <a:t> edit Master title style</a:t>
            </a:r>
          </a:p>
        </p:txBody>
      </p:sp>
      <p:sp>
        <p:nvSpPr>
          <p:cNvPr id="3" name="Text"/>
          <p:cNvSpPr>
            <a:spLocks noGrp="1"/>
          </p:cNvSpPr>
          <p:nvPr>
            <p:ph type="body" idx="1"/>
          </p:nvPr>
        </p:nvSpPr>
        <p:spPr>
          <a:xfrm>
            <a:off x="648000" y="1512000"/>
            <a:ext cx="8136000" cy="4500000"/>
          </a:xfrm>
          <a:prstGeom prst="rect">
            <a:avLst/>
          </a:prstGeom>
        </p:spPr>
        <p:txBody>
          <a:bodyPr vert="horz" lIns="0" tIns="0" rIns="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a:extLst>
              <a:ext uri="{C183D7F6-B498-43B3-948B-1728B52AA6E4}">
                <adec:decorative xmlns:adec="http://schemas.microsoft.com/office/drawing/2017/decorative" val="1"/>
              </a:ext>
            </a:extLst>
          </p:cNvPr>
          <p:cNvSpPr>
            <a:spLocks noGrp="1"/>
          </p:cNvSpPr>
          <p:nvPr>
            <p:ph type="sldNum" sz="quarter" idx="4"/>
          </p:nvPr>
        </p:nvSpPr>
        <p:spPr>
          <a:xfrm>
            <a:off x="11088000" y="6192000"/>
            <a:ext cx="504000" cy="180000"/>
          </a:xfrm>
          <a:prstGeom prst="rect">
            <a:avLst/>
          </a:prstGeom>
        </p:spPr>
        <p:txBody>
          <a:bodyPr vert="horz" lIns="0" tIns="0" rIns="0" bIns="0" rtlCol="0" anchor="b" anchorCtr="0"/>
          <a:lstStyle>
            <a:lvl1pPr algn="r">
              <a:defRPr sz="1200" b="1">
                <a:solidFill>
                  <a:schemeClr val="tx2"/>
                </a:solidFill>
              </a:defRPr>
            </a:lvl1pPr>
          </a:lstStyle>
          <a:p>
            <a:fld id="{A36854FA-307F-854E-96D4-DE585DB24BD3}" type="slidenum">
              <a:rPr lang="en-GB" smtClean="0"/>
              <a:pPr/>
              <a:t>‹#›</a:t>
            </a:fld>
            <a:endParaRPr lang="en-GB"/>
          </a:p>
        </p:txBody>
      </p:sp>
      <p:sp>
        <p:nvSpPr>
          <p:cNvPr id="9" name="TextBox 8">
            <a:extLst>
              <a:ext uri="{FF2B5EF4-FFF2-40B4-BE49-F238E27FC236}">
                <a16:creationId xmlns:a16="http://schemas.microsoft.com/office/drawing/2014/main" id="{DE14E985-E3A9-6440-B33F-DC74D7B767A3}"/>
              </a:ext>
              <a:ext uri="{C183D7F6-B498-43B3-948B-1728B52AA6E4}">
                <adec:decorative xmlns:adec="http://schemas.microsoft.com/office/drawing/2017/decorative" val="1"/>
              </a:ext>
            </a:extLst>
          </p:cNvPr>
          <p:cNvSpPr txBox="1"/>
          <p:nvPr userDrawn="1"/>
        </p:nvSpPr>
        <p:spPr>
          <a:xfrm>
            <a:off x="648000" y="6192000"/>
            <a:ext cx="6876000" cy="180000"/>
          </a:xfrm>
          <a:prstGeom prst="rect">
            <a:avLst/>
          </a:prstGeom>
        </p:spPr>
        <p:txBody>
          <a:bodyPr vert="horz" lIns="0" tIns="0" rIns="0" bIns="0" rtlCol="0" anchor="b" anchorCtr="0"/>
          <a:lstStyle>
            <a:defPPr>
              <a:defRPr lang="en-US"/>
            </a:defPPr>
            <a:lvl1pPr>
              <a:defRPr sz="1200" b="1">
                <a:solidFill>
                  <a:schemeClr val="bg2"/>
                </a:solidFill>
              </a:defRPr>
            </a:lvl1pPr>
          </a:lstStyle>
          <a:p>
            <a:pPr lvl="0"/>
            <a:r>
              <a:rPr lang="en-GB" dirty="0" err="1">
                <a:solidFill>
                  <a:schemeClr val="tx2"/>
                </a:solidFill>
              </a:rPr>
              <a:t>www.britishcouncil.org</a:t>
            </a:r>
            <a:endParaRPr lang="en-GB" dirty="0">
              <a:solidFill>
                <a:schemeClr val="tx2"/>
              </a:solidFill>
            </a:endParaRPr>
          </a:p>
        </p:txBody>
      </p:sp>
    </p:spTree>
    <p:extLst>
      <p:ext uri="{BB962C8B-B14F-4D97-AF65-F5344CB8AC3E}">
        <p14:creationId xmlns:p14="http://schemas.microsoft.com/office/powerpoint/2010/main" val="259653760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48000" y="504000"/>
            <a:ext cx="10944000" cy="792000"/>
          </a:xfrm>
          <a:prstGeom prst="rect">
            <a:avLst/>
          </a:prstGeom>
        </p:spPr>
        <p:txBody>
          <a:bodyPr vert="horz" lIns="0" tIns="0" rIns="0" bIns="0" rtlCol="0" anchor="t" anchorCtr="0">
            <a:noAutofit/>
          </a:bodyPr>
          <a:lstStyle/>
          <a:p>
            <a:r>
              <a:rPr lang="en-US" dirty="0"/>
              <a:t>Click to edit Master title style</a:t>
            </a:r>
          </a:p>
        </p:txBody>
      </p:sp>
      <p:sp>
        <p:nvSpPr>
          <p:cNvPr id="3" name="Text"/>
          <p:cNvSpPr>
            <a:spLocks noGrp="1"/>
          </p:cNvSpPr>
          <p:nvPr>
            <p:ph type="body" idx="1"/>
          </p:nvPr>
        </p:nvSpPr>
        <p:spPr>
          <a:xfrm>
            <a:off x="648000" y="1512000"/>
            <a:ext cx="10944000" cy="4500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a:t>
            </a:r>
            <a:r>
              <a:rPr lang="en-GB" noProof="0" dirty="0"/>
              <a:t>level</a:t>
            </a:r>
          </a:p>
          <a:p>
            <a:pPr lvl="4"/>
            <a:r>
              <a:rPr lang="en-US" dirty="0"/>
              <a:t>Fifth level</a:t>
            </a:r>
          </a:p>
        </p:txBody>
      </p:sp>
    </p:spTree>
    <p:extLst>
      <p:ext uri="{BB962C8B-B14F-4D97-AF65-F5344CB8AC3E}">
        <p14:creationId xmlns:p14="http://schemas.microsoft.com/office/powerpoint/2010/main" val="3762126171"/>
      </p:ext>
    </p:extLst>
  </p:cSld>
  <p:clrMap bg1="lt1" tx1="dk1" bg2="lt2" tx2="dk2" accent1="accent1" accent2="accent2" accent3="accent3" accent4="accent4" accent5="accent5" accent6="accent6" hlink="hlink" folHlink="folHlink"/>
  <p:sldLayoutIdLst>
    <p:sldLayoutId id="2147483708" r:id="rId1"/>
  </p:sldLayoutIdLst>
  <p:hf hdr="0" dt="0"/>
  <p:txStyles>
    <p:titleStyle>
      <a:lvl1pPr algn="l" defTabSz="914400" rtl="0" eaLnBrk="1" latinLnBrk="0" hangingPunct="1">
        <a:lnSpc>
          <a:spcPts val="3300"/>
        </a:lnSpc>
        <a:spcBef>
          <a:spcPct val="0"/>
        </a:spcBef>
        <a:buNone/>
        <a:defRPr sz="3000" b="0" i="0" kern="1200">
          <a:solidFill>
            <a:schemeClr val="tx2"/>
          </a:solidFill>
          <a:latin typeface="British Council Sans Headline" panose="020B0504020202020204" pitchFamily="34" charset="0"/>
          <a:ea typeface="+mj-ea"/>
          <a:cs typeface="British Council Sans Headline" panose="020B0504020202020204" pitchFamily="34" charset="0"/>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200" b="1" kern="1200">
          <a:solidFill>
            <a:schemeClr val="tx2"/>
          </a:solidFill>
          <a:latin typeface="+mn-lt"/>
          <a:ea typeface="+mn-ea"/>
          <a:cs typeface="+mn-cs"/>
        </a:defRPr>
      </a:lvl1pPr>
      <a:lvl2pPr marL="0" indent="0" algn="l" defTabSz="914400" rtl="0" eaLnBrk="1" latinLnBrk="0" hangingPunct="1">
        <a:lnSpc>
          <a:spcPct val="100000"/>
        </a:lnSpc>
        <a:spcBef>
          <a:spcPts val="300"/>
        </a:spcBef>
        <a:spcAft>
          <a:spcPts val="600"/>
        </a:spcAft>
        <a:buFont typeface="Arial" panose="020B0604020202020204" pitchFamily="34" charset="0"/>
        <a:buNone/>
        <a:defRPr sz="20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800" kern="1200">
          <a:solidFill>
            <a:schemeClr val="tx1"/>
          </a:solidFill>
          <a:latin typeface="+mn-lt"/>
          <a:ea typeface="+mn-ea"/>
          <a:cs typeface="+mn-cs"/>
        </a:defRPr>
      </a:lvl4pPr>
      <a:lvl5pPr marL="360000" indent="-180000" algn="l" defTabSz="914400" rtl="0" eaLnBrk="1" latinLnBrk="0" hangingPunct="1">
        <a:lnSpc>
          <a:spcPct val="100000"/>
        </a:lnSpc>
        <a:spcBef>
          <a:spcPts val="0"/>
        </a:spcBef>
        <a:spcAft>
          <a:spcPts val="600"/>
        </a:spcAft>
        <a:buClr>
          <a:schemeClr val="accent1"/>
        </a:buClr>
        <a:buFont typeface="British Council Sans"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0F4C3-E7DE-DD16-0B63-FB1DE1B62B7C}"/>
              </a:ext>
            </a:extLst>
          </p:cNvPr>
          <p:cNvSpPr>
            <a:spLocks noGrp="1"/>
          </p:cNvSpPr>
          <p:nvPr>
            <p:ph type="ctrTitle"/>
          </p:nvPr>
        </p:nvSpPr>
        <p:spPr/>
        <p:txBody>
          <a:bodyPr/>
          <a:lstStyle/>
          <a:p>
            <a:r>
              <a:rPr lang="en-US" dirty="0"/>
              <a:t>Football and the English language</a:t>
            </a:r>
          </a:p>
        </p:txBody>
      </p:sp>
      <p:sp>
        <p:nvSpPr>
          <p:cNvPr id="4" name="Subtitle 3">
            <a:extLst>
              <a:ext uri="{FF2B5EF4-FFF2-40B4-BE49-F238E27FC236}">
                <a16:creationId xmlns:a16="http://schemas.microsoft.com/office/drawing/2014/main" id="{A023CCAA-5766-7183-F4A2-125573254CC1}"/>
              </a:ext>
            </a:extLst>
          </p:cNvPr>
          <p:cNvSpPr>
            <a:spLocks noGrp="1"/>
          </p:cNvSpPr>
          <p:nvPr>
            <p:ph type="subTitle" idx="1"/>
          </p:nvPr>
        </p:nvSpPr>
        <p:spPr/>
        <p:txBody>
          <a:bodyPr/>
          <a:lstStyle/>
          <a:p>
            <a:r>
              <a:rPr lang="en-GB" dirty="0"/>
              <a:t>TeachingEnglish</a:t>
            </a:r>
            <a:endParaRPr lang="en-US" dirty="0"/>
          </a:p>
        </p:txBody>
      </p:sp>
      <p:sp>
        <p:nvSpPr>
          <p:cNvPr id="5" name="Text Placeholder 4">
            <a:extLst>
              <a:ext uri="{FF2B5EF4-FFF2-40B4-BE49-F238E27FC236}">
                <a16:creationId xmlns:a16="http://schemas.microsoft.com/office/drawing/2014/main" id="{C98DC46C-470D-C217-F3C4-A8CFA7B397E3}"/>
              </a:ext>
            </a:extLst>
          </p:cNvPr>
          <p:cNvSpPr>
            <a:spLocks noGrp="1"/>
          </p:cNvSpPr>
          <p:nvPr>
            <p:ph type="body" sz="quarter" idx="13"/>
          </p:nvPr>
        </p:nvSpPr>
        <p:spPr/>
        <p:txBody>
          <a:bodyPr/>
          <a:lstStyle/>
          <a:p>
            <a:r>
              <a:rPr lang="en-US" dirty="0"/>
              <a:t>December 2022</a:t>
            </a:r>
          </a:p>
        </p:txBody>
      </p:sp>
    </p:spTree>
    <p:extLst>
      <p:ext uri="{BB962C8B-B14F-4D97-AF65-F5344CB8AC3E}">
        <p14:creationId xmlns:p14="http://schemas.microsoft.com/office/powerpoint/2010/main" val="191826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Practise these phrases in a conversation</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p:txBody>
          <a:bodyPr/>
          <a:lstStyle/>
          <a:p>
            <a:pPr marL="457200" indent="-457200">
              <a:buFont typeface="+mj-lt"/>
              <a:buAutoNum type="arabicPeriod"/>
            </a:pPr>
            <a:r>
              <a:rPr lang="en-GB" sz="1800" b="0" dirty="0">
                <a:solidFill>
                  <a:srgbClr val="000000"/>
                </a:solidFill>
              </a:rPr>
              <a:t>To hit the ground running</a:t>
            </a:r>
          </a:p>
          <a:p>
            <a:pPr marL="457200" indent="-457200">
              <a:buFont typeface="+mj-lt"/>
              <a:buAutoNum type="arabicPeriod"/>
            </a:pPr>
            <a:r>
              <a:rPr lang="en-GB" sz="1800" b="0" dirty="0">
                <a:solidFill>
                  <a:srgbClr val="000000"/>
                </a:solidFill>
              </a:rPr>
              <a:t>To be axed</a:t>
            </a:r>
          </a:p>
          <a:p>
            <a:pPr marL="457200" indent="-457200">
              <a:buFont typeface="+mj-lt"/>
              <a:buAutoNum type="arabicPeriod"/>
            </a:pPr>
            <a:r>
              <a:rPr lang="en-GB" sz="1800" b="0" dirty="0">
                <a:solidFill>
                  <a:srgbClr val="000000"/>
                </a:solidFill>
              </a:rPr>
              <a:t>To chase shadows</a:t>
            </a:r>
          </a:p>
          <a:p>
            <a:pPr marL="457200" indent="-457200">
              <a:buFont typeface="+mj-lt"/>
              <a:buAutoNum type="arabicPeriod"/>
            </a:pPr>
            <a:r>
              <a:rPr lang="en-GB" sz="1800" b="0" dirty="0">
                <a:solidFill>
                  <a:srgbClr val="000000"/>
                </a:solidFill>
              </a:rPr>
              <a:t>To end in tears</a:t>
            </a:r>
          </a:p>
          <a:p>
            <a:pPr marL="457200" indent="-457200">
              <a:buFont typeface="+mj-lt"/>
              <a:buAutoNum type="arabicPeriod"/>
            </a:pPr>
            <a:r>
              <a:rPr lang="en-GB" sz="1800" b="0" dirty="0">
                <a:solidFill>
                  <a:srgbClr val="000000"/>
                </a:solidFill>
              </a:rPr>
              <a:t>To come off the bench</a:t>
            </a:r>
          </a:p>
          <a:p>
            <a:pPr marL="457200" indent="-457200">
              <a:buFont typeface="+mj-lt"/>
              <a:buAutoNum type="arabicPeriod"/>
            </a:pPr>
            <a:r>
              <a:rPr lang="en-GB" sz="1800" b="0" dirty="0">
                <a:solidFill>
                  <a:srgbClr val="000000"/>
                </a:solidFill>
              </a:rPr>
              <a:t>To be below par</a:t>
            </a:r>
          </a:p>
          <a:p>
            <a:pPr marL="457200" indent="-457200">
              <a:buFont typeface="+mj-lt"/>
              <a:buAutoNum type="arabicPeriod"/>
            </a:pPr>
            <a:r>
              <a:rPr lang="en-GB" sz="1800" b="0" dirty="0">
                <a:solidFill>
                  <a:srgbClr val="000000"/>
                </a:solidFill>
              </a:rPr>
              <a:t>To get off to a flier</a:t>
            </a:r>
          </a:p>
          <a:p>
            <a:pPr marL="457200" indent="-457200">
              <a:buFont typeface="+mj-lt"/>
              <a:buAutoNum type="arabicPeriod"/>
            </a:pPr>
            <a:r>
              <a:rPr lang="en-GB" sz="1800" b="0" dirty="0">
                <a:solidFill>
                  <a:srgbClr val="000000"/>
                </a:solidFill>
              </a:rPr>
              <a:t>To cause an upset</a:t>
            </a:r>
          </a:p>
          <a:p>
            <a:pPr marL="457200" indent="-457200">
              <a:buFont typeface="+mj-lt"/>
              <a:buAutoNum type="arabicPeriod"/>
            </a:pPr>
            <a:r>
              <a:rPr lang="en-GB" sz="1800" b="0" dirty="0">
                <a:solidFill>
                  <a:srgbClr val="000000"/>
                </a:solidFill>
              </a:rPr>
              <a:t>To add some steel</a:t>
            </a:r>
          </a:p>
          <a:p>
            <a:pPr marL="457200" indent="-457200">
              <a:buFont typeface="+mj-lt"/>
              <a:buAutoNum type="arabicPeriod"/>
            </a:pPr>
            <a:r>
              <a:rPr lang="en-GB" sz="1800" b="0" dirty="0">
                <a:solidFill>
                  <a:srgbClr val="000000"/>
                </a:solidFill>
              </a:rPr>
              <a:t>To win by the skin of your teeth</a:t>
            </a:r>
          </a:p>
          <a:p>
            <a:pPr marL="457200" indent="-457200">
              <a:buFont typeface="+mj-lt"/>
              <a:buAutoNum type="arabicPeriod"/>
            </a:pPr>
            <a:endParaRPr lang="en-GB" sz="1800" b="0" dirty="0">
              <a:solidFill>
                <a:srgbClr val="000000"/>
              </a:solidFill>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10</a:t>
            </a:fld>
            <a:endParaRPr lang="en-GB" noProof="0"/>
          </a:p>
        </p:txBody>
      </p:sp>
    </p:spTree>
    <p:extLst>
      <p:ext uri="{BB962C8B-B14F-4D97-AF65-F5344CB8AC3E}">
        <p14:creationId xmlns:p14="http://schemas.microsoft.com/office/powerpoint/2010/main" val="315101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4. Listening task</a:t>
            </a:r>
          </a:p>
        </p:txBody>
      </p:sp>
    </p:spTree>
    <p:extLst>
      <p:ext uri="{BB962C8B-B14F-4D97-AF65-F5344CB8AC3E}">
        <p14:creationId xmlns:p14="http://schemas.microsoft.com/office/powerpoint/2010/main" val="3000449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What do you think this phrase means? It is commonly-used as a football cliché</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494000"/>
            <a:ext cx="8136000" cy="4500000"/>
          </a:xfrm>
        </p:spPr>
        <p:txBody>
          <a:bodyPr/>
          <a:lstStyle/>
          <a:p>
            <a:pPr algn="ctr"/>
            <a:endParaRPr lang="en-GB" b="0" dirty="0">
              <a:solidFill>
                <a:schemeClr val="accent3">
                  <a:lumMod val="75000"/>
                </a:schemeClr>
              </a:solidFill>
            </a:endParaRPr>
          </a:p>
          <a:p>
            <a:pPr algn="ctr"/>
            <a:endParaRPr lang="en-GB" b="0" dirty="0">
              <a:solidFill>
                <a:schemeClr val="accent3">
                  <a:lumMod val="75000"/>
                </a:schemeClr>
              </a:solidFill>
            </a:endParaRPr>
          </a:p>
          <a:p>
            <a:pPr algn="ctr"/>
            <a:endParaRPr lang="en-GB" b="0" dirty="0">
              <a:solidFill>
                <a:schemeClr val="accent3">
                  <a:lumMod val="75000"/>
                </a:schemeClr>
              </a:solidFill>
            </a:endParaRPr>
          </a:p>
          <a:p>
            <a:pPr algn="ctr"/>
            <a:r>
              <a:rPr lang="en-GB" sz="3200" b="0" dirty="0">
                <a:solidFill>
                  <a:schemeClr val="accent3">
                    <a:lumMod val="75000"/>
                  </a:schemeClr>
                </a:solidFill>
              </a:rPr>
              <a:t>“Six of one and half a dozen of the other.”</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12</a:t>
            </a:fld>
            <a:endParaRPr lang="en-GB" noProof="0"/>
          </a:p>
        </p:txBody>
      </p:sp>
    </p:spTree>
    <p:extLst>
      <p:ext uri="{BB962C8B-B14F-4D97-AF65-F5344CB8AC3E}">
        <p14:creationId xmlns:p14="http://schemas.microsoft.com/office/powerpoint/2010/main" val="1959255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Listen to the following extract from the podcast, where this phrase is mentioned. Answer these questions.</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839145"/>
            <a:ext cx="8136000" cy="3468579"/>
          </a:xfrm>
        </p:spPr>
        <p:txBody>
          <a:bodyPr/>
          <a:lstStyle/>
          <a:p>
            <a:pPr marL="457200" indent="-457200">
              <a:buFont typeface="+mj-lt"/>
              <a:buAutoNum type="arabicPeriod"/>
            </a:pPr>
            <a:r>
              <a:rPr lang="en-GB" b="0" dirty="0"/>
              <a:t>Why, according to Damian, do some people laugh at football clichés?</a:t>
            </a:r>
          </a:p>
          <a:p>
            <a:pPr marL="457200" indent="-457200">
              <a:buFont typeface="+mj-lt"/>
              <a:buAutoNum type="arabicPeriod"/>
            </a:pPr>
            <a:r>
              <a:rPr lang="en-GB" b="0" dirty="0"/>
              <a:t>What does Damian think of Michael Robinson?</a:t>
            </a:r>
          </a:p>
          <a:p>
            <a:pPr marL="457200" indent="-457200">
              <a:buFont typeface="+mj-lt"/>
              <a:buAutoNum type="arabicPeriod"/>
            </a:pPr>
            <a:r>
              <a:rPr lang="en-GB" b="0" dirty="0"/>
              <a:t>How did everyone react when they hear the Spanish ‘phrase seis de uno, media docena del </a:t>
            </a:r>
            <a:r>
              <a:rPr lang="en-GB" b="0" dirty="0" err="1"/>
              <a:t>otro</a:t>
            </a:r>
            <a:r>
              <a:rPr lang="en-GB" b="0"/>
              <a:t>’? </a:t>
            </a:r>
            <a:endParaRPr lang="en-GB" b="0" dirty="0"/>
          </a:p>
          <a:p>
            <a:pPr marL="457200" indent="-457200">
              <a:buFont typeface="+mj-lt"/>
              <a:buAutoNum type="arabicPeriod"/>
            </a:pPr>
            <a:r>
              <a:rPr lang="en-GB" b="0" dirty="0"/>
              <a:t>Chris uses the phrase ‘language prescriptivists’. What does this mean? </a:t>
            </a: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13</a:t>
            </a:fld>
            <a:endParaRPr lang="en-GB" noProof="0"/>
          </a:p>
        </p:txBody>
      </p:sp>
    </p:spTree>
    <p:extLst>
      <p:ext uri="{BB962C8B-B14F-4D97-AF65-F5344CB8AC3E}">
        <p14:creationId xmlns:p14="http://schemas.microsoft.com/office/powerpoint/2010/main" val="3487705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517551"/>
            <a:ext cx="8464469" cy="5360441"/>
          </a:xfrm>
        </p:spPr>
        <p:txBody>
          <a:bodyPr/>
          <a:lstStyle/>
          <a:p>
            <a:pPr rtl="0">
              <a:spcBef>
                <a:spcPts val="0"/>
              </a:spcBef>
              <a:spcAft>
                <a:spcPts val="0"/>
              </a:spcAft>
            </a:pPr>
            <a:r>
              <a:rPr lang="en-GB" sz="1600" b="1" i="0" u="none" strike="noStrike" dirty="0">
                <a:solidFill>
                  <a:srgbClr val="222222"/>
                </a:solidFill>
                <a:effectLst/>
                <a:latin typeface="Arial" panose="020B0604020202020204" pitchFamily="34" charset="0"/>
              </a:rPr>
              <a:t>Damian</a:t>
            </a:r>
            <a:r>
              <a:rPr lang="en-GB" sz="1600" b="0" i="0" u="none" strike="noStrike" dirty="0">
                <a:solidFill>
                  <a:srgbClr val="222222"/>
                </a:solidFill>
                <a:effectLst/>
                <a:latin typeface="Arial" panose="020B0604020202020204" pitchFamily="34" charset="0"/>
              </a:rPr>
              <a:t>: Well people laugh at the idea of a football cliché, you know, these expressions or sayings that they're so overused, that they lose their original impact or they're tired or whatever. But I think they're used in football quite a lot because it's almost part of the, because of the language of it, the discourse of football, we expect it be there, it’s also quite an emotional game. But I remember I was working in Spain at the time, and I was watching a game live and there was a TV commentator from Ireland called Michael Robinson, who was wonderful, wonderful. And he, his Spanish language when he started, wasn't very good but he really, really tried to get his ideas across and at one stage - he became wonderfully fluid later on of course - once they asked Michael Robinson and said ‘Michael Michael, was that a penalty? Was that a penalty?’ and he said in Spanish: </a:t>
            </a:r>
            <a:r>
              <a:rPr lang="en-GB" sz="1600" b="0" i="1" u="none" strike="noStrike" dirty="0">
                <a:solidFill>
                  <a:srgbClr val="222222"/>
                </a:solidFill>
                <a:effectLst/>
                <a:latin typeface="Arial" panose="020B0604020202020204" pitchFamily="34" charset="0"/>
              </a:rPr>
              <a:t>Mmm seis de uno, media docena del otro</a:t>
            </a:r>
            <a:r>
              <a:rPr lang="en-GB" sz="1600" b="0" i="0" u="none" strike="noStrike" dirty="0">
                <a:solidFill>
                  <a:srgbClr val="222222"/>
                </a:solidFill>
                <a:effectLst/>
                <a:latin typeface="Arial" panose="020B0604020202020204" pitchFamily="34" charset="0"/>
              </a:rPr>
              <a:t>. And myself and my friend who was like in English they were like: did he just translate ‘six of one and half a dozen of the other’ literally into Spanish? And there were people in the bar watching with us going </a:t>
            </a:r>
            <a:r>
              <a:rPr lang="en-GB" sz="1600" b="0" i="1" u="none" strike="noStrike" dirty="0">
                <a:solidFill>
                  <a:srgbClr val="222222"/>
                </a:solidFill>
                <a:effectLst/>
                <a:latin typeface="Arial" panose="020B0604020202020204" pitchFamily="34" charset="0"/>
              </a:rPr>
              <a:t>qué?</a:t>
            </a:r>
            <a:r>
              <a:rPr lang="en-GB" sz="1600" b="0" i="0" u="none" strike="noStrike" dirty="0">
                <a:solidFill>
                  <a:srgbClr val="222222"/>
                </a:solidFill>
                <a:effectLst/>
                <a:latin typeface="Arial" panose="020B0604020202020204" pitchFamily="34" charset="0"/>
              </a:rPr>
              <a:t> </a:t>
            </a:r>
            <a:r>
              <a:rPr lang="en-GB" sz="1600" b="0" i="1" u="none" strike="noStrike" dirty="0">
                <a:solidFill>
                  <a:srgbClr val="222222"/>
                </a:solidFill>
                <a:effectLst/>
                <a:latin typeface="Arial" panose="020B0604020202020204" pitchFamily="34" charset="0"/>
              </a:rPr>
              <a:t>What has he just said</a:t>
            </a:r>
            <a:r>
              <a:rPr lang="en-GB" sz="1600" b="0" i="0" u="none" strike="noStrike" dirty="0">
                <a:solidFill>
                  <a:srgbClr val="222222"/>
                </a:solidFill>
                <a:effectLst/>
                <a:latin typeface="Arial" panose="020B0604020202020204" pitchFamily="34" charset="0"/>
              </a:rPr>
              <a:t>? And this phrase is now part of Spanish football and to me it's just fantastic. So I love those kinds of things that kind of cross languages and become part of the football discourse as well. So six of one and half a dozen of the other.</a:t>
            </a:r>
            <a:endParaRPr lang="en-GB" sz="1600" b="0" dirty="0">
              <a:effectLst/>
            </a:endParaRPr>
          </a:p>
          <a:p>
            <a:br>
              <a:rPr lang="en-GB" sz="1600" b="0" dirty="0">
                <a:effectLst/>
              </a:rPr>
            </a:br>
            <a:r>
              <a:rPr lang="en-GB" sz="1600" b="1" i="0" u="none" strike="noStrike" dirty="0">
                <a:solidFill>
                  <a:srgbClr val="222222"/>
                </a:solidFill>
                <a:effectLst/>
                <a:latin typeface="Arial" panose="020B0604020202020204" pitchFamily="34" charset="0"/>
              </a:rPr>
              <a:t>Chris</a:t>
            </a:r>
            <a:r>
              <a:rPr lang="en-GB" sz="1600" b="0" i="0" u="none" strike="noStrike" dirty="0">
                <a:solidFill>
                  <a:srgbClr val="222222"/>
                </a:solidFill>
                <a:effectLst/>
                <a:latin typeface="Arial" panose="020B0604020202020204" pitchFamily="34" charset="0"/>
              </a:rPr>
              <a:t>: That’s brilliant. And it’s one in the eye for language prescriptivists who say language should never change and it stays the same. Here is a case in point where someone who's creating new forms and then enters into the mainstream discourse. </a:t>
            </a:r>
            <a:endParaRPr lang="en-GB" sz="1600" b="0" dirty="0"/>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14</a:t>
            </a:fld>
            <a:endParaRPr lang="en-GB" noProof="0"/>
          </a:p>
        </p:txBody>
      </p:sp>
    </p:spTree>
    <p:extLst>
      <p:ext uri="{BB962C8B-B14F-4D97-AF65-F5344CB8AC3E}">
        <p14:creationId xmlns:p14="http://schemas.microsoft.com/office/powerpoint/2010/main" val="1509829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68D673-5D0D-D541-B92F-3B1F7A86DED6}"/>
              </a:ext>
            </a:extLst>
          </p:cNvPr>
          <p:cNvSpPr>
            <a:spLocks noGrp="1"/>
          </p:cNvSpPr>
          <p:nvPr>
            <p:ph type="ctrTitle"/>
          </p:nvPr>
        </p:nvSpPr>
        <p:spPr/>
        <p:txBody>
          <a:bodyPr/>
          <a:lstStyle/>
          <a:p>
            <a:r>
              <a:rPr lang="en-US" dirty="0"/>
              <a:t>Football and the English language</a:t>
            </a:r>
          </a:p>
        </p:txBody>
      </p:sp>
      <p:pic>
        <p:nvPicPr>
          <p:cNvPr id="3" name="Picture 2" descr="A black and white logo&#10;&#10;Description automatically generated with low confidence">
            <a:extLst>
              <a:ext uri="{FF2B5EF4-FFF2-40B4-BE49-F238E27FC236}">
                <a16:creationId xmlns:a16="http://schemas.microsoft.com/office/drawing/2014/main" id="{50240D4F-F72C-E007-F912-6DC78EE2928C}"/>
              </a:ext>
            </a:extLst>
          </p:cNvPr>
          <p:cNvPicPr>
            <a:picLocks noChangeAspect="1"/>
          </p:cNvPicPr>
          <p:nvPr/>
        </p:nvPicPr>
        <p:blipFill>
          <a:blip r:embed="rId3"/>
          <a:stretch>
            <a:fillRect/>
          </a:stretch>
        </p:blipFill>
        <p:spPr>
          <a:xfrm>
            <a:off x="648000" y="625584"/>
            <a:ext cx="1371600" cy="393700"/>
          </a:xfrm>
          <a:prstGeom prst="rect">
            <a:avLst/>
          </a:prstGeom>
        </p:spPr>
      </p:pic>
    </p:spTree>
    <p:extLst>
      <p:ext uri="{BB962C8B-B14F-4D97-AF65-F5344CB8AC3E}">
        <p14:creationId xmlns:p14="http://schemas.microsoft.com/office/powerpoint/2010/main" val="134878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1. Speaking task</a:t>
            </a:r>
          </a:p>
        </p:txBody>
      </p:sp>
    </p:spTree>
    <p:extLst>
      <p:ext uri="{BB962C8B-B14F-4D97-AF65-F5344CB8AC3E}">
        <p14:creationId xmlns:p14="http://schemas.microsoft.com/office/powerpoint/2010/main" val="304691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5EDDA9-181E-5340-8942-EE3B7CBC7790}"/>
              </a:ext>
            </a:extLst>
          </p:cNvPr>
          <p:cNvSpPr>
            <a:spLocks noGrp="1"/>
          </p:cNvSpPr>
          <p:nvPr>
            <p:ph type="title"/>
          </p:nvPr>
        </p:nvSpPr>
        <p:spPr/>
        <p:txBody>
          <a:bodyPr/>
          <a:lstStyle/>
          <a:p>
            <a:r>
              <a:rPr lang="en-US" dirty="0"/>
              <a:t>1. Speaking task</a:t>
            </a:r>
          </a:p>
        </p:txBody>
      </p:sp>
      <p:sp>
        <p:nvSpPr>
          <p:cNvPr id="4" name="Content Placeholder 3">
            <a:extLst>
              <a:ext uri="{FF2B5EF4-FFF2-40B4-BE49-F238E27FC236}">
                <a16:creationId xmlns:a16="http://schemas.microsoft.com/office/drawing/2014/main" id="{E2A0CB86-8D61-744C-8C38-3EE23DFB811B}"/>
              </a:ext>
            </a:extLst>
          </p:cNvPr>
          <p:cNvSpPr>
            <a:spLocks noGrp="1"/>
          </p:cNvSpPr>
          <p:nvPr>
            <p:ph idx="1"/>
          </p:nvPr>
        </p:nvSpPr>
        <p:spPr/>
        <p:txBody>
          <a:bodyPr/>
          <a:lstStyle/>
          <a:p>
            <a:r>
              <a:rPr lang="en-GB" b="0" i="0" u="none" strike="noStrike" dirty="0">
                <a:solidFill>
                  <a:schemeClr val="tx2">
                    <a:lumMod val="90000"/>
                    <a:lumOff val="10000"/>
                  </a:schemeClr>
                </a:solidFill>
                <a:effectLst/>
                <a:latin typeface="British Council Sans Headline" panose="020B0504020202020204" pitchFamily="34" charset="0"/>
              </a:rPr>
              <a:t>Discuss the following questions in small groups.</a:t>
            </a:r>
          </a:p>
          <a:p>
            <a:endParaRPr lang="en-GB" b="0" i="0" u="none" strike="noStrike" dirty="0">
              <a:solidFill>
                <a:schemeClr val="tx2">
                  <a:lumMod val="90000"/>
                  <a:lumOff val="10000"/>
                </a:schemeClr>
              </a:solidFill>
              <a:effectLst/>
              <a:latin typeface="British Council Sans Headline" panose="020B0504020202020204" pitchFamily="34" charset="0"/>
            </a:endParaRPr>
          </a:p>
          <a:p>
            <a:pPr lvl="3"/>
            <a:r>
              <a:rPr lang="en-GB" dirty="0"/>
              <a:t>Do you like football? Do you watch it, or play it? </a:t>
            </a:r>
          </a:p>
          <a:p>
            <a:pPr lvl="3"/>
            <a:r>
              <a:rPr lang="en-GB" dirty="0"/>
              <a:t>How do you feel when you watch a game of football? (your answer can be positive, neutral or negative!)</a:t>
            </a:r>
          </a:p>
          <a:p>
            <a:pPr lvl="3"/>
            <a:r>
              <a:rPr lang="en-GB" dirty="0"/>
              <a:t>How many club teams around the world do you know? Write as many as you can in one minute. </a:t>
            </a:r>
          </a:p>
          <a:p>
            <a:pPr lvl="3"/>
            <a:r>
              <a:rPr lang="en-GB" dirty="0"/>
              <a:t>What football-related words or phrases do you know? </a:t>
            </a:r>
          </a:p>
          <a:p>
            <a:pPr lvl="3"/>
            <a:r>
              <a:rPr lang="en-GB" dirty="0"/>
              <a:t>Why do you think football is the most popular sport in the world? </a:t>
            </a:r>
          </a:p>
          <a:p>
            <a:pPr lvl="3"/>
            <a:endParaRPr lang="en-GB" dirty="0"/>
          </a:p>
          <a:p>
            <a:pPr lvl="3"/>
            <a:endParaRPr lang="en-GB" dirty="0"/>
          </a:p>
          <a:p>
            <a:pPr lvl="3"/>
            <a:endParaRPr lang="en-GB" dirty="0"/>
          </a:p>
          <a:p>
            <a:pPr lvl="3"/>
            <a:endParaRPr lang="en-GB" dirty="0"/>
          </a:p>
          <a:p>
            <a:pPr lvl="3"/>
            <a:endParaRPr lang="en-GB" dirty="0"/>
          </a:p>
          <a:p>
            <a:pPr marL="180000" lvl="4" indent="0">
              <a:buNone/>
            </a:pPr>
            <a:endParaRPr lang="en-GB" dirty="0"/>
          </a:p>
        </p:txBody>
      </p:sp>
      <p:sp>
        <p:nvSpPr>
          <p:cNvPr id="5" name="Slide Number Placeholder 4">
            <a:extLst>
              <a:ext uri="{FF2B5EF4-FFF2-40B4-BE49-F238E27FC236}">
                <a16:creationId xmlns:a16="http://schemas.microsoft.com/office/drawing/2014/main" id="{F221EE6D-DDDD-C740-AE99-B8DE804A9D97}"/>
              </a:ext>
              <a:ext uri="{C183D7F6-B498-43B3-948B-1728B52AA6E4}">
                <adec:decorative xmlns:adec="http://schemas.microsoft.com/office/drawing/2017/decorative" val="1"/>
              </a:ext>
            </a:extLst>
          </p:cNvPr>
          <p:cNvSpPr>
            <a:spLocks noGrp="1"/>
          </p:cNvSpPr>
          <p:nvPr>
            <p:ph type="sldNum" sz="quarter" idx="12"/>
          </p:nvPr>
        </p:nvSpPr>
        <p:spPr/>
        <p:txBody>
          <a:bodyPr/>
          <a:lstStyle/>
          <a:p>
            <a:fld id="{A36854FA-307F-854E-96D4-DE585DB24BD3}" type="slidenum">
              <a:rPr lang="en-US" smtClean="0"/>
              <a:pPr/>
              <a:t>3</a:t>
            </a:fld>
            <a:endParaRPr lang="en-US"/>
          </a:p>
        </p:txBody>
      </p:sp>
    </p:spTree>
    <p:extLst>
      <p:ext uri="{BB962C8B-B14F-4D97-AF65-F5344CB8AC3E}">
        <p14:creationId xmlns:p14="http://schemas.microsoft.com/office/powerpoint/2010/main" val="437202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2. Grammar task</a:t>
            </a:r>
          </a:p>
        </p:txBody>
      </p:sp>
    </p:spTree>
    <p:extLst>
      <p:ext uri="{BB962C8B-B14F-4D97-AF65-F5344CB8AC3E}">
        <p14:creationId xmlns:p14="http://schemas.microsoft.com/office/powerpoint/2010/main" val="2766141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Rearrange the words of the following questions. When you have done this, guess the answer.</a:t>
            </a:r>
          </a:p>
          <a:p>
            <a:pPr marL="457200" indent="-457200">
              <a:buFont typeface="+mj-lt"/>
              <a:buAutoNum type="arabicPeriod"/>
            </a:pPr>
            <a:r>
              <a:rPr lang="en-GB" sz="1800" b="0" i="0" u="none" strike="noStrike" dirty="0">
                <a:solidFill>
                  <a:srgbClr val="000000"/>
                </a:solidFill>
                <a:effectLst/>
              </a:rPr>
              <a:t>of football long how game a is?</a:t>
            </a:r>
          </a:p>
          <a:p>
            <a:pPr marL="457200" indent="-457200">
              <a:buFont typeface="+mj-lt"/>
              <a:buAutoNum type="arabicPeriod"/>
            </a:pPr>
            <a:r>
              <a:rPr lang="en-GB" sz="1800" b="0" i="0" u="none" strike="noStrike" dirty="0">
                <a:solidFill>
                  <a:srgbClr val="000000"/>
                </a:solidFill>
                <a:effectLst/>
              </a:rPr>
              <a:t>football how the play world many across people?</a:t>
            </a:r>
          </a:p>
          <a:p>
            <a:pPr marL="457200" indent="-457200">
              <a:buFont typeface="+mj-lt"/>
              <a:buAutoNum type="arabicPeriod"/>
            </a:pPr>
            <a:r>
              <a:rPr lang="en-GB" sz="1800" b="0" i="0" u="none" strike="noStrike" dirty="0">
                <a:solidFill>
                  <a:srgbClr val="000000"/>
                </a:solidFill>
                <a:effectLst/>
              </a:rPr>
              <a:t>television when first the game shown on was?</a:t>
            </a:r>
          </a:p>
          <a:p>
            <a:pPr marL="457200" indent="-457200">
              <a:buFont typeface="+mj-lt"/>
              <a:buAutoNum type="arabicPeriod"/>
            </a:pPr>
            <a:r>
              <a:rPr lang="en-GB" sz="1800" b="0" i="0" u="none" strike="noStrike" dirty="0">
                <a:solidFill>
                  <a:srgbClr val="000000"/>
                </a:solidFill>
                <a:effectLst/>
              </a:rPr>
              <a:t>scored quickest is the what goal ever?</a:t>
            </a:r>
            <a:endParaRPr lang="en-GB" sz="1800" b="0" dirty="0">
              <a:solidFill>
                <a:srgbClr val="000000"/>
              </a:solidFill>
            </a:endParaRPr>
          </a:p>
          <a:p>
            <a:pPr marL="457200" indent="-457200">
              <a:buFont typeface="+mj-lt"/>
              <a:buAutoNum type="arabicPeriod"/>
            </a:pPr>
            <a:r>
              <a:rPr lang="en-GB" sz="1800" b="0" i="0" u="none" strike="noStrike" dirty="0">
                <a:solidFill>
                  <a:srgbClr val="000000"/>
                </a:solidFill>
                <a:effectLst/>
              </a:rPr>
              <a:t>country has world men’s the won cup most times which?</a:t>
            </a:r>
          </a:p>
          <a:p>
            <a:pPr marL="457200" indent="-457200">
              <a:buFont typeface="+mj-lt"/>
              <a:buAutoNum type="arabicPeriod"/>
            </a:pPr>
            <a:r>
              <a:rPr lang="en-GB" sz="1800" b="0" i="0" u="none" strike="noStrike" dirty="0">
                <a:solidFill>
                  <a:srgbClr val="000000"/>
                </a:solidFill>
                <a:effectLst/>
              </a:rPr>
              <a:t>which won women’s country the world 2019 cup?</a:t>
            </a:r>
          </a:p>
          <a:p>
            <a:pPr marL="457200" indent="-457200">
              <a:buFont typeface="+mj-lt"/>
              <a:buAutoNum type="arabicPeriod"/>
            </a:pPr>
            <a:r>
              <a:rPr lang="en-GB" sz="1800" b="0" i="0" u="none" strike="noStrike" dirty="0">
                <a:solidFill>
                  <a:srgbClr val="000000"/>
                </a:solidFill>
                <a:effectLst/>
              </a:rPr>
              <a:t>football what Canada the do USA and call?</a:t>
            </a:r>
          </a:p>
          <a:p>
            <a:pPr marL="457200" indent="-457200">
              <a:buFont typeface="+mj-lt"/>
              <a:buAutoNum type="arabicPeriod"/>
            </a:pPr>
            <a:r>
              <a:rPr lang="en-GB" sz="1800" b="0" i="0" u="none" strike="noStrike" dirty="0">
                <a:solidFill>
                  <a:srgbClr val="000000"/>
                </a:solidFill>
                <a:effectLst/>
              </a:rPr>
              <a:t>did much most the world’s player expensive cost how?</a:t>
            </a:r>
            <a:endParaRPr lang="en-GB" dirty="0"/>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fld id="{A36854FA-307F-854E-96D4-DE585DB24BD3}" type="slidenum">
              <a:rPr lang="en-GB" noProof="0" smtClean="0"/>
              <a:t>5</a:t>
            </a:fld>
            <a:endParaRPr lang="en-GB" noProof="0"/>
          </a:p>
        </p:txBody>
      </p:sp>
    </p:spTree>
    <p:extLst>
      <p:ext uri="{BB962C8B-B14F-4D97-AF65-F5344CB8AC3E}">
        <p14:creationId xmlns:p14="http://schemas.microsoft.com/office/powerpoint/2010/main" val="1744318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24CB6-1833-F63B-1213-CB07B43F3B8C}"/>
              </a:ext>
            </a:extLst>
          </p:cNvPr>
          <p:cNvSpPr>
            <a:spLocks noGrp="1"/>
          </p:cNvSpPr>
          <p:nvPr>
            <p:ph type="title"/>
          </p:nvPr>
        </p:nvSpPr>
        <p:spPr/>
        <p:txBody>
          <a:bodyPr/>
          <a:lstStyle/>
          <a:p>
            <a:r>
              <a:rPr lang="en-GB" dirty="0"/>
              <a:t>2. Grammar task</a:t>
            </a:r>
          </a:p>
        </p:txBody>
      </p:sp>
      <p:sp>
        <p:nvSpPr>
          <p:cNvPr id="3" name="Content Placeholder 2">
            <a:extLst>
              <a:ext uri="{FF2B5EF4-FFF2-40B4-BE49-F238E27FC236}">
                <a16:creationId xmlns:a16="http://schemas.microsoft.com/office/drawing/2014/main" id="{2011BD56-0F17-BE9E-2292-45889E478EE5}"/>
              </a:ext>
            </a:extLst>
          </p:cNvPr>
          <p:cNvSpPr>
            <a:spLocks noGrp="1"/>
          </p:cNvSpPr>
          <p:nvPr>
            <p:ph idx="1"/>
          </p:nvPr>
        </p:nvSpPr>
        <p:spPr/>
        <p:txBody>
          <a:bodyPr/>
          <a:lstStyle/>
          <a:p>
            <a:r>
              <a:rPr lang="en-GB" dirty="0"/>
              <a:t>Rearrange the words of the following questions. When you have done this, guess the answer.</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How long is a game of football?</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How many people play football across the world?</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When was the first game shown on television?</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What is the quickest goal ever scored?</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Which country has won the men’s world cup most times?</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Which country won the 2019 women’s world cup?</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What do the USA and Canada call football?</a:t>
            </a:r>
          </a:p>
          <a:p>
            <a:pPr marL="457200" indent="-457200">
              <a:buFont typeface="+mj-lt"/>
              <a:buAutoNum type="arabicPeriod"/>
            </a:pPr>
            <a:r>
              <a:rPr lang="en-GB" sz="1800" b="0" i="0" u="none" strike="noStrike" dirty="0">
                <a:solidFill>
                  <a:srgbClr val="000000"/>
                </a:solidFill>
                <a:effectLst/>
                <a:latin typeface="Arial" panose="020B0604020202020204" pitchFamily="34" charset="0"/>
              </a:rPr>
              <a:t>How much did the world’s most expensive player cost?  </a:t>
            </a:r>
          </a:p>
        </p:txBody>
      </p:sp>
      <p:sp>
        <p:nvSpPr>
          <p:cNvPr id="4" name="Slide Number Placeholder 3">
            <a:extLst>
              <a:ext uri="{FF2B5EF4-FFF2-40B4-BE49-F238E27FC236}">
                <a16:creationId xmlns:a16="http://schemas.microsoft.com/office/drawing/2014/main" id="{250863E0-D99E-3923-4993-FF4FE3DD8244}"/>
              </a:ext>
            </a:extLst>
          </p:cNvPr>
          <p:cNvSpPr>
            <a:spLocks noGrp="1"/>
          </p:cNvSpPr>
          <p:nvPr>
            <p:ph type="sldNum" sz="quarter" idx="12"/>
          </p:nvPr>
        </p:nvSpPr>
        <p:spPr/>
        <p:txBody>
          <a:bodyPr/>
          <a:lstStyle/>
          <a:p>
            <a:fld id="{A36854FA-307F-854E-96D4-DE585DB24BD3}" type="slidenum">
              <a:rPr lang="en-GB" noProof="0" smtClean="0"/>
              <a:t>6</a:t>
            </a:fld>
            <a:endParaRPr lang="en-GB" noProof="0"/>
          </a:p>
        </p:txBody>
      </p:sp>
    </p:spTree>
    <p:extLst>
      <p:ext uri="{BB962C8B-B14F-4D97-AF65-F5344CB8AC3E}">
        <p14:creationId xmlns:p14="http://schemas.microsoft.com/office/powerpoint/2010/main" val="32356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3. Language task</a:t>
            </a:r>
          </a:p>
        </p:txBody>
      </p:sp>
    </p:spTree>
    <p:extLst>
      <p:ext uri="{BB962C8B-B14F-4D97-AF65-F5344CB8AC3E}">
        <p14:creationId xmlns:p14="http://schemas.microsoft.com/office/powerpoint/2010/main" val="171045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What do you think these football related phrases mean?</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p:txBody>
          <a:bodyPr/>
          <a:lstStyle/>
          <a:p>
            <a:pPr marL="457200" indent="-457200">
              <a:buFont typeface="+mj-lt"/>
              <a:buAutoNum type="arabicPeriod"/>
            </a:pPr>
            <a:r>
              <a:rPr lang="en-GB" sz="1800" b="0" dirty="0">
                <a:solidFill>
                  <a:srgbClr val="000000"/>
                </a:solidFill>
              </a:rPr>
              <a:t>To hit the ground running</a:t>
            </a:r>
          </a:p>
          <a:p>
            <a:pPr marL="457200" indent="-457200">
              <a:buFont typeface="+mj-lt"/>
              <a:buAutoNum type="arabicPeriod"/>
            </a:pPr>
            <a:r>
              <a:rPr lang="en-GB" sz="1800" b="0" dirty="0">
                <a:solidFill>
                  <a:srgbClr val="000000"/>
                </a:solidFill>
              </a:rPr>
              <a:t>To be axed</a:t>
            </a:r>
          </a:p>
          <a:p>
            <a:pPr marL="457200" indent="-457200">
              <a:buFont typeface="+mj-lt"/>
              <a:buAutoNum type="arabicPeriod"/>
            </a:pPr>
            <a:r>
              <a:rPr lang="en-GB" sz="1800" b="0" dirty="0">
                <a:solidFill>
                  <a:srgbClr val="000000"/>
                </a:solidFill>
              </a:rPr>
              <a:t>To chase shadows</a:t>
            </a:r>
          </a:p>
          <a:p>
            <a:pPr marL="457200" indent="-457200">
              <a:buFont typeface="+mj-lt"/>
              <a:buAutoNum type="arabicPeriod"/>
            </a:pPr>
            <a:r>
              <a:rPr lang="en-GB" sz="1800" b="0" dirty="0">
                <a:solidFill>
                  <a:srgbClr val="000000"/>
                </a:solidFill>
              </a:rPr>
              <a:t>To end in tears</a:t>
            </a:r>
          </a:p>
          <a:p>
            <a:pPr marL="457200" indent="-457200">
              <a:buFont typeface="+mj-lt"/>
              <a:buAutoNum type="arabicPeriod"/>
            </a:pPr>
            <a:r>
              <a:rPr lang="en-GB" sz="1800" b="0" dirty="0">
                <a:solidFill>
                  <a:srgbClr val="000000"/>
                </a:solidFill>
              </a:rPr>
              <a:t>To come off the bench</a:t>
            </a:r>
          </a:p>
          <a:p>
            <a:pPr marL="457200" indent="-457200">
              <a:buFont typeface="+mj-lt"/>
              <a:buAutoNum type="arabicPeriod"/>
            </a:pPr>
            <a:r>
              <a:rPr lang="en-GB" sz="1800" b="0" dirty="0">
                <a:solidFill>
                  <a:srgbClr val="000000"/>
                </a:solidFill>
              </a:rPr>
              <a:t>To be below par</a:t>
            </a:r>
          </a:p>
          <a:p>
            <a:pPr marL="457200" indent="-457200">
              <a:buFont typeface="+mj-lt"/>
              <a:buAutoNum type="arabicPeriod"/>
            </a:pPr>
            <a:r>
              <a:rPr lang="en-GB" sz="1800" b="0" dirty="0">
                <a:solidFill>
                  <a:srgbClr val="000000"/>
                </a:solidFill>
              </a:rPr>
              <a:t>To get off to a flier</a:t>
            </a:r>
          </a:p>
          <a:p>
            <a:pPr marL="457200" indent="-457200">
              <a:buFont typeface="+mj-lt"/>
              <a:buAutoNum type="arabicPeriod"/>
            </a:pPr>
            <a:r>
              <a:rPr lang="en-GB" sz="1800" b="0" dirty="0">
                <a:solidFill>
                  <a:srgbClr val="000000"/>
                </a:solidFill>
              </a:rPr>
              <a:t>To cause an upset</a:t>
            </a:r>
          </a:p>
          <a:p>
            <a:pPr marL="457200" indent="-457200">
              <a:buFont typeface="+mj-lt"/>
              <a:buAutoNum type="arabicPeriod"/>
            </a:pPr>
            <a:r>
              <a:rPr lang="en-GB" sz="1800" b="0" dirty="0">
                <a:solidFill>
                  <a:srgbClr val="000000"/>
                </a:solidFill>
              </a:rPr>
              <a:t>To add some steel</a:t>
            </a:r>
          </a:p>
          <a:p>
            <a:pPr marL="457200" indent="-457200">
              <a:buFont typeface="+mj-lt"/>
              <a:buAutoNum type="arabicPeriod"/>
            </a:pPr>
            <a:r>
              <a:rPr lang="en-GB" sz="1800" b="0" dirty="0">
                <a:solidFill>
                  <a:srgbClr val="000000"/>
                </a:solidFill>
              </a:rPr>
              <a:t>To win by the skin of your teeth</a:t>
            </a:r>
          </a:p>
          <a:p>
            <a:pPr marL="457200" indent="-457200">
              <a:buFont typeface="+mj-lt"/>
              <a:buAutoNum type="arabicPeriod"/>
            </a:pPr>
            <a:endParaRPr lang="en-GB" sz="1800" b="0" dirty="0">
              <a:solidFill>
                <a:srgbClr val="000000"/>
              </a:solidFill>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8</a:t>
            </a:fld>
            <a:endParaRPr lang="en-GB" noProof="0"/>
          </a:p>
        </p:txBody>
      </p:sp>
    </p:spTree>
    <p:extLst>
      <p:ext uri="{BB962C8B-B14F-4D97-AF65-F5344CB8AC3E}">
        <p14:creationId xmlns:p14="http://schemas.microsoft.com/office/powerpoint/2010/main" val="31408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ED4B-0058-8D98-3C56-5B60A11F6689}"/>
              </a:ext>
            </a:extLst>
          </p:cNvPr>
          <p:cNvSpPr>
            <a:spLocks noGrp="1"/>
          </p:cNvSpPr>
          <p:nvPr>
            <p:ph type="title"/>
          </p:nvPr>
        </p:nvSpPr>
        <p:spPr/>
        <p:txBody>
          <a:bodyPr/>
          <a:lstStyle/>
          <a:p>
            <a:r>
              <a:rPr lang="en-GB" dirty="0"/>
              <a:t>Check your understanding by reading the phrases in context</a:t>
            </a:r>
          </a:p>
        </p:txBody>
      </p:sp>
      <p:sp>
        <p:nvSpPr>
          <p:cNvPr id="3" name="Content Placeholder 2">
            <a:extLst>
              <a:ext uri="{FF2B5EF4-FFF2-40B4-BE49-F238E27FC236}">
                <a16:creationId xmlns:a16="http://schemas.microsoft.com/office/drawing/2014/main" id="{E7396F48-3BC9-1382-1CEA-E69C0084A72B}"/>
              </a:ext>
            </a:extLst>
          </p:cNvPr>
          <p:cNvSpPr>
            <a:spLocks noGrp="1"/>
          </p:cNvSpPr>
          <p:nvPr>
            <p:ph idx="1"/>
          </p:nvPr>
        </p:nvSpPr>
        <p:spPr>
          <a:xfrm>
            <a:off x="648000" y="1512000"/>
            <a:ext cx="8506510" cy="4500000"/>
          </a:xfrm>
        </p:spPr>
        <p:txBody>
          <a:bodyPr/>
          <a:lstStyle/>
          <a:p>
            <a:pPr marL="457200" indent="-457200">
              <a:buFont typeface="+mj-lt"/>
              <a:buAutoNum type="arabicPeriod"/>
            </a:pPr>
            <a:r>
              <a:rPr lang="en-GB" sz="1600" b="0" dirty="0">
                <a:solidFill>
                  <a:srgbClr val="000000"/>
                </a:solidFill>
              </a:rPr>
              <a:t>We started brilliantly. We hit the ground running from kick off.</a:t>
            </a:r>
          </a:p>
          <a:p>
            <a:pPr marL="457200" indent="-457200">
              <a:buFont typeface="+mj-lt"/>
              <a:buAutoNum type="arabicPeriod"/>
            </a:pPr>
            <a:r>
              <a:rPr lang="en-GB" sz="1600" b="0" dirty="0">
                <a:solidFill>
                  <a:srgbClr val="000000"/>
                </a:solidFill>
              </a:rPr>
              <a:t>My team have been below par all season. We’ve lost seven out of ten.</a:t>
            </a:r>
          </a:p>
          <a:p>
            <a:pPr marL="457200" indent="-457200">
              <a:buFont typeface="+mj-lt"/>
              <a:buAutoNum type="arabicPeriod"/>
            </a:pPr>
            <a:r>
              <a:rPr lang="en-GB" sz="1600" b="0" dirty="0">
                <a:solidFill>
                  <a:srgbClr val="000000"/>
                </a:solidFill>
              </a:rPr>
              <a:t>I couldn’t get anywhere near their striker. I was chasing shadows all game.</a:t>
            </a:r>
          </a:p>
          <a:p>
            <a:pPr marL="457200" indent="-457200">
              <a:buFont typeface="+mj-lt"/>
              <a:buAutoNum type="arabicPeriod"/>
            </a:pPr>
            <a:r>
              <a:rPr lang="en-GB" sz="1600" b="0" dirty="0">
                <a:solidFill>
                  <a:srgbClr val="000000"/>
                </a:solidFill>
              </a:rPr>
              <a:t>We caused a huge upset by beating the league leaders.</a:t>
            </a:r>
          </a:p>
          <a:p>
            <a:pPr marL="457200" indent="-457200">
              <a:buFont typeface="+mj-lt"/>
              <a:buAutoNum type="arabicPeriod"/>
            </a:pPr>
            <a:r>
              <a:rPr lang="en-GB" sz="1600" b="0" dirty="0">
                <a:solidFill>
                  <a:srgbClr val="000000"/>
                </a:solidFill>
              </a:rPr>
              <a:t>He is a really aggressive player. He will add some steel to our midfield.</a:t>
            </a:r>
          </a:p>
          <a:p>
            <a:pPr marL="457200" indent="-457200">
              <a:buFont typeface="+mj-lt"/>
              <a:buAutoNum type="arabicPeriod"/>
            </a:pPr>
            <a:r>
              <a:rPr lang="en-GB" sz="1600" b="0" dirty="0">
                <a:solidFill>
                  <a:srgbClr val="000000"/>
                </a:solidFill>
              </a:rPr>
              <a:t>It ended in tears. We conceded a goal in the last minute.</a:t>
            </a:r>
          </a:p>
          <a:p>
            <a:pPr marL="457200" indent="-457200">
              <a:buFont typeface="+mj-lt"/>
              <a:buAutoNum type="arabicPeriod"/>
            </a:pPr>
            <a:r>
              <a:rPr lang="en-GB" sz="1600" b="0" dirty="0">
                <a:solidFill>
                  <a:srgbClr val="000000"/>
                </a:solidFill>
              </a:rPr>
              <a:t>We played much better when Manuel came off the bench and replaced Hugo.</a:t>
            </a:r>
          </a:p>
          <a:p>
            <a:pPr marL="457200" indent="-457200">
              <a:buFont typeface="+mj-lt"/>
              <a:buAutoNum type="arabicPeriod"/>
            </a:pPr>
            <a:r>
              <a:rPr lang="en-GB" sz="1600" b="0" dirty="0">
                <a:solidFill>
                  <a:srgbClr val="000000"/>
                </a:solidFill>
              </a:rPr>
              <a:t>Paula scored a penalty with the last kick of the match. We won by the skin of our teeth.</a:t>
            </a:r>
          </a:p>
          <a:p>
            <a:pPr marL="457200" indent="-457200">
              <a:buFont typeface="+mj-lt"/>
              <a:buAutoNum type="arabicPeriod"/>
            </a:pPr>
            <a:r>
              <a:rPr lang="en-GB" sz="1600" b="0" dirty="0">
                <a:solidFill>
                  <a:srgbClr val="000000"/>
                </a:solidFill>
              </a:rPr>
              <a:t>3-0 up after just ten minutes! We got off to a flier!</a:t>
            </a:r>
          </a:p>
          <a:p>
            <a:pPr marL="457200" indent="-457200">
              <a:buFont typeface="+mj-lt"/>
              <a:buAutoNum type="arabicPeriod"/>
            </a:pPr>
            <a:r>
              <a:rPr lang="en-GB" sz="1600" b="0" dirty="0">
                <a:solidFill>
                  <a:srgbClr val="000000"/>
                </a:solidFill>
              </a:rPr>
              <a:t>The manager was axed after losing six games in a row. </a:t>
            </a:r>
          </a:p>
          <a:p>
            <a:endParaRPr lang="en-GB" sz="1600" b="0" dirty="0">
              <a:solidFill>
                <a:srgbClr val="000000"/>
              </a:solidFill>
            </a:endParaRPr>
          </a:p>
        </p:txBody>
      </p:sp>
      <p:sp>
        <p:nvSpPr>
          <p:cNvPr id="4" name="Slide Number Placeholder 3">
            <a:extLst>
              <a:ext uri="{FF2B5EF4-FFF2-40B4-BE49-F238E27FC236}">
                <a16:creationId xmlns:a16="http://schemas.microsoft.com/office/drawing/2014/main" id="{C5D5E4E9-B12B-6C38-BA82-CD86F0099146}"/>
              </a:ext>
            </a:extLst>
          </p:cNvPr>
          <p:cNvSpPr>
            <a:spLocks noGrp="1"/>
          </p:cNvSpPr>
          <p:nvPr>
            <p:ph type="sldNum" sz="quarter" idx="12"/>
          </p:nvPr>
        </p:nvSpPr>
        <p:spPr/>
        <p:txBody>
          <a:bodyPr/>
          <a:lstStyle/>
          <a:p>
            <a:fld id="{A36854FA-307F-854E-96D4-DE585DB24BD3}" type="slidenum">
              <a:rPr lang="en-GB" noProof="0" smtClean="0"/>
              <a:t>9</a:t>
            </a:fld>
            <a:endParaRPr lang="en-GB" noProof="0"/>
          </a:p>
        </p:txBody>
      </p:sp>
    </p:spTree>
    <p:extLst>
      <p:ext uri="{BB962C8B-B14F-4D97-AF65-F5344CB8AC3E}">
        <p14:creationId xmlns:p14="http://schemas.microsoft.com/office/powerpoint/2010/main" val="66801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ver - white">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0D9960F1-7DC7-E34F-9FD5-F3017CAA18F0}"/>
    </a:ext>
  </a:extLst>
</a:theme>
</file>

<file path=ppt/theme/theme2.xml><?xml version="1.0" encoding="utf-8"?>
<a:theme xmlns:a="http://schemas.openxmlformats.org/drawingml/2006/main" name="Cover - indigo">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4F39A615-6AAA-E24A-8338-2FC3678340B1}"/>
    </a:ext>
  </a:extLst>
</a:theme>
</file>

<file path=ppt/theme/theme3.xml><?xml version="1.0" encoding="utf-8"?>
<a:theme xmlns:a="http://schemas.openxmlformats.org/drawingml/2006/main" name="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AF179B3-711B-894E-9881-19894B6A5AC2}"/>
    </a:ext>
  </a:extLst>
</a:theme>
</file>

<file path=ppt/theme/theme4.xml><?xml version="1.0" encoding="utf-8"?>
<a:theme xmlns:a="http://schemas.openxmlformats.org/drawingml/2006/main" name="1_British Council">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90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DBAFCED1-AFD1-A24C-874E-6F2E199A4020}"/>
    </a:ext>
  </a:extLst>
</a:theme>
</file>

<file path=ppt/theme/theme5.xml><?xml version="1.0" encoding="utf-8"?>
<a:theme xmlns:a="http://schemas.openxmlformats.org/drawingml/2006/main" name="British Council blank">
  <a:themeElements>
    <a:clrScheme name="EP - TeachingEnglish">
      <a:dk1>
        <a:srgbClr val="000000"/>
      </a:dk1>
      <a:lt1>
        <a:srgbClr val="FFFFFF"/>
      </a:lt1>
      <a:dk2>
        <a:srgbClr val="230859"/>
      </a:dk2>
      <a:lt2>
        <a:srgbClr val="97DAFF"/>
      </a:lt2>
      <a:accent1>
        <a:srgbClr val="00DCFF"/>
      </a:accent1>
      <a:accent2>
        <a:srgbClr val="005CB9"/>
      </a:accent2>
      <a:accent3>
        <a:srgbClr val="FF00C8"/>
      </a:accent3>
      <a:accent4>
        <a:srgbClr val="00EDC3"/>
      </a:accent4>
      <a:accent5>
        <a:srgbClr val="5DEB4B"/>
      </a:accent5>
      <a:accent6>
        <a:srgbClr val="FF8200"/>
      </a:accent6>
      <a:hlink>
        <a:srgbClr val="3344DD"/>
      </a:hlink>
      <a:folHlink>
        <a:srgbClr val="005CB9"/>
      </a:folHlink>
    </a:clrScheme>
    <a:fontScheme name="Headline &amp; Sans">
      <a:majorFont>
        <a:latin typeface="British Council Sans Headline"/>
        <a:ea typeface=""/>
        <a:cs typeface=""/>
      </a:majorFont>
      <a:minorFont>
        <a:latin typeface="British Council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P_TE_PPT_Template copy" id="{8288F26D-59F6-3949-94B0-602DC5CEC668}" vid="{E6E3A005-8261-9945-A4F1-A008696EA67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 - white</Template>
  <TotalTime>0</TotalTime>
  <Words>1345</Words>
  <Application>Microsoft Macintosh PowerPoint</Application>
  <PresentationFormat>Widescreen</PresentationFormat>
  <Paragraphs>117</Paragraphs>
  <Slides>15</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British Council Sans</vt:lpstr>
      <vt:lpstr>Calibri</vt:lpstr>
      <vt:lpstr>Wingdings</vt:lpstr>
      <vt:lpstr>British Council Sans Headline</vt:lpstr>
      <vt:lpstr>Arial</vt:lpstr>
      <vt:lpstr>Cover - white</vt:lpstr>
      <vt:lpstr>Cover - indigo</vt:lpstr>
      <vt:lpstr>British Council</vt:lpstr>
      <vt:lpstr>1_British Council</vt:lpstr>
      <vt:lpstr>British Council blank</vt:lpstr>
      <vt:lpstr>Football and the English language</vt:lpstr>
      <vt:lpstr>1. Speaking task</vt:lpstr>
      <vt:lpstr>1. Speaking task</vt:lpstr>
      <vt:lpstr>2. Grammar task</vt:lpstr>
      <vt:lpstr>2. Grammar task</vt:lpstr>
      <vt:lpstr>2. Grammar task</vt:lpstr>
      <vt:lpstr>3. Language task</vt:lpstr>
      <vt:lpstr>What do you think these football related phrases mean?</vt:lpstr>
      <vt:lpstr>Check your understanding by reading the phrases in context</vt:lpstr>
      <vt:lpstr>Practise these phrases in a conversation</vt:lpstr>
      <vt:lpstr>4. Listening task</vt:lpstr>
      <vt:lpstr>What do you think this phrase means? It is commonly-used as a football cliché</vt:lpstr>
      <vt:lpstr>Listen to the following extract from the podcast, where this phrase is mentioned. Answer these questions.</vt:lpstr>
      <vt:lpstr>PowerPoint Presentation</vt:lpstr>
      <vt:lpstr>Football and the English language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Paul Braddock</dc:creator>
  <cp:keywords/>
  <dc:description/>
  <cp:lastModifiedBy>Paul Braddock</cp:lastModifiedBy>
  <cp:revision>7</cp:revision>
  <cp:lastPrinted>2019-09-18T09:30:23Z</cp:lastPrinted>
  <dcterms:created xsi:type="dcterms:W3CDTF">2022-11-28T14:09:03Z</dcterms:created>
  <dcterms:modified xsi:type="dcterms:W3CDTF">2022-12-13T11:09:06Z</dcterms:modified>
  <cp:category/>
</cp:coreProperties>
</file>